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37"/>
  </p:notesMasterIdLst>
  <p:sldIdLst>
    <p:sldId id="256" r:id="rId2"/>
    <p:sldId id="297" r:id="rId3"/>
    <p:sldId id="327" r:id="rId4"/>
    <p:sldId id="328" r:id="rId5"/>
    <p:sldId id="329" r:id="rId6"/>
    <p:sldId id="330" r:id="rId7"/>
    <p:sldId id="331" r:id="rId8"/>
    <p:sldId id="337" r:id="rId9"/>
    <p:sldId id="332" r:id="rId10"/>
    <p:sldId id="336" r:id="rId11"/>
    <p:sldId id="333" r:id="rId12"/>
    <p:sldId id="335" r:id="rId13"/>
    <p:sldId id="334" r:id="rId14"/>
    <p:sldId id="339" r:id="rId15"/>
    <p:sldId id="341" r:id="rId16"/>
    <p:sldId id="342" r:id="rId17"/>
    <p:sldId id="306" r:id="rId18"/>
    <p:sldId id="307" r:id="rId19"/>
    <p:sldId id="308" r:id="rId20"/>
    <p:sldId id="309" r:id="rId21"/>
    <p:sldId id="343" r:id="rId22"/>
    <p:sldId id="340" r:id="rId23"/>
    <p:sldId id="312" r:id="rId24"/>
    <p:sldId id="313" r:id="rId25"/>
    <p:sldId id="314" r:id="rId26"/>
    <p:sldId id="315" r:id="rId27"/>
    <p:sldId id="316" r:id="rId28"/>
    <p:sldId id="317" r:id="rId29"/>
    <p:sldId id="326" r:id="rId30"/>
    <p:sldId id="318" r:id="rId31"/>
    <p:sldId id="319" r:id="rId32"/>
    <p:sldId id="320" r:id="rId33"/>
    <p:sldId id="321" r:id="rId34"/>
    <p:sldId id="322" r:id="rId35"/>
    <p:sldId id="300"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Roboto" panose="020B0604020202020204" charset="0"/>
      <p:regular r:id="rId42"/>
      <p:bold r:id="rId43"/>
      <p:italic r:id="rId44"/>
      <p:boldItalic r:id="rId45"/>
    </p:embeddedFont>
    <p:embeddedFont>
      <p:font typeface="Roboto Light"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E74ECF-AED8-4518-8C7A-6594C4BD2851}">
  <a:tblStyle styleId="{77E74ECF-AED8-4518-8C7A-6594C4BD2851}"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FFF"/>
          </a:solidFill>
        </a:fill>
      </a:tcStyle>
    </a:wholeTbl>
    <a:band1H>
      <a:tcTxStyle b="off" i="off"/>
      <a:tcStyle>
        <a:tcBdr/>
        <a:fill>
          <a:solidFill>
            <a:srgbClr val="CADDFF"/>
          </a:solidFill>
        </a:fill>
      </a:tcStyle>
    </a:band1H>
    <a:band2H>
      <a:tcTxStyle b="off" i="off"/>
      <a:tcStyle>
        <a:tcBdr/>
      </a:tcStyle>
    </a:band2H>
    <a:band1V>
      <a:tcTxStyle b="off" i="off"/>
      <a:tcStyle>
        <a:tcBdr/>
        <a:fill>
          <a:solidFill>
            <a:srgbClr val="CADDFF"/>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6"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382" name="Google Shape;3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27" name="Google Shape;427;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20072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27" name="Google Shape;427;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318026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27" name="Google Shape;427;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51517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27" name="Google Shape;427;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98150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68" name="Google Shape;46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60388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51" name="Google Shape;451;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02328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51" name="Google Shape;451;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52453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13" name="Google Shape;413;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89373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68" name="Google Shape;46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157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13" name="Google Shape;413;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03088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68" name="Google Shape;46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789386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13" name="Google Shape;413;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35607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68" name="Google Shape;46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4921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13" name="Google Shape;413;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23137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68" name="Google Shape;46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8555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13" name="Google Shape;413;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31460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13" name="Google Shape;413;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785815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13" name="Google Shape;413;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48302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13" name="Google Shape;413;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55607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13" name="Google Shape;413;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343864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13" name="Google Shape;413;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29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28553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68" name="Google Shape;46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09179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13" name="Google Shape;413;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30</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147334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13" name="Google Shape;413;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31</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73301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13" name="Google Shape;413;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32</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88873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13" name="Google Shape;413;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33</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16350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13" name="Google Shape;413;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274374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latin typeface="Calibri"/>
              <a:ea typeface="Calibri"/>
              <a:cs typeface="Calibri"/>
              <a:sym typeface="Calibri"/>
            </a:endParaRPr>
          </a:p>
        </p:txBody>
      </p:sp>
      <p:sp>
        <p:nvSpPr>
          <p:cNvPr id="420" name="Google Shape;420;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35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47049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20" name="Google Shape;420;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4</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435898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20" name="Google Shape;420;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5</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537792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20" name="Google Shape;420;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137839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27" name="Google Shape;427;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7</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11699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27" name="Google Shape;427;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326145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6" name="Google Shape;426;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427" name="Google Shape;427;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9</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178701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Logo Slide">
  <p:cSld name="Logo Slide">
    <p:spTree>
      <p:nvGrpSpPr>
        <p:cNvPr id="1" name="Shape 12"/>
        <p:cNvGrpSpPr/>
        <p:nvPr/>
      </p:nvGrpSpPr>
      <p:grpSpPr>
        <a:xfrm>
          <a:off x="0" y="0"/>
          <a:ext cx="0" cy="0"/>
          <a:chOff x="0" y="0"/>
          <a:chExt cx="0" cy="0"/>
        </a:xfrm>
      </p:grpSpPr>
      <p:sp>
        <p:nvSpPr>
          <p:cNvPr id="13" name="Google Shape;13;p2"/>
          <p:cNvSpPr/>
          <p:nvPr/>
        </p:nvSpPr>
        <p:spPr>
          <a:xfrm>
            <a:off x="-2" y="-2"/>
            <a:ext cx="12192000" cy="685800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14" name="Google Shape;14;p2"/>
          <p:cNvPicPr preferRelativeResize="0"/>
          <p:nvPr/>
        </p:nvPicPr>
        <p:blipFill rotWithShape="1">
          <a:blip r:embed="rId2">
            <a:alphaModFix/>
          </a:blip>
          <a:srcRect/>
          <a:stretch/>
        </p:blipFill>
        <p:spPr>
          <a:xfrm>
            <a:off x="4041909" y="3180629"/>
            <a:ext cx="4108178" cy="49674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1_Blue Bar Text">
  <p:cSld name="1_Blue Bar Text">
    <p:spTree>
      <p:nvGrpSpPr>
        <p:cNvPr id="1" name="Shape 47"/>
        <p:cNvGrpSpPr/>
        <p:nvPr/>
      </p:nvGrpSpPr>
      <p:grpSpPr>
        <a:xfrm>
          <a:off x="0" y="0"/>
          <a:ext cx="0" cy="0"/>
          <a:chOff x="0" y="0"/>
          <a:chExt cx="0" cy="0"/>
        </a:xfrm>
      </p:grpSpPr>
      <p:sp>
        <p:nvSpPr>
          <p:cNvPr id="48" name="Google Shape;48;p7"/>
          <p:cNvSpPr/>
          <p:nvPr/>
        </p:nvSpPr>
        <p:spPr>
          <a:xfrm>
            <a:off x="0" y="-2"/>
            <a:ext cx="4724401" cy="6858002"/>
          </a:xfrm>
          <a:prstGeom prst="rect">
            <a:avLst/>
          </a:prstGeom>
          <a:solidFill>
            <a:srgbClr val="009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p:txBody>
      </p:sp>
      <p:pic>
        <p:nvPicPr>
          <p:cNvPr id="49" name="Google Shape;49;p7"/>
          <p:cNvPicPr preferRelativeResize="0"/>
          <p:nvPr/>
        </p:nvPicPr>
        <p:blipFill rotWithShape="1">
          <a:blip r:embed="rId2">
            <a:alphaModFix/>
          </a:blip>
          <a:srcRect/>
          <a:stretch/>
        </p:blipFill>
        <p:spPr>
          <a:xfrm>
            <a:off x="11527033" y="189846"/>
            <a:ext cx="467893" cy="467893"/>
          </a:xfrm>
          <a:prstGeom prst="rect">
            <a:avLst/>
          </a:prstGeom>
          <a:noFill/>
          <a:ln>
            <a:noFill/>
          </a:ln>
        </p:spPr>
      </p:pic>
      <p:sp>
        <p:nvSpPr>
          <p:cNvPr id="50" name="Google Shape;50;p7"/>
          <p:cNvSpPr txBox="1">
            <a:spLocks noGrp="1"/>
          </p:cNvSpPr>
          <p:nvPr>
            <p:ph type="body" idx="1"/>
          </p:nvPr>
        </p:nvSpPr>
        <p:spPr>
          <a:xfrm>
            <a:off x="4991100" y="844950"/>
            <a:ext cx="6572250" cy="5410200"/>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1"/>
              </a:buClr>
              <a:buSzPts val="2400"/>
              <a:buFont typeface="Arial"/>
              <a:buChar char="•"/>
              <a:defRPr sz="2400" b="1" i="0" u="none" strike="noStrike" cap="none">
                <a:solidFill>
                  <a:schemeClr val="dk1"/>
                </a:solidFill>
                <a:latin typeface="Roboto"/>
                <a:ea typeface="Roboto"/>
                <a:cs typeface="Roboto"/>
                <a:sym typeface="Roboto"/>
              </a:defRPr>
            </a:lvl1pPr>
            <a:lvl2pPr marL="914400" marR="0" lvl="1" indent="-355600" algn="l" rtl="0">
              <a:lnSpc>
                <a:spcPct val="90000"/>
              </a:lnSpc>
              <a:spcBef>
                <a:spcPts val="500"/>
              </a:spcBef>
              <a:spcAft>
                <a:spcPts val="0"/>
              </a:spcAft>
              <a:buClr>
                <a:srgbClr val="7F7F7F"/>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lt2"/>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30200" algn="l" rtl="0">
              <a:lnSpc>
                <a:spcPct val="90000"/>
              </a:lnSpc>
              <a:spcBef>
                <a:spcPts val="500"/>
              </a:spcBef>
              <a:spcAft>
                <a:spcPts val="0"/>
              </a:spcAft>
              <a:buClr>
                <a:schemeClr val="lt2"/>
              </a:buClr>
              <a:buSzPts val="1600"/>
              <a:buFont typeface="Arial"/>
              <a:buChar char="•"/>
              <a:defRPr sz="1600" b="0" i="0" u="none" strike="noStrike" cap="none">
                <a:solidFill>
                  <a:srgbClr val="7F7F7F"/>
                </a:solidFill>
                <a:latin typeface="Arial"/>
                <a:ea typeface="Arial"/>
                <a:cs typeface="Arial"/>
                <a:sym typeface="Arial"/>
              </a:defRPr>
            </a:lvl4pPr>
            <a:lvl5pPr marL="2286000" marR="0" lvl="4" indent="-330200" algn="l" rtl="0">
              <a:lnSpc>
                <a:spcPct val="90000"/>
              </a:lnSpc>
              <a:spcBef>
                <a:spcPts val="500"/>
              </a:spcBef>
              <a:spcAft>
                <a:spcPts val="0"/>
              </a:spcAft>
              <a:buClr>
                <a:schemeClr val="lt2"/>
              </a:buClr>
              <a:buSzPts val="1600"/>
              <a:buFont typeface="Arial"/>
              <a:buChar char="•"/>
              <a:defRPr sz="1600" b="0" i="0" u="none" strike="noStrike" cap="none">
                <a:solidFill>
                  <a:srgbClr val="7F7F7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51" name="Google Shape;51;p7"/>
          <p:cNvPicPr preferRelativeResize="0"/>
          <p:nvPr/>
        </p:nvPicPr>
        <p:blipFill rotWithShape="1">
          <a:blip r:embed="rId3">
            <a:alphaModFix/>
          </a:blip>
          <a:srcRect/>
          <a:stretch/>
        </p:blipFill>
        <p:spPr>
          <a:xfrm>
            <a:off x="11315271" y="344108"/>
            <a:ext cx="393700" cy="444500"/>
          </a:xfrm>
          <a:prstGeom prst="rect">
            <a:avLst/>
          </a:prstGeom>
          <a:noFill/>
          <a:ln>
            <a:noFill/>
          </a:ln>
        </p:spPr>
      </p:pic>
      <p:sp>
        <p:nvSpPr>
          <p:cNvPr id="52" name="Google Shape;52;p7"/>
          <p:cNvSpPr txBox="1">
            <a:spLocks noGrp="1"/>
          </p:cNvSpPr>
          <p:nvPr>
            <p:ph type="title"/>
          </p:nvPr>
        </p:nvSpPr>
        <p:spPr>
          <a:xfrm>
            <a:off x="408825" y="1020800"/>
            <a:ext cx="3802200" cy="1273800"/>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4400"/>
              <a:buFont typeface="Roboto"/>
              <a:buNone/>
              <a:defRPr sz="32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rgbClr val="FFFFFF"/>
                </a:solidFill>
                <a:latin typeface="Arial"/>
                <a:ea typeface="Arial"/>
                <a:cs typeface="Arial"/>
                <a:sym typeface="Arial"/>
              </a:defRPr>
            </a:lvl9pPr>
          </a:lstStyle>
          <a:p>
            <a:endParaRPr/>
          </a:p>
        </p:txBody>
      </p:sp>
      <p:sp>
        <p:nvSpPr>
          <p:cNvPr id="53" name="Google Shape;53;p7"/>
          <p:cNvSpPr txBox="1">
            <a:spLocks noGrp="1"/>
          </p:cNvSpPr>
          <p:nvPr>
            <p:ph type="subTitle" idx="2"/>
          </p:nvPr>
        </p:nvSpPr>
        <p:spPr>
          <a:xfrm>
            <a:off x="408825" y="3598675"/>
            <a:ext cx="3745200" cy="23649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400"/>
              <a:buFont typeface="Roboto"/>
              <a:buNone/>
              <a:defRPr sz="1600" b="0" i="0" u="none" strike="noStrike" cap="none">
                <a:solidFill>
                  <a:srgbClr val="FFFFFF"/>
                </a:solidFill>
                <a:latin typeface="Roboto"/>
                <a:ea typeface="Roboto"/>
                <a:cs typeface="Roboto"/>
                <a:sym typeface="Roboto"/>
              </a:defRPr>
            </a:lvl1pPr>
            <a:lvl2pPr marR="0" lvl="1" algn="l" rtl="0">
              <a:lnSpc>
                <a:spcPct val="90000"/>
              </a:lnSpc>
              <a:spcBef>
                <a:spcPts val="1000"/>
              </a:spcBef>
              <a:spcAft>
                <a:spcPts val="0"/>
              </a:spcAft>
              <a:buClr>
                <a:srgbClr val="7F7F7F"/>
              </a:buClr>
              <a:buSzPts val="2000"/>
              <a:buFont typeface="Roboto"/>
              <a:buNone/>
              <a:defRPr sz="2000" b="0" i="0" u="none" strike="noStrike" cap="none">
                <a:solidFill>
                  <a:schemeClr val="dk1"/>
                </a:solidFill>
                <a:latin typeface="Roboto"/>
                <a:ea typeface="Roboto"/>
                <a:cs typeface="Roboto"/>
                <a:sym typeface="Roboto"/>
              </a:defRPr>
            </a:lvl2pPr>
            <a:lvl3pPr marR="0" lvl="2" algn="l" rtl="0">
              <a:lnSpc>
                <a:spcPct val="90000"/>
              </a:lnSpc>
              <a:spcBef>
                <a:spcPts val="1000"/>
              </a:spcBef>
              <a:spcAft>
                <a:spcPts val="0"/>
              </a:spcAft>
              <a:buClr>
                <a:schemeClr val="lt2"/>
              </a:buClr>
              <a:buSzPts val="1600"/>
              <a:buFont typeface="Roboto"/>
              <a:buNone/>
              <a:defRPr sz="1600" b="0" i="0" u="none" strike="noStrike" cap="none">
                <a:solidFill>
                  <a:srgbClr val="7F7F7F"/>
                </a:solidFill>
                <a:latin typeface="Roboto"/>
                <a:ea typeface="Roboto"/>
                <a:cs typeface="Roboto"/>
                <a:sym typeface="Roboto"/>
              </a:defRPr>
            </a:lvl3pPr>
            <a:lvl4pPr marR="0" lvl="3" algn="l" rtl="0">
              <a:lnSpc>
                <a:spcPct val="90000"/>
              </a:lnSpc>
              <a:spcBef>
                <a:spcPts val="1000"/>
              </a:spcBef>
              <a:spcAft>
                <a:spcPts val="0"/>
              </a:spcAft>
              <a:buClr>
                <a:schemeClr val="lt2"/>
              </a:buClr>
              <a:buSzPts val="1600"/>
              <a:buFont typeface="Roboto"/>
              <a:buNone/>
              <a:defRPr sz="1600" b="0" i="0" u="none" strike="noStrike" cap="none">
                <a:solidFill>
                  <a:srgbClr val="7F7F7F"/>
                </a:solidFill>
                <a:latin typeface="Roboto"/>
                <a:ea typeface="Roboto"/>
                <a:cs typeface="Roboto"/>
                <a:sym typeface="Roboto"/>
              </a:defRPr>
            </a:lvl4pPr>
            <a:lvl5pPr marR="0" lvl="4" algn="l" rtl="0">
              <a:lnSpc>
                <a:spcPct val="90000"/>
              </a:lnSpc>
              <a:spcBef>
                <a:spcPts val="1000"/>
              </a:spcBef>
              <a:spcAft>
                <a:spcPts val="0"/>
              </a:spcAft>
              <a:buClr>
                <a:schemeClr val="lt2"/>
              </a:buClr>
              <a:buSzPts val="1600"/>
              <a:buFont typeface="Roboto"/>
              <a:buNone/>
              <a:defRPr sz="1600" b="0" i="0" u="none" strike="noStrike" cap="none">
                <a:solidFill>
                  <a:srgbClr val="7F7F7F"/>
                </a:solidFill>
                <a:latin typeface="Roboto"/>
                <a:ea typeface="Roboto"/>
                <a:cs typeface="Roboto"/>
                <a:sym typeface="Roboto"/>
              </a:defRPr>
            </a:lvl5pPr>
            <a:lvl6pPr marR="0" lvl="5" algn="l" rtl="0">
              <a:lnSpc>
                <a:spcPct val="90000"/>
              </a:lnSpc>
              <a:spcBef>
                <a:spcPts val="100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6pPr>
            <a:lvl7pPr marR="0" lvl="6" algn="l" rtl="0">
              <a:lnSpc>
                <a:spcPct val="90000"/>
              </a:lnSpc>
              <a:spcBef>
                <a:spcPts val="100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7pPr>
            <a:lvl8pPr marR="0" lvl="7" algn="l" rtl="0">
              <a:lnSpc>
                <a:spcPct val="90000"/>
              </a:lnSpc>
              <a:spcBef>
                <a:spcPts val="100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8pPr>
            <a:lvl9pPr marR="0" lvl="8" algn="l" rtl="0">
              <a:lnSpc>
                <a:spcPct val="90000"/>
              </a:lnSpc>
              <a:spcBef>
                <a:spcPts val="1000"/>
              </a:spcBef>
              <a:spcAft>
                <a:spcPts val="0"/>
              </a:spcAft>
              <a:buClr>
                <a:schemeClr val="dk1"/>
              </a:buClr>
              <a:buSzPts val="1800"/>
              <a:buFont typeface="Roboto"/>
              <a:buNone/>
              <a:defRPr sz="1800" b="0" i="0" u="none" strike="noStrike" cap="none">
                <a:solidFill>
                  <a:schemeClr val="dk1"/>
                </a:solidFill>
                <a:latin typeface="Roboto"/>
                <a:ea typeface="Roboto"/>
                <a:cs typeface="Roboto"/>
                <a:sym typeface="Roboto"/>
              </a:defRPr>
            </a:lvl9pPr>
          </a:lstStyle>
          <a:p>
            <a:endParaRPr/>
          </a:p>
        </p:txBody>
      </p:sp>
      <p:sp>
        <p:nvSpPr>
          <p:cNvPr id="54" name="Google Shape;54;p7"/>
          <p:cNvSpPr txBox="1"/>
          <p:nvPr/>
        </p:nvSpPr>
        <p:spPr>
          <a:xfrm>
            <a:off x="1052865" y="6429838"/>
            <a:ext cx="3547200" cy="45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Roboto"/>
                <a:ea typeface="Roboto"/>
                <a:cs typeface="Roboto"/>
                <a:sym typeface="Roboto"/>
              </a:rPr>
              <a:t>Confidential.</a:t>
            </a:r>
            <a:r>
              <a:rPr lang="en-US" sz="800" b="0" i="0" u="none" strike="noStrike" cap="none">
                <a:solidFill>
                  <a:srgbClr val="FFFFFF"/>
                </a:solidFill>
                <a:latin typeface="Roboto"/>
                <a:ea typeface="Roboto"/>
                <a:cs typeface="Roboto"/>
                <a:sym typeface="Roboto"/>
              </a:rPr>
              <a:t> ©2018 DataRobot, Inc. – All rights reserved</a:t>
            </a:r>
            <a:endParaRPr sz="800" b="0" i="0" u="none" strike="noStrike" cap="none">
              <a:solidFill>
                <a:srgbClr val="FFFFFF"/>
              </a:solidFill>
              <a:latin typeface="Roboto"/>
              <a:ea typeface="Roboto"/>
              <a:cs typeface="Roboto"/>
              <a:sym typeface="Roboto"/>
            </a:endParaRPr>
          </a:p>
        </p:txBody>
      </p:sp>
      <p:pic>
        <p:nvPicPr>
          <p:cNvPr id="55" name="Google Shape;55;p7"/>
          <p:cNvPicPr preferRelativeResize="0"/>
          <p:nvPr/>
        </p:nvPicPr>
        <p:blipFill rotWithShape="1">
          <a:blip r:embed="rId4">
            <a:alphaModFix/>
          </a:blip>
          <a:srcRect l="15311"/>
          <a:stretch/>
        </p:blipFill>
        <p:spPr>
          <a:xfrm>
            <a:off x="175387" y="6590275"/>
            <a:ext cx="876525" cy="125150"/>
          </a:xfrm>
          <a:prstGeom prst="rect">
            <a:avLst/>
          </a:prstGeom>
          <a:noFill/>
          <a:ln>
            <a:noFill/>
          </a:ln>
        </p:spPr>
      </p:pic>
    </p:spTree>
    <p:extLst>
      <p:ext uri="{BB962C8B-B14F-4D97-AF65-F5344CB8AC3E}">
        <p14:creationId xmlns:p14="http://schemas.microsoft.com/office/powerpoint/2010/main" val="1559744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1_White Bar Text">
  <p:cSld name="1_White Bar Text">
    <p:spTree>
      <p:nvGrpSpPr>
        <p:cNvPr id="1" name="Shape 74"/>
        <p:cNvGrpSpPr/>
        <p:nvPr/>
      </p:nvGrpSpPr>
      <p:grpSpPr>
        <a:xfrm>
          <a:off x="0" y="0"/>
          <a:ext cx="0" cy="0"/>
          <a:chOff x="0" y="0"/>
          <a:chExt cx="0" cy="0"/>
        </a:xfrm>
      </p:grpSpPr>
      <p:sp>
        <p:nvSpPr>
          <p:cNvPr id="75" name="Google Shape;75;p10"/>
          <p:cNvSpPr/>
          <p:nvPr/>
        </p:nvSpPr>
        <p:spPr>
          <a:xfrm>
            <a:off x="4724401" y="-2"/>
            <a:ext cx="7467599" cy="6858002"/>
          </a:xfrm>
          <a:prstGeom prst="rect">
            <a:avLst/>
          </a:prstGeom>
          <a:solidFill>
            <a:srgbClr val="009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76" name="Google Shape;76;p10"/>
          <p:cNvPicPr preferRelativeResize="0"/>
          <p:nvPr/>
        </p:nvPicPr>
        <p:blipFill rotWithShape="1">
          <a:blip r:embed="rId2">
            <a:alphaModFix/>
          </a:blip>
          <a:srcRect/>
          <a:stretch/>
        </p:blipFill>
        <p:spPr>
          <a:xfrm>
            <a:off x="11315271" y="344108"/>
            <a:ext cx="393700" cy="444500"/>
          </a:xfrm>
          <a:prstGeom prst="rect">
            <a:avLst/>
          </a:prstGeom>
          <a:noFill/>
          <a:ln>
            <a:noFill/>
          </a:ln>
        </p:spPr>
      </p:pic>
      <p:sp>
        <p:nvSpPr>
          <p:cNvPr id="77" name="Google Shape;77;p10"/>
          <p:cNvSpPr txBox="1">
            <a:spLocks noGrp="1"/>
          </p:cNvSpPr>
          <p:nvPr>
            <p:ph type="title"/>
          </p:nvPr>
        </p:nvSpPr>
        <p:spPr>
          <a:xfrm>
            <a:off x="408825" y="1007975"/>
            <a:ext cx="3802200" cy="1273800"/>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4400"/>
              <a:buFont typeface="Roboto"/>
              <a:buNone/>
              <a:defRPr sz="3200" b="1"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rgbClr val="000000"/>
                </a:solidFill>
                <a:latin typeface="Arial"/>
                <a:ea typeface="Arial"/>
                <a:cs typeface="Arial"/>
                <a:sym typeface="Arial"/>
              </a:defRPr>
            </a:lvl9pPr>
          </a:lstStyle>
          <a:p>
            <a:endParaRPr/>
          </a:p>
        </p:txBody>
      </p:sp>
      <p:sp>
        <p:nvSpPr>
          <p:cNvPr id="78" name="Google Shape;78;p10"/>
          <p:cNvSpPr txBox="1">
            <a:spLocks noGrp="1"/>
          </p:cNvSpPr>
          <p:nvPr>
            <p:ph type="subTitle" idx="1"/>
          </p:nvPr>
        </p:nvSpPr>
        <p:spPr>
          <a:xfrm>
            <a:off x="408825" y="3598675"/>
            <a:ext cx="3745200" cy="23649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400"/>
              <a:buFont typeface="Roboto"/>
              <a:buNone/>
              <a:defRPr sz="1600" b="0" i="0" u="none" strike="noStrike" cap="none">
                <a:solidFill>
                  <a:srgbClr val="000000"/>
                </a:solidFill>
                <a:latin typeface="Roboto"/>
                <a:ea typeface="Roboto"/>
                <a:cs typeface="Roboto"/>
                <a:sym typeface="Roboto"/>
              </a:defRPr>
            </a:lvl1pPr>
            <a:lvl2pPr marR="0" lvl="1" algn="l" rtl="0">
              <a:lnSpc>
                <a:spcPct val="90000"/>
              </a:lnSpc>
              <a:spcBef>
                <a:spcPts val="1000"/>
              </a:spcBef>
              <a:spcAft>
                <a:spcPts val="0"/>
              </a:spcAft>
              <a:buClr>
                <a:srgbClr val="7F7F7F"/>
              </a:buClr>
              <a:buSzPts val="2000"/>
              <a:buFont typeface="Roboto"/>
              <a:buNone/>
              <a:defRPr sz="2000" b="0" i="0" u="none" strike="noStrike" cap="none">
                <a:solidFill>
                  <a:srgbClr val="000000"/>
                </a:solidFill>
                <a:latin typeface="Roboto"/>
                <a:ea typeface="Roboto"/>
                <a:cs typeface="Roboto"/>
                <a:sym typeface="Roboto"/>
              </a:defRPr>
            </a:lvl2pPr>
            <a:lvl3pPr marR="0" lvl="2" algn="l" rtl="0">
              <a:lnSpc>
                <a:spcPct val="90000"/>
              </a:lnSpc>
              <a:spcBef>
                <a:spcPts val="1000"/>
              </a:spcBef>
              <a:spcAft>
                <a:spcPts val="0"/>
              </a:spcAft>
              <a:buClr>
                <a:schemeClr val="lt2"/>
              </a:buClr>
              <a:buSzPts val="1600"/>
              <a:buFont typeface="Roboto"/>
              <a:buNone/>
              <a:defRPr sz="1600" b="0" i="0" u="none" strike="noStrike" cap="none">
                <a:solidFill>
                  <a:srgbClr val="000000"/>
                </a:solidFill>
                <a:latin typeface="Roboto"/>
                <a:ea typeface="Roboto"/>
                <a:cs typeface="Roboto"/>
                <a:sym typeface="Roboto"/>
              </a:defRPr>
            </a:lvl3pPr>
            <a:lvl4pPr marR="0" lvl="3" algn="l" rtl="0">
              <a:lnSpc>
                <a:spcPct val="90000"/>
              </a:lnSpc>
              <a:spcBef>
                <a:spcPts val="1000"/>
              </a:spcBef>
              <a:spcAft>
                <a:spcPts val="0"/>
              </a:spcAft>
              <a:buClr>
                <a:schemeClr val="lt2"/>
              </a:buClr>
              <a:buSzPts val="1600"/>
              <a:buFont typeface="Roboto"/>
              <a:buNone/>
              <a:defRPr sz="1600" b="0" i="0" u="none" strike="noStrike" cap="none">
                <a:solidFill>
                  <a:srgbClr val="000000"/>
                </a:solidFill>
                <a:latin typeface="Roboto"/>
                <a:ea typeface="Roboto"/>
                <a:cs typeface="Roboto"/>
                <a:sym typeface="Roboto"/>
              </a:defRPr>
            </a:lvl4pPr>
            <a:lvl5pPr marR="0" lvl="4" algn="l" rtl="0">
              <a:lnSpc>
                <a:spcPct val="90000"/>
              </a:lnSpc>
              <a:spcBef>
                <a:spcPts val="1000"/>
              </a:spcBef>
              <a:spcAft>
                <a:spcPts val="0"/>
              </a:spcAft>
              <a:buClr>
                <a:schemeClr val="lt2"/>
              </a:buClr>
              <a:buSzPts val="1600"/>
              <a:buFont typeface="Roboto"/>
              <a:buNone/>
              <a:defRPr sz="1600" b="0" i="0" u="none" strike="noStrike" cap="none">
                <a:solidFill>
                  <a:srgbClr val="000000"/>
                </a:solidFill>
                <a:latin typeface="Roboto"/>
                <a:ea typeface="Roboto"/>
                <a:cs typeface="Roboto"/>
                <a:sym typeface="Roboto"/>
              </a:defRPr>
            </a:lvl5pPr>
            <a:lvl6pPr marR="0" lvl="5" algn="l" rtl="0">
              <a:lnSpc>
                <a:spcPct val="90000"/>
              </a:lnSpc>
              <a:spcBef>
                <a:spcPts val="1000"/>
              </a:spcBef>
              <a:spcAft>
                <a:spcPts val="0"/>
              </a:spcAft>
              <a:buClr>
                <a:schemeClr val="dk1"/>
              </a:buClr>
              <a:buSzPts val="1800"/>
              <a:buFont typeface="Roboto"/>
              <a:buNone/>
              <a:defRPr sz="1800" b="0" i="0" u="none" strike="noStrike" cap="none">
                <a:solidFill>
                  <a:srgbClr val="000000"/>
                </a:solidFill>
                <a:latin typeface="Roboto"/>
                <a:ea typeface="Roboto"/>
                <a:cs typeface="Roboto"/>
                <a:sym typeface="Roboto"/>
              </a:defRPr>
            </a:lvl6pPr>
            <a:lvl7pPr marR="0" lvl="6" algn="l" rtl="0">
              <a:lnSpc>
                <a:spcPct val="90000"/>
              </a:lnSpc>
              <a:spcBef>
                <a:spcPts val="1000"/>
              </a:spcBef>
              <a:spcAft>
                <a:spcPts val="0"/>
              </a:spcAft>
              <a:buClr>
                <a:schemeClr val="dk1"/>
              </a:buClr>
              <a:buSzPts val="1800"/>
              <a:buFont typeface="Roboto"/>
              <a:buNone/>
              <a:defRPr sz="1800" b="0" i="0" u="none" strike="noStrike" cap="none">
                <a:solidFill>
                  <a:srgbClr val="000000"/>
                </a:solidFill>
                <a:latin typeface="Roboto"/>
                <a:ea typeface="Roboto"/>
                <a:cs typeface="Roboto"/>
                <a:sym typeface="Roboto"/>
              </a:defRPr>
            </a:lvl7pPr>
            <a:lvl8pPr marR="0" lvl="7" algn="l" rtl="0">
              <a:lnSpc>
                <a:spcPct val="90000"/>
              </a:lnSpc>
              <a:spcBef>
                <a:spcPts val="1000"/>
              </a:spcBef>
              <a:spcAft>
                <a:spcPts val="0"/>
              </a:spcAft>
              <a:buClr>
                <a:schemeClr val="dk1"/>
              </a:buClr>
              <a:buSzPts val="1800"/>
              <a:buFont typeface="Roboto"/>
              <a:buNone/>
              <a:defRPr sz="1800" b="0" i="0" u="none" strike="noStrike" cap="none">
                <a:solidFill>
                  <a:srgbClr val="000000"/>
                </a:solidFill>
                <a:latin typeface="Roboto"/>
                <a:ea typeface="Roboto"/>
                <a:cs typeface="Roboto"/>
                <a:sym typeface="Roboto"/>
              </a:defRPr>
            </a:lvl8pPr>
            <a:lvl9pPr marR="0" lvl="8" algn="l" rtl="0">
              <a:lnSpc>
                <a:spcPct val="90000"/>
              </a:lnSpc>
              <a:spcBef>
                <a:spcPts val="1000"/>
              </a:spcBef>
              <a:spcAft>
                <a:spcPts val="0"/>
              </a:spcAft>
              <a:buClr>
                <a:schemeClr val="dk1"/>
              </a:buClr>
              <a:buSzPts val="1800"/>
              <a:buFont typeface="Roboto"/>
              <a:buNone/>
              <a:defRPr sz="1800" b="0" i="0" u="none" strike="noStrike" cap="none">
                <a:solidFill>
                  <a:srgbClr val="000000"/>
                </a:solidFill>
                <a:latin typeface="Roboto"/>
                <a:ea typeface="Roboto"/>
                <a:cs typeface="Roboto"/>
                <a:sym typeface="Roboto"/>
              </a:defRPr>
            </a:lvl9pPr>
          </a:lstStyle>
          <a:p>
            <a:endParaRPr/>
          </a:p>
        </p:txBody>
      </p:sp>
      <p:sp>
        <p:nvSpPr>
          <p:cNvPr id="79" name="Google Shape;79;p10"/>
          <p:cNvSpPr txBox="1">
            <a:spLocks noGrp="1"/>
          </p:cNvSpPr>
          <p:nvPr>
            <p:ph type="body" idx="2"/>
          </p:nvPr>
        </p:nvSpPr>
        <p:spPr>
          <a:xfrm>
            <a:off x="4991100" y="844950"/>
            <a:ext cx="6572250" cy="5410200"/>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lt1"/>
              </a:buClr>
              <a:buSzPts val="2400"/>
              <a:buFont typeface="Arial"/>
              <a:buChar char="•"/>
              <a:defRPr sz="2400" b="1" i="0" u="none" strike="noStrike" cap="none">
                <a:solidFill>
                  <a:schemeClr val="lt1"/>
                </a:solidFill>
                <a:latin typeface="Roboto"/>
                <a:ea typeface="Roboto"/>
                <a:cs typeface="Roboto"/>
                <a:sym typeface="Roboto"/>
              </a:defRPr>
            </a:lvl1pPr>
            <a:lvl2pPr marL="914400" marR="0" lvl="1" indent="-355600" algn="l" rtl="0">
              <a:lnSpc>
                <a:spcPct val="90000"/>
              </a:lnSpc>
              <a:spcBef>
                <a:spcPts val="500"/>
              </a:spcBef>
              <a:spcAft>
                <a:spcPts val="0"/>
              </a:spcAft>
              <a:buClr>
                <a:srgbClr val="7F7F7F"/>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lt2"/>
              </a:buClr>
              <a:buSzPts val="1600"/>
              <a:buFont typeface="Arial"/>
              <a:buChar char="•"/>
              <a:defRPr sz="1600" b="0" i="0" u="none" strike="noStrike" cap="none">
                <a:solidFill>
                  <a:srgbClr val="7F7F7F"/>
                </a:solidFill>
                <a:latin typeface="Arial"/>
                <a:ea typeface="Arial"/>
                <a:cs typeface="Arial"/>
                <a:sym typeface="Arial"/>
              </a:defRPr>
            </a:lvl3pPr>
            <a:lvl4pPr marL="1828800" marR="0" lvl="3" indent="-330200" algn="l" rtl="0">
              <a:lnSpc>
                <a:spcPct val="90000"/>
              </a:lnSpc>
              <a:spcBef>
                <a:spcPts val="500"/>
              </a:spcBef>
              <a:spcAft>
                <a:spcPts val="0"/>
              </a:spcAft>
              <a:buClr>
                <a:schemeClr val="lt2"/>
              </a:buClr>
              <a:buSzPts val="1600"/>
              <a:buFont typeface="Arial"/>
              <a:buChar char="•"/>
              <a:defRPr sz="1600" b="0" i="0" u="none" strike="noStrike" cap="none">
                <a:solidFill>
                  <a:srgbClr val="7F7F7F"/>
                </a:solidFill>
                <a:latin typeface="Arial"/>
                <a:ea typeface="Arial"/>
                <a:cs typeface="Arial"/>
                <a:sym typeface="Arial"/>
              </a:defRPr>
            </a:lvl4pPr>
            <a:lvl5pPr marL="2286000" marR="0" lvl="4" indent="-330200" algn="l" rtl="0">
              <a:lnSpc>
                <a:spcPct val="90000"/>
              </a:lnSpc>
              <a:spcBef>
                <a:spcPts val="500"/>
              </a:spcBef>
              <a:spcAft>
                <a:spcPts val="0"/>
              </a:spcAft>
              <a:buClr>
                <a:schemeClr val="lt2"/>
              </a:buClr>
              <a:buSzPts val="1600"/>
              <a:buFont typeface="Arial"/>
              <a:buChar char="•"/>
              <a:defRPr sz="1600" b="0" i="0" u="none" strike="noStrike" cap="none">
                <a:solidFill>
                  <a:srgbClr val="7F7F7F"/>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0" name="Google Shape;80;p10"/>
          <p:cNvSpPr txBox="1"/>
          <p:nvPr/>
        </p:nvSpPr>
        <p:spPr>
          <a:xfrm>
            <a:off x="1052865" y="6429838"/>
            <a:ext cx="3547200" cy="45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rgbClr val="999999"/>
                </a:solidFill>
                <a:highlight>
                  <a:srgbClr val="FFFFFF"/>
                </a:highlight>
                <a:latin typeface="Roboto"/>
                <a:ea typeface="Roboto"/>
                <a:cs typeface="Roboto"/>
                <a:sym typeface="Roboto"/>
              </a:rPr>
              <a:t>Confidential.</a:t>
            </a:r>
            <a:r>
              <a:rPr lang="en-US" sz="800" b="0" i="0" u="none" strike="noStrike" cap="none">
                <a:solidFill>
                  <a:srgbClr val="999999"/>
                </a:solidFill>
                <a:highlight>
                  <a:srgbClr val="FFFFFF"/>
                </a:highlight>
                <a:latin typeface="Roboto"/>
                <a:ea typeface="Roboto"/>
                <a:cs typeface="Roboto"/>
                <a:sym typeface="Roboto"/>
              </a:rPr>
              <a:t> ©2018 DataRobot, Inc. – All rights reserved</a:t>
            </a:r>
            <a:endParaRPr sz="800" b="0" i="0" u="none" strike="noStrike" cap="none">
              <a:solidFill>
                <a:srgbClr val="999999"/>
              </a:solidFill>
              <a:latin typeface="Roboto"/>
              <a:ea typeface="Roboto"/>
              <a:cs typeface="Roboto"/>
              <a:sym typeface="Roboto"/>
            </a:endParaRPr>
          </a:p>
        </p:txBody>
      </p:sp>
      <p:pic>
        <p:nvPicPr>
          <p:cNvPr id="81" name="Google Shape;81;p10"/>
          <p:cNvPicPr preferRelativeResize="0"/>
          <p:nvPr/>
        </p:nvPicPr>
        <p:blipFill rotWithShape="1">
          <a:blip r:embed="rId3">
            <a:alphaModFix/>
          </a:blip>
          <a:srcRect l="15311"/>
          <a:stretch/>
        </p:blipFill>
        <p:spPr>
          <a:xfrm>
            <a:off x="175389" y="6590274"/>
            <a:ext cx="876625" cy="125150"/>
          </a:xfrm>
          <a:prstGeom prst="rect">
            <a:avLst/>
          </a:prstGeom>
          <a:noFill/>
          <a:ln>
            <a:noFill/>
          </a:ln>
        </p:spPr>
      </p:pic>
    </p:spTree>
    <p:extLst>
      <p:ext uri="{BB962C8B-B14F-4D97-AF65-F5344CB8AC3E}">
        <p14:creationId xmlns:p14="http://schemas.microsoft.com/office/powerpoint/2010/main" val="192780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Grey Line-Top 1">
  <p:cSld name="Plain Slide 1">
    <p:spTree>
      <p:nvGrpSpPr>
        <p:cNvPr id="1" name="Shape 40"/>
        <p:cNvGrpSpPr/>
        <p:nvPr/>
      </p:nvGrpSpPr>
      <p:grpSpPr>
        <a:xfrm>
          <a:off x="0" y="0"/>
          <a:ext cx="0" cy="0"/>
          <a:chOff x="0" y="0"/>
          <a:chExt cx="0" cy="0"/>
        </a:xfrm>
      </p:grpSpPr>
      <p:pic>
        <p:nvPicPr>
          <p:cNvPr id="41" name="Google Shape;41;p6"/>
          <p:cNvPicPr preferRelativeResize="0"/>
          <p:nvPr/>
        </p:nvPicPr>
        <p:blipFill rotWithShape="1">
          <a:blip r:embed="rId2">
            <a:alphaModFix/>
          </a:blip>
          <a:srcRect/>
          <a:stretch/>
        </p:blipFill>
        <p:spPr>
          <a:xfrm>
            <a:off x="11315271" y="344108"/>
            <a:ext cx="393700" cy="444500"/>
          </a:xfrm>
          <a:prstGeom prst="rect">
            <a:avLst/>
          </a:prstGeom>
          <a:noFill/>
          <a:ln>
            <a:noFill/>
          </a:ln>
        </p:spPr>
      </p:pic>
      <p:sp>
        <p:nvSpPr>
          <p:cNvPr id="42" name="Google Shape;42;p6"/>
          <p:cNvSpPr txBox="1">
            <a:spLocks noGrp="1"/>
          </p:cNvSpPr>
          <p:nvPr>
            <p:ph type="title"/>
          </p:nvPr>
        </p:nvSpPr>
        <p:spPr>
          <a:xfrm>
            <a:off x="313516" y="297979"/>
            <a:ext cx="10040400" cy="490629"/>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4400"/>
              <a:buFont typeface="Roboto"/>
              <a:buNone/>
              <a:defRPr sz="3800" b="1" i="0" u="none" strike="noStrike" cap="none">
                <a:solidFill>
                  <a:schemeClr val="accent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4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500" b="0" i="0" u="none" strike="noStrike" cap="none">
                <a:solidFill>
                  <a:schemeClr val="accent1"/>
                </a:solidFill>
                <a:latin typeface="Arial"/>
                <a:ea typeface="Arial"/>
                <a:cs typeface="Arial"/>
                <a:sym typeface="Arial"/>
              </a:defRPr>
            </a:lvl9pPr>
          </a:lstStyle>
          <a:p>
            <a:endParaRPr/>
          </a:p>
        </p:txBody>
      </p:sp>
      <p:sp>
        <p:nvSpPr>
          <p:cNvPr id="43" name="Google Shape;43;p6"/>
          <p:cNvSpPr txBox="1">
            <a:spLocks noGrp="1"/>
          </p:cNvSpPr>
          <p:nvPr>
            <p:ph type="body" idx="1"/>
          </p:nvPr>
        </p:nvSpPr>
        <p:spPr>
          <a:xfrm>
            <a:off x="358125" y="1330500"/>
            <a:ext cx="10166400" cy="2249700"/>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1"/>
              </a:buClr>
              <a:buSzPts val="2400"/>
              <a:buFont typeface="Roboto"/>
              <a:buChar char="•"/>
              <a:defRPr sz="2400" b="1" i="0" u="none" strike="noStrike" cap="none">
                <a:solidFill>
                  <a:schemeClr val="dk1"/>
                </a:solidFill>
                <a:latin typeface="Roboto"/>
                <a:ea typeface="Roboto"/>
                <a:cs typeface="Roboto"/>
                <a:sym typeface="Roboto"/>
              </a:defRPr>
            </a:lvl1pPr>
            <a:lvl2pPr marL="914400" marR="0" lvl="1" indent="-355600" algn="l" rtl="0">
              <a:lnSpc>
                <a:spcPct val="90000"/>
              </a:lnSpc>
              <a:spcBef>
                <a:spcPts val="500"/>
              </a:spcBef>
              <a:spcAft>
                <a:spcPts val="0"/>
              </a:spcAft>
              <a:buClr>
                <a:srgbClr val="7F7F7F"/>
              </a:buClr>
              <a:buSzPts val="2000"/>
              <a:buFont typeface="Roboto"/>
              <a:buChar char="•"/>
              <a:defRPr sz="2000" b="0" i="0" u="none" strike="noStrike" cap="none">
                <a:solidFill>
                  <a:schemeClr val="dk1"/>
                </a:solidFill>
                <a:latin typeface="Roboto"/>
                <a:ea typeface="Roboto"/>
                <a:cs typeface="Roboto"/>
                <a:sym typeface="Roboto"/>
              </a:defRPr>
            </a:lvl2pPr>
            <a:lvl3pPr marL="1371600" marR="0" lvl="2" indent="-330200" algn="l" rtl="0">
              <a:lnSpc>
                <a:spcPct val="90000"/>
              </a:lnSpc>
              <a:spcBef>
                <a:spcPts val="500"/>
              </a:spcBef>
              <a:spcAft>
                <a:spcPts val="0"/>
              </a:spcAft>
              <a:buClr>
                <a:schemeClr val="lt2"/>
              </a:buClr>
              <a:buSzPts val="1600"/>
              <a:buFont typeface="Roboto"/>
              <a:buChar char="•"/>
              <a:defRPr sz="1600" b="0" i="0" u="none" strike="noStrike" cap="none">
                <a:solidFill>
                  <a:srgbClr val="7F7F7F"/>
                </a:solidFill>
                <a:latin typeface="Roboto"/>
                <a:ea typeface="Roboto"/>
                <a:cs typeface="Roboto"/>
                <a:sym typeface="Roboto"/>
              </a:defRPr>
            </a:lvl3pPr>
            <a:lvl4pPr marL="1828800" marR="0" lvl="3" indent="-330200" algn="l" rtl="0">
              <a:lnSpc>
                <a:spcPct val="90000"/>
              </a:lnSpc>
              <a:spcBef>
                <a:spcPts val="500"/>
              </a:spcBef>
              <a:spcAft>
                <a:spcPts val="0"/>
              </a:spcAft>
              <a:buClr>
                <a:schemeClr val="lt2"/>
              </a:buClr>
              <a:buSzPts val="1600"/>
              <a:buFont typeface="Roboto"/>
              <a:buChar char="•"/>
              <a:defRPr sz="1600" b="0" i="0" u="none" strike="noStrike" cap="none">
                <a:solidFill>
                  <a:srgbClr val="7F7F7F"/>
                </a:solidFill>
                <a:latin typeface="Roboto"/>
                <a:ea typeface="Roboto"/>
                <a:cs typeface="Roboto"/>
                <a:sym typeface="Roboto"/>
              </a:defRPr>
            </a:lvl4pPr>
            <a:lvl5pPr marL="2286000" marR="0" lvl="4" indent="-330200" algn="l" rtl="0">
              <a:lnSpc>
                <a:spcPct val="90000"/>
              </a:lnSpc>
              <a:spcBef>
                <a:spcPts val="500"/>
              </a:spcBef>
              <a:spcAft>
                <a:spcPts val="0"/>
              </a:spcAft>
              <a:buClr>
                <a:schemeClr val="lt2"/>
              </a:buClr>
              <a:buSzPts val="1600"/>
              <a:buFont typeface="Roboto"/>
              <a:buChar char="•"/>
              <a:defRPr sz="1600" b="0" i="0" u="none" strike="noStrike" cap="none">
                <a:solidFill>
                  <a:srgbClr val="7F7F7F"/>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9pPr>
          </a:lstStyle>
          <a:p>
            <a:endParaRPr/>
          </a:p>
        </p:txBody>
      </p:sp>
      <p:sp>
        <p:nvSpPr>
          <p:cNvPr id="44" name="Google Shape;44;p6"/>
          <p:cNvSpPr/>
          <p:nvPr/>
        </p:nvSpPr>
        <p:spPr>
          <a:xfrm flipH="1">
            <a:off x="46" y="-2"/>
            <a:ext cx="1029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5" name="Google Shape;45;p6"/>
          <p:cNvSpPr txBox="1"/>
          <p:nvPr/>
        </p:nvSpPr>
        <p:spPr>
          <a:xfrm>
            <a:off x="1052865" y="6429838"/>
            <a:ext cx="3547200" cy="45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rgbClr val="999999"/>
                </a:solidFill>
                <a:highlight>
                  <a:srgbClr val="FFFFFF"/>
                </a:highlight>
                <a:latin typeface="Roboto"/>
                <a:ea typeface="Roboto"/>
                <a:cs typeface="Roboto"/>
                <a:sym typeface="Roboto"/>
              </a:rPr>
              <a:t>Confidential.</a:t>
            </a:r>
            <a:r>
              <a:rPr lang="en-US" sz="800" b="0" i="0" u="none" strike="noStrike" cap="none">
                <a:solidFill>
                  <a:srgbClr val="999999"/>
                </a:solidFill>
                <a:highlight>
                  <a:srgbClr val="FFFFFF"/>
                </a:highlight>
                <a:latin typeface="Roboto"/>
                <a:ea typeface="Roboto"/>
                <a:cs typeface="Roboto"/>
                <a:sym typeface="Roboto"/>
              </a:rPr>
              <a:t> ©2018 DataRobot, Inc. – All rights reserved</a:t>
            </a:r>
            <a:endParaRPr sz="800" b="0" i="0" u="none" strike="noStrike" cap="none">
              <a:solidFill>
                <a:srgbClr val="999999"/>
              </a:solidFill>
              <a:latin typeface="Roboto"/>
              <a:ea typeface="Roboto"/>
              <a:cs typeface="Roboto"/>
              <a:sym typeface="Roboto"/>
            </a:endParaRPr>
          </a:p>
        </p:txBody>
      </p:sp>
      <p:pic>
        <p:nvPicPr>
          <p:cNvPr id="46" name="Google Shape;46;p6"/>
          <p:cNvPicPr preferRelativeResize="0"/>
          <p:nvPr/>
        </p:nvPicPr>
        <p:blipFill rotWithShape="1">
          <a:blip r:embed="rId3">
            <a:alphaModFix/>
          </a:blip>
          <a:srcRect l="15311"/>
          <a:stretch/>
        </p:blipFill>
        <p:spPr>
          <a:xfrm>
            <a:off x="175389" y="6590274"/>
            <a:ext cx="876625" cy="1251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Blue-Single Word">
  <p:cSld name="Blue-Blank_1">
    <p:spTree>
      <p:nvGrpSpPr>
        <p:cNvPr id="1" name="Shape 94"/>
        <p:cNvGrpSpPr/>
        <p:nvPr/>
      </p:nvGrpSpPr>
      <p:grpSpPr>
        <a:xfrm>
          <a:off x="0" y="0"/>
          <a:ext cx="0" cy="0"/>
          <a:chOff x="0" y="0"/>
          <a:chExt cx="0" cy="0"/>
        </a:xfrm>
      </p:grpSpPr>
      <p:sp>
        <p:nvSpPr>
          <p:cNvPr id="95" name="Google Shape;95;p13"/>
          <p:cNvSpPr/>
          <p:nvPr/>
        </p:nvSpPr>
        <p:spPr>
          <a:xfrm>
            <a:off x="-2" y="-2"/>
            <a:ext cx="12192000" cy="6858000"/>
          </a:xfrm>
          <a:prstGeom prst="rect">
            <a:avLst/>
          </a:prstGeom>
          <a:solidFill>
            <a:srgbClr val="009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96" name="Google Shape;96;p13"/>
          <p:cNvPicPr preferRelativeResize="0"/>
          <p:nvPr/>
        </p:nvPicPr>
        <p:blipFill rotWithShape="1">
          <a:blip r:embed="rId2">
            <a:alphaModFix/>
          </a:blip>
          <a:srcRect/>
          <a:stretch/>
        </p:blipFill>
        <p:spPr>
          <a:xfrm>
            <a:off x="11315271" y="344108"/>
            <a:ext cx="393700" cy="444500"/>
          </a:xfrm>
          <a:prstGeom prst="rect">
            <a:avLst/>
          </a:prstGeom>
          <a:noFill/>
          <a:ln>
            <a:noFill/>
          </a:ln>
        </p:spPr>
      </p:pic>
      <p:sp>
        <p:nvSpPr>
          <p:cNvPr id="97" name="Google Shape;97;p13"/>
          <p:cNvSpPr txBox="1">
            <a:spLocks noGrp="1"/>
          </p:cNvSpPr>
          <p:nvPr>
            <p:ph type="title"/>
          </p:nvPr>
        </p:nvSpPr>
        <p:spPr>
          <a:xfrm>
            <a:off x="256575" y="3828950"/>
            <a:ext cx="10893000" cy="1605300"/>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4400"/>
              <a:buFont typeface="Roboto"/>
              <a:buNone/>
              <a:defRPr sz="120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20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20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20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20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20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20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20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2000" b="0" i="0" u="none" strike="noStrike" cap="none">
                <a:solidFill>
                  <a:srgbClr val="FFFFFF"/>
                </a:solidFill>
                <a:latin typeface="Arial"/>
                <a:ea typeface="Arial"/>
                <a:cs typeface="Arial"/>
                <a:sym typeface="Arial"/>
              </a:defRPr>
            </a:lvl9pPr>
          </a:lstStyle>
          <a:p>
            <a:endParaRPr/>
          </a:p>
        </p:txBody>
      </p:sp>
      <p:sp>
        <p:nvSpPr>
          <p:cNvPr id="98" name="Google Shape;98;p13"/>
          <p:cNvSpPr txBox="1"/>
          <p:nvPr/>
        </p:nvSpPr>
        <p:spPr>
          <a:xfrm>
            <a:off x="1052865" y="6429838"/>
            <a:ext cx="3547200" cy="45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Roboto"/>
                <a:ea typeface="Roboto"/>
                <a:cs typeface="Roboto"/>
                <a:sym typeface="Roboto"/>
              </a:rPr>
              <a:t>Confidential.</a:t>
            </a:r>
            <a:r>
              <a:rPr lang="en-US" sz="800" b="0" i="0" u="none" strike="noStrike" cap="none">
                <a:solidFill>
                  <a:srgbClr val="FFFFFF"/>
                </a:solidFill>
                <a:latin typeface="Roboto"/>
                <a:ea typeface="Roboto"/>
                <a:cs typeface="Roboto"/>
                <a:sym typeface="Roboto"/>
              </a:rPr>
              <a:t> ©2018 DataRobot, Inc. – All rights reserved</a:t>
            </a:r>
            <a:endParaRPr sz="800" b="0" i="0" u="none" strike="noStrike" cap="none">
              <a:solidFill>
                <a:srgbClr val="FFFFFF"/>
              </a:solidFill>
              <a:latin typeface="Roboto"/>
              <a:ea typeface="Roboto"/>
              <a:cs typeface="Roboto"/>
              <a:sym typeface="Roboto"/>
            </a:endParaRPr>
          </a:p>
        </p:txBody>
      </p:sp>
      <p:pic>
        <p:nvPicPr>
          <p:cNvPr id="99" name="Google Shape;99;p13"/>
          <p:cNvPicPr preferRelativeResize="0"/>
          <p:nvPr/>
        </p:nvPicPr>
        <p:blipFill rotWithShape="1">
          <a:blip r:embed="rId3">
            <a:alphaModFix/>
          </a:blip>
          <a:srcRect l="15311"/>
          <a:stretch/>
        </p:blipFill>
        <p:spPr>
          <a:xfrm>
            <a:off x="175387" y="6590275"/>
            <a:ext cx="876525" cy="1251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Grey Line-Top Quads 2">
  <p:cSld name="Plain Slide 2">
    <p:spTree>
      <p:nvGrpSpPr>
        <p:cNvPr id="1" name="Shape 342"/>
        <p:cNvGrpSpPr/>
        <p:nvPr/>
      </p:nvGrpSpPr>
      <p:grpSpPr>
        <a:xfrm>
          <a:off x="0" y="0"/>
          <a:ext cx="0" cy="0"/>
          <a:chOff x="0" y="0"/>
          <a:chExt cx="0" cy="0"/>
        </a:xfrm>
      </p:grpSpPr>
      <p:pic>
        <p:nvPicPr>
          <p:cNvPr id="343" name="Google Shape;343;p40"/>
          <p:cNvPicPr preferRelativeResize="0"/>
          <p:nvPr/>
        </p:nvPicPr>
        <p:blipFill rotWithShape="1">
          <a:blip r:embed="rId2">
            <a:alphaModFix/>
          </a:blip>
          <a:srcRect/>
          <a:stretch/>
        </p:blipFill>
        <p:spPr>
          <a:xfrm>
            <a:off x="11315271" y="344108"/>
            <a:ext cx="393700" cy="444500"/>
          </a:xfrm>
          <a:prstGeom prst="rect">
            <a:avLst/>
          </a:prstGeom>
          <a:noFill/>
          <a:ln>
            <a:noFill/>
          </a:ln>
        </p:spPr>
      </p:pic>
      <p:sp>
        <p:nvSpPr>
          <p:cNvPr id="344" name="Google Shape;344;p40"/>
          <p:cNvSpPr txBox="1">
            <a:spLocks noGrp="1"/>
          </p:cNvSpPr>
          <p:nvPr>
            <p:ph type="body" idx="1"/>
          </p:nvPr>
        </p:nvSpPr>
        <p:spPr>
          <a:xfrm>
            <a:off x="358125" y="1335525"/>
            <a:ext cx="4626000" cy="2249700"/>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1"/>
              </a:buClr>
              <a:buSzPts val="2400"/>
              <a:buFont typeface="Roboto"/>
              <a:buChar char="•"/>
              <a:defRPr sz="2400" b="1" i="0" u="none" strike="noStrike" cap="none">
                <a:solidFill>
                  <a:schemeClr val="dk1"/>
                </a:solidFill>
                <a:latin typeface="Roboto"/>
                <a:ea typeface="Roboto"/>
                <a:cs typeface="Roboto"/>
                <a:sym typeface="Roboto"/>
              </a:defRPr>
            </a:lvl1pPr>
            <a:lvl2pPr marL="914400" marR="0" lvl="1" indent="-355600" algn="l" rtl="0">
              <a:lnSpc>
                <a:spcPct val="90000"/>
              </a:lnSpc>
              <a:spcBef>
                <a:spcPts val="500"/>
              </a:spcBef>
              <a:spcAft>
                <a:spcPts val="0"/>
              </a:spcAft>
              <a:buClr>
                <a:srgbClr val="7F7F7F"/>
              </a:buClr>
              <a:buSzPts val="2000"/>
              <a:buFont typeface="Roboto"/>
              <a:buChar char="•"/>
              <a:defRPr sz="2000" b="0" i="0" u="none" strike="noStrike" cap="none">
                <a:solidFill>
                  <a:schemeClr val="dk1"/>
                </a:solidFill>
                <a:latin typeface="Roboto"/>
                <a:ea typeface="Roboto"/>
                <a:cs typeface="Roboto"/>
                <a:sym typeface="Roboto"/>
              </a:defRPr>
            </a:lvl2pPr>
            <a:lvl3pPr marL="1371600" marR="0" lvl="2" indent="-330200" algn="l" rtl="0">
              <a:lnSpc>
                <a:spcPct val="90000"/>
              </a:lnSpc>
              <a:spcBef>
                <a:spcPts val="500"/>
              </a:spcBef>
              <a:spcAft>
                <a:spcPts val="0"/>
              </a:spcAft>
              <a:buClr>
                <a:schemeClr val="lt2"/>
              </a:buClr>
              <a:buSzPts val="1600"/>
              <a:buFont typeface="Roboto"/>
              <a:buChar char="•"/>
              <a:defRPr sz="1600" b="0" i="0" u="none" strike="noStrike" cap="none">
                <a:solidFill>
                  <a:srgbClr val="7F7F7F"/>
                </a:solidFill>
                <a:latin typeface="Roboto"/>
                <a:ea typeface="Roboto"/>
                <a:cs typeface="Roboto"/>
                <a:sym typeface="Roboto"/>
              </a:defRPr>
            </a:lvl3pPr>
            <a:lvl4pPr marL="1828800" marR="0" lvl="3" indent="-330200" algn="l" rtl="0">
              <a:lnSpc>
                <a:spcPct val="90000"/>
              </a:lnSpc>
              <a:spcBef>
                <a:spcPts val="500"/>
              </a:spcBef>
              <a:spcAft>
                <a:spcPts val="0"/>
              </a:spcAft>
              <a:buClr>
                <a:schemeClr val="lt2"/>
              </a:buClr>
              <a:buSzPts val="1600"/>
              <a:buFont typeface="Roboto"/>
              <a:buChar char="•"/>
              <a:defRPr sz="1600" b="0" i="0" u="none" strike="noStrike" cap="none">
                <a:solidFill>
                  <a:srgbClr val="7F7F7F"/>
                </a:solidFill>
                <a:latin typeface="Roboto"/>
                <a:ea typeface="Roboto"/>
                <a:cs typeface="Roboto"/>
                <a:sym typeface="Roboto"/>
              </a:defRPr>
            </a:lvl4pPr>
            <a:lvl5pPr marL="2286000" marR="0" lvl="4" indent="-330200" algn="l" rtl="0">
              <a:lnSpc>
                <a:spcPct val="90000"/>
              </a:lnSpc>
              <a:spcBef>
                <a:spcPts val="500"/>
              </a:spcBef>
              <a:spcAft>
                <a:spcPts val="0"/>
              </a:spcAft>
              <a:buClr>
                <a:schemeClr val="lt2"/>
              </a:buClr>
              <a:buSzPts val="1600"/>
              <a:buFont typeface="Roboto"/>
              <a:buChar char="•"/>
              <a:defRPr sz="1600" b="0" i="0" u="none" strike="noStrike" cap="none">
                <a:solidFill>
                  <a:srgbClr val="7F7F7F"/>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9pPr>
          </a:lstStyle>
          <a:p>
            <a:endParaRPr/>
          </a:p>
        </p:txBody>
      </p:sp>
      <p:sp>
        <p:nvSpPr>
          <p:cNvPr id="345" name="Google Shape;345;p40"/>
          <p:cNvSpPr txBox="1">
            <a:spLocks noGrp="1"/>
          </p:cNvSpPr>
          <p:nvPr>
            <p:ph type="body" idx="2"/>
          </p:nvPr>
        </p:nvSpPr>
        <p:spPr>
          <a:xfrm>
            <a:off x="5883825" y="1335525"/>
            <a:ext cx="4626000" cy="2249700"/>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1"/>
              </a:buClr>
              <a:buSzPts val="2400"/>
              <a:buFont typeface="Roboto"/>
              <a:buChar char="•"/>
              <a:defRPr sz="2400" b="1" i="0" u="none" strike="noStrike" cap="none">
                <a:solidFill>
                  <a:schemeClr val="dk1"/>
                </a:solidFill>
                <a:latin typeface="Roboto"/>
                <a:ea typeface="Roboto"/>
                <a:cs typeface="Roboto"/>
                <a:sym typeface="Roboto"/>
              </a:defRPr>
            </a:lvl1pPr>
            <a:lvl2pPr marL="914400" marR="0" lvl="1" indent="-355600" algn="l" rtl="0">
              <a:lnSpc>
                <a:spcPct val="90000"/>
              </a:lnSpc>
              <a:spcBef>
                <a:spcPts val="500"/>
              </a:spcBef>
              <a:spcAft>
                <a:spcPts val="0"/>
              </a:spcAft>
              <a:buClr>
                <a:srgbClr val="7F7F7F"/>
              </a:buClr>
              <a:buSzPts val="2000"/>
              <a:buFont typeface="Roboto"/>
              <a:buChar char="•"/>
              <a:defRPr sz="2000" b="0" i="0" u="none" strike="noStrike" cap="none">
                <a:solidFill>
                  <a:schemeClr val="dk1"/>
                </a:solidFill>
                <a:latin typeface="Roboto"/>
                <a:ea typeface="Roboto"/>
                <a:cs typeface="Roboto"/>
                <a:sym typeface="Roboto"/>
              </a:defRPr>
            </a:lvl2pPr>
            <a:lvl3pPr marL="1371600" marR="0" lvl="2" indent="-330200" algn="l" rtl="0">
              <a:lnSpc>
                <a:spcPct val="90000"/>
              </a:lnSpc>
              <a:spcBef>
                <a:spcPts val="500"/>
              </a:spcBef>
              <a:spcAft>
                <a:spcPts val="0"/>
              </a:spcAft>
              <a:buClr>
                <a:schemeClr val="lt2"/>
              </a:buClr>
              <a:buSzPts val="1600"/>
              <a:buFont typeface="Roboto"/>
              <a:buChar char="•"/>
              <a:defRPr sz="1600" b="0" i="0" u="none" strike="noStrike" cap="none">
                <a:solidFill>
                  <a:srgbClr val="7F7F7F"/>
                </a:solidFill>
                <a:latin typeface="Roboto"/>
                <a:ea typeface="Roboto"/>
                <a:cs typeface="Roboto"/>
                <a:sym typeface="Roboto"/>
              </a:defRPr>
            </a:lvl3pPr>
            <a:lvl4pPr marL="1828800" marR="0" lvl="3" indent="-330200" algn="l" rtl="0">
              <a:lnSpc>
                <a:spcPct val="90000"/>
              </a:lnSpc>
              <a:spcBef>
                <a:spcPts val="500"/>
              </a:spcBef>
              <a:spcAft>
                <a:spcPts val="0"/>
              </a:spcAft>
              <a:buClr>
                <a:schemeClr val="lt2"/>
              </a:buClr>
              <a:buSzPts val="1600"/>
              <a:buFont typeface="Roboto"/>
              <a:buChar char="•"/>
              <a:defRPr sz="1600" b="0" i="0" u="none" strike="noStrike" cap="none">
                <a:solidFill>
                  <a:srgbClr val="7F7F7F"/>
                </a:solidFill>
                <a:latin typeface="Roboto"/>
                <a:ea typeface="Roboto"/>
                <a:cs typeface="Roboto"/>
                <a:sym typeface="Roboto"/>
              </a:defRPr>
            </a:lvl4pPr>
            <a:lvl5pPr marL="2286000" marR="0" lvl="4" indent="-330200" algn="l" rtl="0">
              <a:lnSpc>
                <a:spcPct val="90000"/>
              </a:lnSpc>
              <a:spcBef>
                <a:spcPts val="500"/>
              </a:spcBef>
              <a:spcAft>
                <a:spcPts val="0"/>
              </a:spcAft>
              <a:buClr>
                <a:schemeClr val="lt2"/>
              </a:buClr>
              <a:buSzPts val="1600"/>
              <a:buFont typeface="Roboto"/>
              <a:buChar char="•"/>
              <a:defRPr sz="1600" b="0" i="0" u="none" strike="noStrike" cap="none">
                <a:solidFill>
                  <a:srgbClr val="7F7F7F"/>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9pPr>
          </a:lstStyle>
          <a:p>
            <a:endParaRPr/>
          </a:p>
        </p:txBody>
      </p:sp>
      <p:sp>
        <p:nvSpPr>
          <p:cNvPr id="346" name="Google Shape;346;p40"/>
          <p:cNvSpPr txBox="1">
            <a:spLocks noGrp="1"/>
          </p:cNvSpPr>
          <p:nvPr>
            <p:ph type="body" idx="3"/>
          </p:nvPr>
        </p:nvSpPr>
        <p:spPr>
          <a:xfrm>
            <a:off x="358125" y="4113300"/>
            <a:ext cx="4626000" cy="2249700"/>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1"/>
              </a:buClr>
              <a:buSzPts val="2400"/>
              <a:buFont typeface="Roboto"/>
              <a:buChar char="•"/>
              <a:defRPr sz="2400" b="1" i="0" u="none" strike="noStrike" cap="none">
                <a:solidFill>
                  <a:schemeClr val="dk1"/>
                </a:solidFill>
                <a:latin typeface="Roboto"/>
                <a:ea typeface="Roboto"/>
                <a:cs typeface="Roboto"/>
                <a:sym typeface="Roboto"/>
              </a:defRPr>
            </a:lvl1pPr>
            <a:lvl2pPr marL="914400" marR="0" lvl="1" indent="-355600" algn="l" rtl="0">
              <a:lnSpc>
                <a:spcPct val="90000"/>
              </a:lnSpc>
              <a:spcBef>
                <a:spcPts val="500"/>
              </a:spcBef>
              <a:spcAft>
                <a:spcPts val="0"/>
              </a:spcAft>
              <a:buClr>
                <a:srgbClr val="7F7F7F"/>
              </a:buClr>
              <a:buSzPts val="2000"/>
              <a:buFont typeface="Roboto"/>
              <a:buChar char="•"/>
              <a:defRPr sz="2000" b="0" i="0" u="none" strike="noStrike" cap="none">
                <a:solidFill>
                  <a:schemeClr val="dk1"/>
                </a:solidFill>
                <a:latin typeface="Roboto"/>
                <a:ea typeface="Roboto"/>
                <a:cs typeface="Roboto"/>
                <a:sym typeface="Roboto"/>
              </a:defRPr>
            </a:lvl2pPr>
            <a:lvl3pPr marL="1371600" marR="0" lvl="2" indent="-330200" algn="l" rtl="0">
              <a:lnSpc>
                <a:spcPct val="90000"/>
              </a:lnSpc>
              <a:spcBef>
                <a:spcPts val="500"/>
              </a:spcBef>
              <a:spcAft>
                <a:spcPts val="0"/>
              </a:spcAft>
              <a:buClr>
                <a:schemeClr val="lt2"/>
              </a:buClr>
              <a:buSzPts val="1600"/>
              <a:buFont typeface="Roboto"/>
              <a:buChar char="•"/>
              <a:defRPr sz="1600" b="0" i="0" u="none" strike="noStrike" cap="none">
                <a:solidFill>
                  <a:srgbClr val="7F7F7F"/>
                </a:solidFill>
                <a:latin typeface="Roboto"/>
                <a:ea typeface="Roboto"/>
                <a:cs typeface="Roboto"/>
                <a:sym typeface="Roboto"/>
              </a:defRPr>
            </a:lvl3pPr>
            <a:lvl4pPr marL="1828800" marR="0" lvl="3" indent="-330200" algn="l" rtl="0">
              <a:lnSpc>
                <a:spcPct val="90000"/>
              </a:lnSpc>
              <a:spcBef>
                <a:spcPts val="500"/>
              </a:spcBef>
              <a:spcAft>
                <a:spcPts val="0"/>
              </a:spcAft>
              <a:buClr>
                <a:schemeClr val="lt2"/>
              </a:buClr>
              <a:buSzPts val="1600"/>
              <a:buFont typeface="Roboto"/>
              <a:buChar char="•"/>
              <a:defRPr sz="1600" b="0" i="0" u="none" strike="noStrike" cap="none">
                <a:solidFill>
                  <a:srgbClr val="7F7F7F"/>
                </a:solidFill>
                <a:latin typeface="Roboto"/>
                <a:ea typeface="Roboto"/>
                <a:cs typeface="Roboto"/>
                <a:sym typeface="Roboto"/>
              </a:defRPr>
            </a:lvl4pPr>
            <a:lvl5pPr marL="2286000" marR="0" lvl="4" indent="-330200" algn="l" rtl="0">
              <a:lnSpc>
                <a:spcPct val="90000"/>
              </a:lnSpc>
              <a:spcBef>
                <a:spcPts val="500"/>
              </a:spcBef>
              <a:spcAft>
                <a:spcPts val="0"/>
              </a:spcAft>
              <a:buClr>
                <a:schemeClr val="lt2"/>
              </a:buClr>
              <a:buSzPts val="1600"/>
              <a:buFont typeface="Roboto"/>
              <a:buChar char="•"/>
              <a:defRPr sz="1600" b="0" i="0" u="none" strike="noStrike" cap="none">
                <a:solidFill>
                  <a:srgbClr val="7F7F7F"/>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9pPr>
          </a:lstStyle>
          <a:p>
            <a:endParaRPr/>
          </a:p>
        </p:txBody>
      </p:sp>
      <p:sp>
        <p:nvSpPr>
          <p:cNvPr id="347" name="Google Shape;347;p40"/>
          <p:cNvSpPr txBox="1">
            <a:spLocks noGrp="1"/>
          </p:cNvSpPr>
          <p:nvPr>
            <p:ph type="body" idx="4"/>
          </p:nvPr>
        </p:nvSpPr>
        <p:spPr>
          <a:xfrm>
            <a:off x="5883825" y="4113300"/>
            <a:ext cx="4626000" cy="2249700"/>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1"/>
              </a:buClr>
              <a:buSzPts val="2400"/>
              <a:buFont typeface="Roboto"/>
              <a:buChar char="•"/>
              <a:defRPr sz="2400" b="1" i="0" u="none" strike="noStrike" cap="none">
                <a:solidFill>
                  <a:schemeClr val="dk1"/>
                </a:solidFill>
                <a:latin typeface="Roboto"/>
                <a:ea typeface="Roboto"/>
                <a:cs typeface="Roboto"/>
                <a:sym typeface="Roboto"/>
              </a:defRPr>
            </a:lvl1pPr>
            <a:lvl2pPr marL="914400" marR="0" lvl="1" indent="-355600" algn="l" rtl="0">
              <a:lnSpc>
                <a:spcPct val="90000"/>
              </a:lnSpc>
              <a:spcBef>
                <a:spcPts val="500"/>
              </a:spcBef>
              <a:spcAft>
                <a:spcPts val="0"/>
              </a:spcAft>
              <a:buClr>
                <a:srgbClr val="7F7F7F"/>
              </a:buClr>
              <a:buSzPts val="2000"/>
              <a:buFont typeface="Roboto"/>
              <a:buChar char="•"/>
              <a:defRPr sz="2000" b="0" i="0" u="none" strike="noStrike" cap="none">
                <a:solidFill>
                  <a:schemeClr val="dk1"/>
                </a:solidFill>
                <a:latin typeface="Roboto"/>
                <a:ea typeface="Roboto"/>
                <a:cs typeface="Roboto"/>
                <a:sym typeface="Roboto"/>
              </a:defRPr>
            </a:lvl2pPr>
            <a:lvl3pPr marL="1371600" marR="0" lvl="2" indent="-330200" algn="l" rtl="0">
              <a:lnSpc>
                <a:spcPct val="90000"/>
              </a:lnSpc>
              <a:spcBef>
                <a:spcPts val="500"/>
              </a:spcBef>
              <a:spcAft>
                <a:spcPts val="0"/>
              </a:spcAft>
              <a:buClr>
                <a:schemeClr val="lt2"/>
              </a:buClr>
              <a:buSzPts val="1600"/>
              <a:buFont typeface="Roboto"/>
              <a:buChar char="•"/>
              <a:defRPr sz="1600" b="0" i="0" u="none" strike="noStrike" cap="none">
                <a:solidFill>
                  <a:srgbClr val="7F7F7F"/>
                </a:solidFill>
                <a:latin typeface="Roboto"/>
                <a:ea typeface="Roboto"/>
                <a:cs typeface="Roboto"/>
                <a:sym typeface="Roboto"/>
              </a:defRPr>
            </a:lvl3pPr>
            <a:lvl4pPr marL="1828800" marR="0" lvl="3" indent="-330200" algn="l" rtl="0">
              <a:lnSpc>
                <a:spcPct val="90000"/>
              </a:lnSpc>
              <a:spcBef>
                <a:spcPts val="500"/>
              </a:spcBef>
              <a:spcAft>
                <a:spcPts val="0"/>
              </a:spcAft>
              <a:buClr>
                <a:schemeClr val="lt2"/>
              </a:buClr>
              <a:buSzPts val="1600"/>
              <a:buFont typeface="Roboto"/>
              <a:buChar char="•"/>
              <a:defRPr sz="1600" b="0" i="0" u="none" strike="noStrike" cap="none">
                <a:solidFill>
                  <a:srgbClr val="7F7F7F"/>
                </a:solidFill>
                <a:latin typeface="Roboto"/>
                <a:ea typeface="Roboto"/>
                <a:cs typeface="Roboto"/>
                <a:sym typeface="Roboto"/>
              </a:defRPr>
            </a:lvl4pPr>
            <a:lvl5pPr marL="2286000" marR="0" lvl="4" indent="-330200" algn="l" rtl="0">
              <a:lnSpc>
                <a:spcPct val="90000"/>
              </a:lnSpc>
              <a:spcBef>
                <a:spcPts val="500"/>
              </a:spcBef>
              <a:spcAft>
                <a:spcPts val="0"/>
              </a:spcAft>
              <a:buClr>
                <a:schemeClr val="lt2"/>
              </a:buClr>
              <a:buSzPts val="1600"/>
              <a:buFont typeface="Roboto"/>
              <a:buChar char="•"/>
              <a:defRPr sz="1600" b="0" i="0" u="none" strike="noStrike" cap="none">
                <a:solidFill>
                  <a:srgbClr val="7F7F7F"/>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9pPr>
          </a:lstStyle>
          <a:p>
            <a:endParaRPr/>
          </a:p>
        </p:txBody>
      </p:sp>
      <p:sp>
        <p:nvSpPr>
          <p:cNvPr id="348" name="Google Shape;348;p40"/>
          <p:cNvSpPr/>
          <p:nvPr/>
        </p:nvSpPr>
        <p:spPr>
          <a:xfrm flipH="1">
            <a:off x="46" y="-2"/>
            <a:ext cx="1029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49" name="Google Shape;349;p40"/>
          <p:cNvSpPr txBox="1">
            <a:spLocks noGrp="1"/>
          </p:cNvSpPr>
          <p:nvPr>
            <p:ph type="title"/>
          </p:nvPr>
        </p:nvSpPr>
        <p:spPr>
          <a:xfrm>
            <a:off x="313516" y="297979"/>
            <a:ext cx="10040400" cy="490629"/>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4400"/>
              <a:buFont typeface="Roboto"/>
              <a:buNone/>
              <a:defRPr sz="3800" b="1" i="0" u="none" strike="noStrike" cap="none">
                <a:solidFill>
                  <a:schemeClr val="accent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4500" b="0" i="0" u="none" strike="noStrike" cap="none">
                <a:solidFill>
                  <a:schemeClr val="accen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4500" b="0" i="0" u="none" strike="noStrike" cap="none">
                <a:solidFill>
                  <a:schemeClr val="accen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4500" b="0" i="0" u="none" strike="noStrike" cap="none">
                <a:solidFill>
                  <a:schemeClr val="accen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4500" b="0" i="0" u="none" strike="noStrike" cap="none">
                <a:solidFill>
                  <a:schemeClr val="accen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4500" b="0" i="0" u="none" strike="noStrike" cap="none">
                <a:solidFill>
                  <a:schemeClr val="accen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4500" b="0" i="0" u="none" strike="noStrike" cap="none">
                <a:solidFill>
                  <a:schemeClr val="accen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4500" b="0" i="0" u="none" strike="noStrike" cap="none">
                <a:solidFill>
                  <a:schemeClr val="accen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4500" b="0" i="0" u="none" strike="noStrike" cap="none">
                <a:solidFill>
                  <a:schemeClr val="accent1"/>
                </a:solidFill>
                <a:latin typeface="Arial"/>
                <a:ea typeface="Arial"/>
                <a:cs typeface="Arial"/>
                <a:sym typeface="Arial"/>
              </a:defRPr>
            </a:lvl9pPr>
          </a:lstStyle>
          <a:p>
            <a:endParaRPr/>
          </a:p>
        </p:txBody>
      </p:sp>
      <p:sp>
        <p:nvSpPr>
          <p:cNvPr id="350" name="Google Shape;350;p40"/>
          <p:cNvSpPr txBox="1"/>
          <p:nvPr/>
        </p:nvSpPr>
        <p:spPr>
          <a:xfrm>
            <a:off x="1052865" y="6429838"/>
            <a:ext cx="3547200" cy="45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rgbClr val="999999"/>
                </a:solidFill>
                <a:highlight>
                  <a:srgbClr val="FFFFFF"/>
                </a:highlight>
                <a:latin typeface="Roboto"/>
                <a:ea typeface="Roboto"/>
                <a:cs typeface="Roboto"/>
                <a:sym typeface="Roboto"/>
              </a:rPr>
              <a:t>Confidential.</a:t>
            </a:r>
            <a:r>
              <a:rPr lang="en-US" sz="800" b="0" i="0" u="none" strike="noStrike" cap="none">
                <a:solidFill>
                  <a:srgbClr val="999999"/>
                </a:solidFill>
                <a:highlight>
                  <a:srgbClr val="FFFFFF"/>
                </a:highlight>
                <a:latin typeface="Roboto"/>
                <a:ea typeface="Roboto"/>
                <a:cs typeface="Roboto"/>
                <a:sym typeface="Roboto"/>
              </a:rPr>
              <a:t> ©2018 DataRobot, Inc. – All rights reserved</a:t>
            </a:r>
            <a:endParaRPr sz="800" b="0" i="0" u="none" strike="noStrike" cap="none">
              <a:solidFill>
                <a:srgbClr val="999999"/>
              </a:solidFill>
              <a:latin typeface="Roboto"/>
              <a:ea typeface="Roboto"/>
              <a:cs typeface="Roboto"/>
              <a:sym typeface="Roboto"/>
            </a:endParaRPr>
          </a:p>
        </p:txBody>
      </p:sp>
      <p:pic>
        <p:nvPicPr>
          <p:cNvPr id="351" name="Google Shape;351;p40"/>
          <p:cNvPicPr preferRelativeResize="0"/>
          <p:nvPr/>
        </p:nvPicPr>
        <p:blipFill rotWithShape="1">
          <a:blip r:embed="rId3">
            <a:alphaModFix/>
          </a:blip>
          <a:srcRect l="15311"/>
          <a:stretch/>
        </p:blipFill>
        <p:spPr>
          <a:xfrm>
            <a:off x="175389" y="6590274"/>
            <a:ext cx="876625" cy="1251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Blue Bar-Left">
  <p:cSld name="Blue Bar-Left">
    <p:spTree>
      <p:nvGrpSpPr>
        <p:cNvPr id="1" name="Shape 352"/>
        <p:cNvGrpSpPr/>
        <p:nvPr/>
      </p:nvGrpSpPr>
      <p:grpSpPr>
        <a:xfrm>
          <a:off x="0" y="0"/>
          <a:ext cx="0" cy="0"/>
          <a:chOff x="0" y="0"/>
          <a:chExt cx="0" cy="0"/>
        </a:xfrm>
      </p:grpSpPr>
      <p:sp>
        <p:nvSpPr>
          <p:cNvPr id="353" name="Google Shape;353;p41"/>
          <p:cNvSpPr/>
          <p:nvPr/>
        </p:nvSpPr>
        <p:spPr>
          <a:xfrm flipH="1">
            <a:off x="-2" y="-2"/>
            <a:ext cx="5007430" cy="685800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54" name="Google Shape;354;p41"/>
          <p:cNvPicPr preferRelativeResize="0"/>
          <p:nvPr/>
        </p:nvPicPr>
        <p:blipFill rotWithShape="1">
          <a:blip r:embed="rId2">
            <a:alphaModFix/>
          </a:blip>
          <a:srcRect/>
          <a:stretch/>
        </p:blipFill>
        <p:spPr>
          <a:xfrm>
            <a:off x="11315271" y="344108"/>
            <a:ext cx="393700" cy="444500"/>
          </a:xfrm>
          <a:prstGeom prst="rect">
            <a:avLst/>
          </a:prstGeom>
          <a:noFill/>
          <a:ln>
            <a:noFill/>
          </a:ln>
        </p:spPr>
      </p:pic>
      <p:sp>
        <p:nvSpPr>
          <p:cNvPr id="355" name="Google Shape;355;p41"/>
          <p:cNvSpPr txBox="1"/>
          <p:nvPr/>
        </p:nvSpPr>
        <p:spPr>
          <a:xfrm>
            <a:off x="1052865" y="6429838"/>
            <a:ext cx="3547200" cy="45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Roboto"/>
                <a:ea typeface="Roboto"/>
                <a:cs typeface="Roboto"/>
                <a:sym typeface="Roboto"/>
              </a:rPr>
              <a:t>Confidential.</a:t>
            </a:r>
            <a:r>
              <a:rPr lang="en-US" sz="800" b="0" i="0" u="none" strike="noStrike" cap="none">
                <a:solidFill>
                  <a:srgbClr val="FFFFFF"/>
                </a:solidFill>
                <a:latin typeface="Roboto"/>
                <a:ea typeface="Roboto"/>
                <a:cs typeface="Roboto"/>
                <a:sym typeface="Roboto"/>
              </a:rPr>
              <a:t> ©2018 DataRobot, Inc. – All rights reserved</a:t>
            </a:r>
            <a:endParaRPr sz="800" b="0" i="0" u="none" strike="noStrike" cap="none">
              <a:solidFill>
                <a:srgbClr val="FFFFFF"/>
              </a:solidFill>
              <a:latin typeface="Roboto"/>
              <a:ea typeface="Roboto"/>
              <a:cs typeface="Roboto"/>
              <a:sym typeface="Roboto"/>
            </a:endParaRPr>
          </a:p>
        </p:txBody>
      </p:sp>
      <p:pic>
        <p:nvPicPr>
          <p:cNvPr id="356" name="Google Shape;356;p41"/>
          <p:cNvPicPr preferRelativeResize="0"/>
          <p:nvPr/>
        </p:nvPicPr>
        <p:blipFill rotWithShape="1">
          <a:blip r:embed="rId3">
            <a:alphaModFix/>
          </a:blip>
          <a:srcRect l="15311"/>
          <a:stretch/>
        </p:blipFill>
        <p:spPr>
          <a:xfrm>
            <a:off x="175387" y="6590275"/>
            <a:ext cx="876525" cy="1251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Grey Bar-Left">
  <p:cSld name="Grey Bar-Left">
    <p:spTree>
      <p:nvGrpSpPr>
        <p:cNvPr id="1" name="Shape 357"/>
        <p:cNvGrpSpPr/>
        <p:nvPr/>
      </p:nvGrpSpPr>
      <p:grpSpPr>
        <a:xfrm>
          <a:off x="0" y="0"/>
          <a:ext cx="0" cy="0"/>
          <a:chOff x="0" y="0"/>
          <a:chExt cx="0" cy="0"/>
        </a:xfrm>
      </p:grpSpPr>
      <p:sp>
        <p:nvSpPr>
          <p:cNvPr id="358" name="Google Shape;358;p42"/>
          <p:cNvSpPr/>
          <p:nvPr/>
        </p:nvSpPr>
        <p:spPr>
          <a:xfrm flipH="1">
            <a:off x="-2" y="-2"/>
            <a:ext cx="5007430" cy="6858002"/>
          </a:xfrm>
          <a:prstGeom prst="rect">
            <a:avLst/>
          </a:prstGeom>
          <a:solidFill>
            <a:srgbClr val="7F8FA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59" name="Google Shape;359;p42"/>
          <p:cNvPicPr preferRelativeResize="0"/>
          <p:nvPr/>
        </p:nvPicPr>
        <p:blipFill rotWithShape="1">
          <a:blip r:embed="rId2">
            <a:alphaModFix/>
          </a:blip>
          <a:srcRect/>
          <a:stretch/>
        </p:blipFill>
        <p:spPr>
          <a:xfrm>
            <a:off x="11315271" y="344108"/>
            <a:ext cx="393700" cy="444500"/>
          </a:xfrm>
          <a:prstGeom prst="rect">
            <a:avLst/>
          </a:prstGeom>
          <a:noFill/>
          <a:ln>
            <a:noFill/>
          </a:ln>
        </p:spPr>
      </p:pic>
      <p:sp>
        <p:nvSpPr>
          <p:cNvPr id="360" name="Google Shape;360;p42"/>
          <p:cNvSpPr txBox="1"/>
          <p:nvPr/>
        </p:nvSpPr>
        <p:spPr>
          <a:xfrm>
            <a:off x="1052865" y="6429838"/>
            <a:ext cx="3547200" cy="45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Roboto"/>
                <a:ea typeface="Roboto"/>
                <a:cs typeface="Roboto"/>
                <a:sym typeface="Roboto"/>
              </a:rPr>
              <a:t>Confidential.</a:t>
            </a:r>
            <a:r>
              <a:rPr lang="en-US" sz="800" b="0" i="0" u="none" strike="noStrike" cap="none">
                <a:solidFill>
                  <a:srgbClr val="FFFFFF"/>
                </a:solidFill>
                <a:latin typeface="Roboto"/>
                <a:ea typeface="Roboto"/>
                <a:cs typeface="Roboto"/>
                <a:sym typeface="Roboto"/>
              </a:rPr>
              <a:t> ©2018 DataRobot, Inc. – All rights reserved</a:t>
            </a:r>
            <a:endParaRPr sz="800" b="0" i="0" u="none" strike="noStrike" cap="none">
              <a:solidFill>
                <a:srgbClr val="FFFFFF"/>
              </a:solidFill>
              <a:latin typeface="Roboto"/>
              <a:ea typeface="Roboto"/>
              <a:cs typeface="Roboto"/>
              <a:sym typeface="Roboto"/>
            </a:endParaRPr>
          </a:p>
        </p:txBody>
      </p:sp>
      <p:pic>
        <p:nvPicPr>
          <p:cNvPr id="361" name="Google Shape;361;p42"/>
          <p:cNvPicPr preferRelativeResize="0"/>
          <p:nvPr/>
        </p:nvPicPr>
        <p:blipFill rotWithShape="1">
          <a:blip r:embed="rId3">
            <a:alphaModFix/>
          </a:blip>
          <a:srcRect l="15311"/>
          <a:stretch/>
        </p:blipFill>
        <p:spPr>
          <a:xfrm>
            <a:off x="175387" y="6590275"/>
            <a:ext cx="876525" cy="125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ck Bar-Left">
  <p:cSld name="Black Bar-Left">
    <p:spTree>
      <p:nvGrpSpPr>
        <p:cNvPr id="1" name="Shape 362"/>
        <p:cNvGrpSpPr/>
        <p:nvPr/>
      </p:nvGrpSpPr>
      <p:grpSpPr>
        <a:xfrm>
          <a:off x="0" y="0"/>
          <a:ext cx="0" cy="0"/>
          <a:chOff x="0" y="0"/>
          <a:chExt cx="0" cy="0"/>
        </a:xfrm>
      </p:grpSpPr>
      <p:sp>
        <p:nvSpPr>
          <p:cNvPr id="363" name="Google Shape;363;p43"/>
          <p:cNvSpPr/>
          <p:nvPr/>
        </p:nvSpPr>
        <p:spPr>
          <a:xfrm flipH="1">
            <a:off x="-2" y="-2"/>
            <a:ext cx="5007430" cy="685800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64" name="Google Shape;364;p43"/>
          <p:cNvPicPr preferRelativeResize="0"/>
          <p:nvPr/>
        </p:nvPicPr>
        <p:blipFill rotWithShape="1">
          <a:blip r:embed="rId2">
            <a:alphaModFix/>
          </a:blip>
          <a:srcRect/>
          <a:stretch/>
        </p:blipFill>
        <p:spPr>
          <a:xfrm>
            <a:off x="11315271" y="344108"/>
            <a:ext cx="393700" cy="444500"/>
          </a:xfrm>
          <a:prstGeom prst="rect">
            <a:avLst/>
          </a:prstGeom>
          <a:noFill/>
          <a:ln>
            <a:noFill/>
          </a:ln>
        </p:spPr>
      </p:pic>
      <p:sp>
        <p:nvSpPr>
          <p:cNvPr id="365" name="Google Shape;365;p43"/>
          <p:cNvSpPr txBox="1"/>
          <p:nvPr/>
        </p:nvSpPr>
        <p:spPr>
          <a:xfrm>
            <a:off x="1052865" y="6429838"/>
            <a:ext cx="3547200" cy="45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rgbClr val="FFFFFF"/>
                </a:solidFill>
                <a:latin typeface="Roboto"/>
                <a:ea typeface="Roboto"/>
                <a:cs typeface="Roboto"/>
                <a:sym typeface="Roboto"/>
              </a:rPr>
              <a:t>Confidential.</a:t>
            </a:r>
            <a:r>
              <a:rPr lang="en-US" sz="800" b="0" i="0" u="none" strike="noStrike" cap="none">
                <a:solidFill>
                  <a:srgbClr val="FFFFFF"/>
                </a:solidFill>
                <a:latin typeface="Roboto"/>
                <a:ea typeface="Roboto"/>
                <a:cs typeface="Roboto"/>
                <a:sym typeface="Roboto"/>
              </a:rPr>
              <a:t> ©2018 DataRobot, Inc. – All rights reserved</a:t>
            </a:r>
            <a:endParaRPr sz="800" b="0" i="0" u="none" strike="noStrike" cap="none">
              <a:solidFill>
                <a:srgbClr val="FFFFFF"/>
              </a:solidFill>
              <a:latin typeface="Roboto"/>
              <a:ea typeface="Roboto"/>
              <a:cs typeface="Roboto"/>
              <a:sym typeface="Roboto"/>
            </a:endParaRPr>
          </a:p>
        </p:txBody>
      </p:sp>
      <p:pic>
        <p:nvPicPr>
          <p:cNvPr id="366" name="Google Shape;366;p43"/>
          <p:cNvPicPr preferRelativeResize="0"/>
          <p:nvPr/>
        </p:nvPicPr>
        <p:blipFill rotWithShape="1">
          <a:blip r:embed="rId3">
            <a:alphaModFix/>
          </a:blip>
          <a:srcRect l="15311"/>
          <a:stretch/>
        </p:blipFill>
        <p:spPr>
          <a:xfrm>
            <a:off x="175387" y="6590275"/>
            <a:ext cx="876525" cy="125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White Bar-Left">
  <p:cSld name="White Bar-Left">
    <p:spTree>
      <p:nvGrpSpPr>
        <p:cNvPr id="1" name="Shape 367"/>
        <p:cNvGrpSpPr/>
        <p:nvPr/>
      </p:nvGrpSpPr>
      <p:grpSpPr>
        <a:xfrm>
          <a:off x="0" y="0"/>
          <a:ext cx="0" cy="0"/>
          <a:chOff x="0" y="0"/>
          <a:chExt cx="0" cy="0"/>
        </a:xfrm>
      </p:grpSpPr>
      <p:sp>
        <p:nvSpPr>
          <p:cNvPr id="368" name="Google Shape;368;p44"/>
          <p:cNvSpPr/>
          <p:nvPr/>
        </p:nvSpPr>
        <p:spPr>
          <a:xfrm flipH="1">
            <a:off x="1701798" y="-2"/>
            <a:ext cx="10490202" cy="6858002"/>
          </a:xfrm>
          <a:prstGeom prst="rect">
            <a:avLst/>
          </a:prstGeom>
          <a:solidFill>
            <a:srgbClr val="0099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69" name="Google Shape;369;p44"/>
          <p:cNvSpPr/>
          <p:nvPr/>
        </p:nvSpPr>
        <p:spPr>
          <a:xfrm flipH="1">
            <a:off x="-2" y="-2"/>
            <a:ext cx="5007430" cy="68580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70" name="Google Shape;370;p44"/>
          <p:cNvPicPr preferRelativeResize="0"/>
          <p:nvPr/>
        </p:nvPicPr>
        <p:blipFill rotWithShape="1">
          <a:blip r:embed="rId2">
            <a:alphaModFix/>
          </a:blip>
          <a:srcRect/>
          <a:stretch/>
        </p:blipFill>
        <p:spPr>
          <a:xfrm>
            <a:off x="11315271" y="344108"/>
            <a:ext cx="393700" cy="444500"/>
          </a:xfrm>
          <a:prstGeom prst="rect">
            <a:avLst/>
          </a:prstGeom>
          <a:noFill/>
          <a:ln>
            <a:noFill/>
          </a:ln>
        </p:spPr>
      </p:pic>
      <p:sp>
        <p:nvSpPr>
          <p:cNvPr id="371" name="Google Shape;371;p44"/>
          <p:cNvSpPr txBox="1"/>
          <p:nvPr/>
        </p:nvSpPr>
        <p:spPr>
          <a:xfrm>
            <a:off x="1052865" y="6429838"/>
            <a:ext cx="3547200" cy="45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rgbClr val="999999"/>
                </a:solidFill>
                <a:highlight>
                  <a:srgbClr val="FFFFFF"/>
                </a:highlight>
                <a:latin typeface="Roboto"/>
                <a:ea typeface="Roboto"/>
                <a:cs typeface="Roboto"/>
                <a:sym typeface="Roboto"/>
              </a:rPr>
              <a:t>Confidential.</a:t>
            </a:r>
            <a:r>
              <a:rPr lang="en-US" sz="800" b="0" i="0" u="none" strike="noStrike" cap="none">
                <a:solidFill>
                  <a:srgbClr val="999999"/>
                </a:solidFill>
                <a:highlight>
                  <a:srgbClr val="FFFFFF"/>
                </a:highlight>
                <a:latin typeface="Roboto"/>
                <a:ea typeface="Roboto"/>
                <a:cs typeface="Roboto"/>
                <a:sym typeface="Roboto"/>
              </a:rPr>
              <a:t> ©2018 DataRobot, Inc. – All rights reserved</a:t>
            </a:r>
            <a:endParaRPr sz="800" b="0" i="0" u="none" strike="noStrike" cap="none">
              <a:solidFill>
                <a:srgbClr val="999999"/>
              </a:solidFill>
              <a:latin typeface="Roboto"/>
              <a:ea typeface="Roboto"/>
              <a:cs typeface="Roboto"/>
              <a:sym typeface="Roboto"/>
            </a:endParaRPr>
          </a:p>
        </p:txBody>
      </p:sp>
      <p:pic>
        <p:nvPicPr>
          <p:cNvPr id="372" name="Google Shape;372;p44"/>
          <p:cNvPicPr preferRelativeResize="0"/>
          <p:nvPr/>
        </p:nvPicPr>
        <p:blipFill rotWithShape="1">
          <a:blip r:embed="rId3">
            <a:alphaModFix/>
          </a:blip>
          <a:srcRect l="15311"/>
          <a:stretch/>
        </p:blipFill>
        <p:spPr>
          <a:xfrm>
            <a:off x="175389" y="6590274"/>
            <a:ext cx="876625" cy="1251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White Line-Left">
  <p:cSld name="White Line-Left">
    <p:spTree>
      <p:nvGrpSpPr>
        <p:cNvPr id="1" name="Shape 373"/>
        <p:cNvGrpSpPr/>
        <p:nvPr/>
      </p:nvGrpSpPr>
      <p:grpSpPr>
        <a:xfrm>
          <a:off x="0" y="0"/>
          <a:ext cx="0" cy="0"/>
          <a:chOff x="0" y="0"/>
          <a:chExt cx="0" cy="0"/>
        </a:xfrm>
      </p:grpSpPr>
      <p:cxnSp>
        <p:nvCxnSpPr>
          <p:cNvPr id="374" name="Google Shape;374;p45"/>
          <p:cNvCxnSpPr/>
          <p:nvPr/>
        </p:nvCxnSpPr>
        <p:spPr>
          <a:xfrm>
            <a:off x="5007428" y="0"/>
            <a:ext cx="0" cy="6858000"/>
          </a:xfrm>
          <a:prstGeom prst="straightConnector1">
            <a:avLst/>
          </a:prstGeom>
          <a:noFill/>
          <a:ln w="12700" cap="flat" cmpd="sng">
            <a:solidFill>
              <a:srgbClr val="7F8FA4"/>
            </a:solidFill>
            <a:prstDash val="solid"/>
            <a:miter lim="800000"/>
            <a:headEnd type="none" w="sm" len="sm"/>
            <a:tailEnd type="none" w="sm" len="sm"/>
          </a:ln>
        </p:spPr>
      </p:cxnSp>
      <p:pic>
        <p:nvPicPr>
          <p:cNvPr id="375" name="Google Shape;375;p45"/>
          <p:cNvPicPr preferRelativeResize="0"/>
          <p:nvPr/>
        </p:nvPicPr>
        <p:blipFill rotWithShape="1">
          <a:blip r:embed="rId2">
            <a:alphaModFix/>
          </a:blip>
          <a:srcRect/>
          <a:stretch/>
        </p:blipFill>
        <p:spPr>
          <a:xfrm>
            <a:off x="11315271" y="344108"/>
            <a:ext cx="393700" cy="444500"/>
          </a:xfrm>
          <a:prstGeom prst="rect">
            <a:avLst/>
          </a:prstGeom>
          <a:noFill/>
          <a:ln>
            <a:noFill/>
          </a:ln>
        </p:spPr>
      </p:pic>
      <p:sp>
        <p:nvSpPr>
          <p:cNvPr id="376" name="Google Shape;376;p45"/>
          <p:cNvSpPr txBox="1">
            <a:spLocks noGrp="1"/>
          </p:cNvSpPr>
          <p:nvPr>
            <p:ph type="title"/>
          </p:nvPr>
        </p:nvSpPr>
        <p:spPr>
          <a:xfrm>
            <a:off x="408825" y="1084175"/>
            <a:ext cx="3802200" cy="1273800"/>
          </a:xfrm>
          <a:prstGeom prst="rect">
            <a:avLst/>
          </a:prstGeom>
          <a:noFill/>
          <a:ln>
            <a:noFill/>
          </a:ln>
        </p:spPr>
        <p:txBody>
          <a:bodyPr spcFirstLastPara="1" wrap="square" lIns="91425" tIns="45700" rIns="91425" bIns="45700" anchor="t" anchorCtr="0"/>
          <a:lstStyle>
            <a:lvl1pPr marR="0" lvl="0" algn="l" rtl="0">
              <a:lnSpc>
                <a:spcPct val="90000"/>
              </a:lnSpc>
              <a:spcBef>
                <a:spcPts val="0"/>
              </a:spcBef>
              <a:spcAft>
                <a:spcPts val="0"/>
              </a:spcAft>
              <a:buClr>
                <a:schemeClr val="dk1"/>
              </a:buClr>
              <a:buSzPts val="4400"/>
              <a:buFont typeface="Roboto"/>
              <a:buNone/>
              <a:defRPr sz="3200" b="1" i="0" u="none" strike="noStrike" cap="none">
                <a:solidFill>
                  <a:srgbClr val="000000"/>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3200" b="0" i="0" u="none" strike="noStrike" cap="none">
                <a:solidFill>
                  <a:srgbClr val="FFFFFF"/>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0" i="0" u="none" strike="noStrike" cap="none">
                <a:solidFill>
                  <a:srgbClr val="FFFFFF"/>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0" i="0" u="none" strike="noStrike" cap="none">
                <a:solidFill>
                  <a:srgbClr val="FFFFFF"/>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0" i="0" u="none" strike="noStrike" cap="none">
                <a:solidFill>
                  <a:srgbClr val="FFFFFF"/>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0" i="0" u="none" strike="noStrike" cap="none">
                <a:solidFill>
                  <a:srgbClr val="FFFFFF"/>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0" i="0" u="none" strike="noStrike" cap="none">
                <a:solidFill>
                  <a:srgbClr val="FFFFFF"/>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0" i="0" u="none" strike="noStrike" cap="none">
                <a:solidFill>
                  <a:srgbClr val="FFFFFF"/>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0" i="0" u="none" strike="noStrike" cap="none">
                <a:solidFill>
                  <a:srgbClr val="FFFFFF"/>
                </a:solidFill>
                <a:latin typeface="Arial"/>
                <a:ea typeface="Arial"/>
                <a:cs typeface="Arial"/>
                <a:sym typeface="Arial"/>
              </a:defRPr>
            </a:lvl9pPr>
          </a:lstStyle>
          <a:p>
            <a:endParaRPr/>
          </a:p>
        </p:txBody>
      </p:sp>
      <p:sp>
        <p:nvSpPr>
          <p:cNvPr id="377" name="Google Shape;377;p45"/>
          <p:cNvSpPr txBox="1">
            <a:spLocks noGrp="1"/>
          </p:cNvSpPr>
          <p:nvPr>
            <p:ph type="subTitle" idx="1"/>
          </p:nvPr>
        </p:nvSpPr>
        <p:spPr>
          <a:xfrm>
            <a:off x="408825" y="3598675"/>
            <a:ext cx="3745200" cy="23649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accent1"/>
              </a:buClr>
              <a:buSzPts val="2400"/>
              <a:buFont typeface="Roboto"/>
              <a:buNone/>
              <a:defRPr sz="1600" b="0" i="0" u="none" strike="noStrike" cap="none">
                <a:solidFill>
                  <a:srgbClr val="7F7F7F"/>
                </a:solidFill>
                <a:latin typeface="Roboto"/>
                <a:ea typeface="Roboto"/>
                <a:cs typeface="Roboto"/>
                <a:sym typeface="Roboto"/>
              </a:defRPr>
            </a:lvl1pPr>
            <a:lvl2pPr marR="0" lvl="1" algn="l" rtl="0">
              <a:lnSpc>
                <a:spcPct val="90000"/>
              </a:lnSpc>
              <a:spcBef>
                <a:spcPts val="1000"/>
              </a:spcBef>
              <a:spcAft>
                <a:spcPts val="0"/>
              </a:spcAft>
              <a:buClr>
                <a:srgbClr val="7F7F7F"/>
              </a:buClr>
              <a:buSzPts val="2000"/>
              <a:buFont typeface="Roboto"/>
              <a:buNone/>
              <a:defRPr sz="2000" b="0" i="0" u="none" strike="noStrike" cap="none">
                <a:solidFill>
                  <a:srgbClr val="7F7F7F"/>
                </a:solidFill>
                <a:latin typeface="Roboto"/>
                <a:ea typeface="Roboto"/>
                <a:cs typeface="Roboto"/>
                <a:sym typeface="Roboto"/>
              </a:defRPr>
            </a:lvl2pPr>
            <a:lvl3pPr marR="0" lvl="2" algn="l" rtl="0">
              <a:lnSpc>
                <a:spcPct val="90000"/>
              </a:lnSpc>
              <a:spcBef>
                <a:spcPts val="1000"/>
              </a:spcBef>
              <a:spcAft>
                <a:spcPts val="0"/>
              </a:spcAft>
              <a:buClr>
                <a:schemeClr val="lt2"/>
              </a:buClr>
              <a:buSzPts val="1600"/>
              <a:buFont typeface="Roboto"/>
              <a:buNone/>
              <a:defRPr sz="1600" b="0" i="0" u="none" strike="noStrike" cap="none">
                <a:solidFill>
                  <a:srgbClr val="7F7F7F"/>
                </a:solidFill>
                <a:latin typeface="Roboto"/>
                <a:ea typeface="Roboto"/>
                <a:cs typeface="Roboto"/>
                <a:sym typeface="Roboto"/>
              </a:defRPr>
            </a:lvl3pPr>
            <a:lvl4pPr marR="0" lvl="3" algn="l" rtl="0">
              <a:lnSpc>
                <a:spcPct val="90000"/>
              </a:lnSpc>
              <a:spcBef>
                <a:spcPts val="1000"/>
              </a:spcBef>
              <a:spcAft>
                <a:spcPts val="0"/>
              </a:spcAft>
              <a:buClr>
                <a:schemeClr val="lt2"/>
              </a:buClr>
              <a:buSzPts val="1600"/>
              <a:buFont typeface="Roboto"/>
              <a:buNone/>
              <a:defRPr sz="1600" b="0" i="0" u="none" strike="noStrike" cap="none">
                <a:solidFill>
                  <a:srgbClr val="7F7F7F"/>
                </a:solidFill>
                <a:latin typeface="Roboto"/>
                <a:ea typeface="Roboto"/>
                <a:cs typeface="Roboto"/>
                <a:sym typeface="Roboto"/>
              </a:defRPr>
            </a:lvl4pPr>
            <a:lvl5pPr marR="0" lvl="4" algn="l" rtl="0">
              <a:lnSpc>
                <a:spcPct val="90000"/>
              </a:lnSpc>
              <a:spcBef>
                <a:spcPts val="1000"/>
              </a:spcBef>
              <a:spcAft>
                <a:spcPts val="0"/>
              </a:spcAft>
              <a:buClr>
                <a:schemeClr val="lt2"/>
              </a:buClr>
              <a:buSzPts val="1600"/>
              <a:buFont typeface="Roboto"/>
              <a:buNone/>
              <a:defRPr sz="1600" b="0" i="0" u="none" strike="noStrike" cap="none">
                <a:solidFill>
                  <a:srgbClr val="7F7F7F"/>
                </a:solidFill>
                <a:latin typeface="Roboto"/>
                <a:ea typeface="Roboto"/>
                <a:cs typeface="Roboto"/>
                <a:sym typeface="Roboto"/>
              </a:defRPr>
            </a:lvl5pPr>
            <a:lvl6pPr marR="0" lvl="5" algn="l" rtl="0">
              <a:lnSpc>
                <a:spcPct val="90000"/>
              </a:lnSpc>
              <a:spcBef>
                <a:spcPts val="1000"/>
              </a:spcBef>
              <a:spcAft>
                <a:spcPts val="0"/>
              </a:spcAft>
              <a:buClr>
                <a:schemeClr val="dk1"/>
              </a:buClr>
              <a:buSzPts val="1800"/>
              <a:buFont typeface="Roboto"/>
              <a:buNone/>
              <a:defRPr sz="1800" b="0" i="0" u="none" strike="noStrike" cap="none">
                <a:solidFill>
                  <a:srgbClr val="7F7F7F"/>
                </a:solidFill>
                <a:latin typeface="Roboto"/>
                <a:ea typeface="Roboto"/>
                <a:cs typeface="Roboto"/>
                <a:sym typeface="Roboto"/>
              </a:defRPr>
            </a:lvl6pPr>
            <a:lvl7pPr marR="0" lvl="6" algn="l" rtl="0">
              <a:lnSpc>
                <a:spcPct val="90000"/>
              </a:lnSpc>
              <a:spcBef>
                <a:spcPts val="1000"/>
              </a:spcBef>
              <a:spcAft>
                <a:spcPts val="0"/>
              </a:spcAft>
              <a:buClr>
                <a:schemeClr val="dk1"/>
              </a:buClr>
              <a:buSzPts val="1800"/>
              <a:buFont typeface="Roboto"/>
              <a:buNone/>
              <a:defRPr sz="1800" b="0" i="0" u="none" strike="noStrike" cap="none">
                <a:solidFill>
                  <a:srgbClr val="7F7F7F"/>
                </a:solidFill>
                <a:latin typeface="Roboto"/>
                <a:ea typeface="Roboto"/>
                <a:cs typeface="Roboto"/>
                <a:sym typeface="Roboto"/>
              </a:defRPr>
            </a:lvl7pPr>
            <a:lvl8pPr marR="0" lvl="7" algn="l" rtl="0">
              <a:lnSpc>
                <a:spcPct val="90000"/>
              </a:lnSpc>
              <a:spcBef>
                <a:spcPts val="1000"/>
              </a:spcBef>
              <a:spcAft>
                <a:spcPts val="0"/>
              </a:spcAft>
              <a:buClr>
                <a:schemeClr val="dk1"/>
              </a:buClr>
              <a:buSzPts val="1800"/>
              <a:buFont typeface="Roboto"/>
              <a:buNone/>
              <a:defRPr sz="1800" b="0" i="0" u="none" strike="noStrike" cap="none">
                <a:solidFill>
                  <a:srgbClr val="7F7F7F"/>
                </a:solidFill>
                <a:latin typeface="Roboto"/>
                <a:ea typeface="Roboto"/>
                <a:cs typeface="Roboto"/>
                <a:sym typeface="Roboto"/>
              </a:defRPr>
            </a:lvl8pPr>
            <a:lvl9pPr marR="0" lvl="8" algn="l" rtl="0">
              <a:lnSpc>
                <a:spcPct val="90000"/>
              </a:lnSpc>
              <a:spcBef>
                <a:spcPts val="1000"/>
              </a:spcBef>
              <a:spcAft>
                <a:spcPts val="0"/>
              </a:spcAft>
              <a:buClr>
                <a:schemeClr val="dk1"/>
              </a:buClr>
              <a:buSzPts val="1800"/>
              <a:buFont typeface="Roboto"/>
              <a:buNone/>
              <a:defRPr sz="1800" b="0" i="0" u="none" strike="noStrike" cap="none">
                <a:solidFill>
                  <a:srgbClr val="7F7F7F"/>
                </a:solidFill>
                <a:latin typeface="Roboto"/>
                <a:ea typeface="Roboto"/>
                <a:cs typeface="Roboto"/>
                <a:sym typeface="Roboto"/>
              </a:defRPr>
            </a:lvl9pPr>
          </a:lstStyle>
          <a:p>
            <a:endParaRPr/>
          </a:p>
        </p:txBody>
      </p:sp>
      <p:sp>
        <p:nvSpPr>
          <p:cNvPr id="378" name="Google Shape;378;p45"/>
          <p:cNvSpPr txBox="1"/>
          <p:nvPr/>
        </p:nvSpPr>
        <p:spPr>
          <a:xfrm>
            <a:off x="1052865" y="6429838"/>
            <a:ext cx="3547200" cy="45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a:solidFill>
                  <a:srgbClr val="999999"/>
                </a:solidFill>
                <a:highlight>
                  <a:srgbClr val="FFFFFF"/>
                </a:highlight>
                <a:latin typeface="Roboto"/>
                <a:ea typeface="Roboto"/>
                <a:cs typeface="Roboto"/>
                <a:sym typeface="Roboto"/>
              </a:rPr>
              <a:t>Confidential.</a:t>
            </a:r>
            <a:r>
              <a:rPr lang="en-US" sz="800" b="0" i="0" u="none" strike="noStrike" cap="none">
                <a:solidFill>
                  <a:srgbClr val="999999"/>
                </a:solidFill>
                <a:highlight>
                  <a:srgbClr val="FFFFFF"/>
                </a:highlight>
                <a:latin typeface="Roboto"/>
                <a:ea typeface="Roboto"/>
                <a:cs typeface="Roboto"/>
                <a:sym typeface="Roboto"/>
              </a:rPr>
              <a:t> ©2018 DataRobot, Inc. – All rights reserved</a:t>
            </a:r>
            <a:endParaRPr sz="800" b="0" i="0" u="none" strike="noStrike" cap="none">
              <a:solidFill>
                <a:srgbClr val="999999"/>
              </a:solidFill>
              <a:latin typeface="Roboto"/>
              <a:ea typeface="Roboto"/>
              <a:cs typeface="Roboto"/>
              <a:sym typeface="Roboto"/>
            </a:endParaRPr>
          </a:p>
        </p:txBody>
      </p:sp>
      <p:pic>
        <p:nvPicPr>
          <p:cNvPr id="379" name="Google Shape;379;p45"/>
          <p:cNvPicPr preferRelativeResize="0"/>
          <p:nvPr/>
        </p:nvPicPr>
        <p:blipFill rotWithShape="1">
          <a:blip r:embed="rId3">
            <a:alphaModFix/>
          </a:blip>
          <a:srcRect l="15311"/>
          <a:stretch/>
        </p:blipFill>
        <p:spPr>
          <a:xfrm>
            <a:off x="175389" y="6590274"/>
            <a:ext cx="876625" cy="1251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Roboto"/>
              <a:buNone/>
              <a:defRPr sz="44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accent1"/>
              </a:buClr>
              <a:buSzPts val="2400"/>
              <a:buFont typeface="Roboto"/>
              <a:buChar char="•"/>
              <a:defRPr sz="2400" b="1" i="0" u="none" strike="noStrike" cap="none">
                <a:solidFill>
                  <a:schemeClr val="dk1"/>
                </a:solidFill>
                <a:latin typeface="Roboto"/>
                <a:ea typeface="Roboto"/>
                <a:cs typeface="Roboto"/>
                <a:sym typeface="Roboto"/>
              </a:defRPr>
            </a:lvl1pPr>
            <a:lvl2pPr marL="914400" marR="0" lvl="1" indent="-355600" algn="l" rtl="0">
              <a:lnSpc>
                <a:spcPct val="90000"/>
              </a:lnSpc>
              <a:spcBef>
                <a:spcPts val="500"/>
              </a:spcBef>
              <a:spcAft>
                <a:spcPts val="0"/>
              </a:spcAft>
              <a:buClr>
                <a:srgbClr val="7F7F7F"/>
              </a:buClr>
              <a:buSzPts val="2000"/>
              <a:buFont typeface="Roboto"/>
              <a:buChar char="•"/>
              <a:defRPr sz="2000" b="0" i="0" u="none" strike="noStrike" cap="none">
                <a:solidFill>
                  <a:schemeClr val="dk1"/>
                </a:solidFill>
                <a:latin typeface="Roboto"/>
                <a:ea typeface="Roboto"/>
                <a:cs typeface="Roboto"/>
                <a:sym typeface="Roboto"/>
              </a:defRPr>
            </a:lvl2pPr>
            <a:lvl3pPr marL="1371600" marR="0" lvl="2" indent="-330200" algn="l" rtl="0">
              <a:lnSpc>
                <a:spcPct val="90000"/>
              </a:lnSpc>
              <a:spcBef>
                <a:spcPts val="500"/>
              </a:spcBef>
              <a:spcAft>
                <a:spcPts val="0"/>
              </a:spcAft>
              <a:buClr>
                <a:schemeClr val="lt2"/>
              </a:buClr>
              <a:buSzPts val="1600"/>
              <a:buFont typeface="Roboto"/>
              <a:buChar char="•"/>
              <a:defRPr sz="1600" b="0" i="0" u="none" strike="noStrike" cap="none">
                <a:solidFill>
                  <a:srgbClr val="7F7F7F"/>
                </a:solidFill>
                <a:latin typeface="Roboto"/>
                <a:ea typeface="Roboto"/>
                <a:cs typeface="Roboto"/>
                <a:sym typeface="Roboto"/>
              </a:defRPr>
            </a:lvl3pPr>
            <a:lvl4pPr marL="1828800" marR="0" lvl="3" indent="-330200" algn="l" rtl="0">
              <a:lnSpc>
                <a:spcPct val="90000"/>
              </a:lnSpc>
              <a:spcBef>
                <a:spcPts val="500"/>
              </a:spcBef>
              <a:spcAft>
                <a:spcPts val="0"/>
              </a:spcAft>
              <a:buClr>
                <a:schemeClr val="lt2"/>
              </a:buClr>
              <a:buSzPts val="1600"/>
              <a:buFont typeface="Roboto"/>
              <a:buChar char="•"/>
              <a:defRPr sz="1600" b="0" i="0" u="none" strike="noStrike" cap="none">
                <a:solidFill>
                  <a:srgbClr val="7F7F7F"/>
                </a:solidFill>
                <a:latin typeface="Roboto"/>
                <a:ea typeface="Roboto"/>
                <a:cs typeface="Roboto"/>
                <a:sym typeface="Roboto"/>
              </a:defRPr>
            </a:lvl4pPr>
            <a:lvl5pPr marL="2286000" marR="0" lvl="4" indent="-330200" algn="l" rtl="0">
              <a:lnSpc>
                <a:spcPct val="90000"/>
              </a:lnSpc>
              <a:spcBef>
                <a:spcPts val="500"/>
              </a:spcBef>
              <a:spcAft>
                <a:spcPts val="0"/>
              </a:spcAft>
              <a:buClr>
                <a:schemeClr val="lt2"/>
              </a:buClr>
              <a:buSzPts val="1600"/>
              <a:buFont typeface="Roboto"/>
              <a:buChar char="•"/>
              <a:defRPr sz="1600" b="0" i="0" u="none" strike="noStrike" cap="none">
                <a:solidFill>
                  <a:srgbClr val="7F7F7F"/>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90000"/>
              </a:lnSpc>
              <a:spcBef>
                <a:spcPts val="50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9" r:id="rId3"/>
    <p:sldLayoutId id="2147483686" r:id="rId4"/>
    <p:sldLayoutId id="2147483687" r:id="rId5"/>
    <p:sldLayoutId id="2147483688" r:id="rId6"/>
    <p:sldLayoutId id="2147483689" r:id="rId7"/>
    <p:sldLayoutId id="2147483690" r:id="rId8"/>
    <p:sldLayoutId id="2147483691" r:id="rId9"/>
    <p:sldLayoutId id="2147483694" r:id="rId10"/>
    <p:sldLayoutId id="2147483695"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www.zendesk.com/resources/the-impact-of-customer-service/"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16.jpg"/><Relationship Id="rId4" Type="http://schemas.openxmlformats.org/officeDocument/2006/relationships/hyperlink" Target="https://www.slideshare.net/ekolsky/cx-for-executiv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12.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3.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hbr.org/2014/10/the-value-of-keeping-the-right-customer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hyperlink" Target="http://www2.bain.com/Images/BB_Prescription_cutting_costs.pdf"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hyperlink" Target="https://hbr.org/2014/10/the-value-of-keeping-the-right-customer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hyperlink" Target="https://www.forbes.com/sites/lawrencesiff/2012/05/21/your-unprofitable-customers-are-killing-you/"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0" name="Google Shape;430;p53"/>
          <p:cNvSpPr txBox="1">
            <a:spLocks noGrp="1"/>
          </p:cNvSpPr>
          <p:nvPr>
            <p:ph type="title"/>
          </p:nvPr>
        </p:nvSpPr>
        <p:spPr>
          <a:xfrm>
            <a:off x="408825" y="1020800"/>
            <a:ext cx="3802200" cy="1273800"/>
          </a:xfrm>
          <a:prstGeom prst="rect">
            <a:avLst/>
          </a:prstGeom>
          <a:noFill/>
          <a:ln>
            <a:noFill/>
          </a:ln>
        </p:spPr>
        <p:txBody>
          <a:bodyPr spcFirstLastPara="1" wrap="square" lIns="91425" tIns="45700" rIns="91425" bIns="45700" anchor="t" anchorCtr="0">
            <a:noAutofit/>
          </a:bodyPr>
          <a:lstStyle/>
          <a:p>
            <a:pPr lvl="0"/>
            <a:r>
              <a:rPr lang="en-SG" dirty="0"/>
              <a:t>Solution: Build an AI That Predicts Customer Value</a:t>
            </a:r>
            <a:endParaRPr sz="3200" b="1" i="0" u="none" strike="noStrike" cap="none" dirty="0">
              <a:solidFill>
                <a:srgbClr val="FFFFFF"/>
              </a:solidFill>
              <a:latin typeface="Roboto"/>
              <a:ea typeface="Roboto"/>
              <a:cs typeface="Roboto"/>
              <a:sym typeface="Roboto"/>
            </a:endParaRPr>
          </a:p>
        </p:txBody>
      </p:sp>
      <p:sp>
        <p:nvSpPr>
          <p:cNvPr id="431" name="Google Shape;431;p53"/>
          <p:cNvSpPr txBox="1">
            <a:spLocks noGrp="1"/>
          </p:cNvSpPr>
          <p:nvPr>
            <p:ph type="subTitle" idx="2"/>
          </p:nvPr>
        </p:nvSpPr>
        <p:spPr>
          <a:xfrm>
            <a:off x="408825" y="3429000"/>
            <a:ext cx="3745200" cy="2534575"/>
          </a:xfrm>
          <a:prstGeom prst="rect">
            <a:avLst/>
          </a:prstGeom>
          <a:noFill/>
          <a:ln>
            <a:noFill/>
          </a:ln>
        </p:spPr>
        <p:txBody>
          <a:bodyPr spcFirstLastPara="1" wrap="square" lIns="91425" tIns="45700" rIns="91425" bIns="45700" anchor="t" anchorCtr="0">
            <a:noAutofit/>
          </a:bodyPr>
          <a:lstStyle/>
          <a:p>
            <a:pPr lvl="0">
              <a:buClr>
                <a:schemeClr val="bg1"/>
              </a:buClr>
              <a:buFont typeface="Arial" panose="020B0604020202020204" pitchFamily="34" charset="0"/>
              <a:buChar char="•"/>
            </a:pPr>
            <a:r>
              <a:rPr lang="en-SG" dirty="0"/>
              <a:t>Collect data about profit margins for each customer, and their characteristics e.g. demographics, past purchases, product usage, customer feedback, net promoter score. </a:t>
            </a:r>
          </a:p>
          <a:p>
            <a:pPr lvl="0">
              <a:buClr>
                <a:schemeClr val="bg1"/>
              </a:buClr>
              <a:buFont typeface="Arial" panose="020B0604020202020204" pitchFamily="34" charset="0"/>
              <a:buChar char="•"/>
            </a:pPr>
            <a:r>
              <a:rPr lang="en-SG" dirty="0"/>
              <a:t>This type of model is often called </a:t>
            </a:r>
            <a:r>
              <a:rPr lang="en-SG" b="1" dirty="0">
                <a:solidFill>
                  <a:schemeClr val="tx1"/>
                </a:solidFill>
              </a:rPr>
              <a:t>lifetime customer value</a:t>
            </a:r>
            <a:r>
              <a:rPr lang="en-SG" dirty="0"/>
              <a:t>.</a:t>
            </a:r>
          </a:p>
        </p:txBody>
      </p:sp>
      <p:cxnSp>
        <p:nvCxnSpPr>
          <p:cNvPr id="14" name="Straight Arrow Connector 13">
            <a:extLst>
              <a:ext uri="{FF2B5EF4-FFF2-40B4-BE49-F238E27FC236}">
                <a16:creationId xmlns:a16="http://schemas.microsoft.com/office/drawing/2014/main" id="{6FCD9F94-E001-494D-8502-94983988B3CB}"/>
              </a:ext>
            </a:extLst>
          </p:cNvPr>
          <p:cNvCxnSpPr>
            <a:cxnSpLocks/>
          </p:cNvCxnSpPr>
          <p:nvPr/>
        </p:nvCxnSpPr>
        <p:spPr>
          <a:xfrm>
            <a:off x="6144762" y="924357"/>
            <a:ext cx="1562324" cy="2098497"/>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33A77E1-A72D-4296-AA3A-FCD65C68A152}"/>
              </a:ext>
            </a:extLst>
          </p:cNvPr>
          <p:cNvCxnSpPr>
            <a:cxnSpLocks/>
          </p:cNvCxnSpPr>
          <p:nvPr/>
        </p:nvCxnSpPr>
        <p:spPr>
          <a:xfrm>
            <a:off x="9305342" y="3688077"/>
            <a:ext cx="999543" cy="10071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B239E9C-059C-47CA-ACCB-9B76A513B00D}"/>
              </a:ext>
            </a:extLst>
          </p:cNvPr>
          <p:cNvCxnSpPr>
            <a:cxnSpLocks/>
          </p:cNvCxnSpPr>
          <p:nvPr/>
        </p:nvCxnSpPr>
        <p:spPr>
          <a:xfrm flipV="1">
            <a:off x="9305342" y="2357633"/>
            <a:ext cx="999543" cy="88008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Google Shape;214;p13">
            <a:extLst>
              <a:ext uri="{FF2B5EF4-FFF2-40B4-BE49-F238E27FC236}">
                <a16:creationId xmlns:a16="http://schemas.microsoft.com/office/drawing/2014/main" id="{C215380F-3263-4A23-A398-23BFE0BC3CA3}"/>
              </a:ext>
            </a:extLst>
          </p:cNvPr>
          <p:cNvSpPr/>
          <p:nvPr/>
        </p:nvSpPr>
        <p:spPr>
          <a:xfrm>
            <a:off x="7812619" y="2975394"/>
            <a:ext cx="1492723" cy="1693015"/>
          </a:xfrm>
          <a:custGeom>
            <a:avLst/>
            <a:gdLst/>
            <a:ahLst/>
            <a:cxnLst/>
            <a:rect l="l" t="t" r="r" b="b"/>
            <a:pathLst>
              <a:path w="120000" h="120000" extrusionOk="0">
                <a:moveTo>
                  <a:pt x="79409" y="31250"/>
                </a:moveTo>
                <a:cubicBezTo>
                  <a:pt x="76218" y="31250"/>
                  <a:pt x="73737" y="34609"/>
                  <a:pt x="73737" y="38671"/>
                </a:cubicBezTo>
                <a:cubicBezTo>
                  <a:pt x="73737" y="42734"/>
                  <a:pt x="76307" y="46093"/>
                  <a:pt x="79409" y="46093"/>
                </a:cubicBezTo>
                <a:cubicBezTo>
                  <a:pt x="82511" y="46093"/>
                  <a:pt x="84992" y="42734"/>
                  <a:pt x="84992" y="38671"/>
                </a:cubicBezTo>
                <a:cubicBezTo>
                  <a:pt x="84992" y="34609"/>
                  <a:pt x="82511" y="31250"/>
                  <a:pt x="79409" y="31250"/>
                </a:cubicBezTo>
                <a:close/>
                <a:moveTo>
                  <a:pt x="40590" y="31250"/>
                </a:moveTo>
                <a:cubicBezTo>
                  <a:pt x="37488" y="31250"/>
                  <a:pt x="35007" y="34609"/>
                  <a:pt x="35007" y="38671"/>
                </a:cubicBezTo>
                <a:cubicBezTo>
                  <a:pt x="35007" y="42734"/>
                  <a:pt x="37488" y="46093"/>
                  <a:pt x="40590" y="46093"/>
                </a:cubicBezTo>
                <a:cubicBezTo>
                  <a:pt x="43692" y="46093"/>
                  <a:pt x="46262" y="42734"/>
                  <a:pt x="46262" y="38671"/>
                </a:cubicBezTo>
                <a:cubicBezTo>
                  <a:pt x="46262" y="34609"/>
                  <a:pt x="43692" y="31250"/>
                  <a:pt x="40590" y="31250"/>
                </a:cubicBezTo>
                <a:close/>
                <a:moveTo>
                  <a:pt x="115834" y="22031"/>
                </a:moveTo>
                <a:cubicBezTo>
                  <a:pt x="115302" y="21953"/>
                  <a:pt x="115302" y="21953"/>
                  <a:pt x="115302" y="21953"/>
                </a:cubicBezTo>
                <a:cubicBezTo>
                  <a:pt x="115302" y="13046"/>
                  <a:pt x="115302" y="13046"/>
                  <a:pt x="115302" y="13046"/>
                </a:cubicBezTo>
                <a:cubicBezTo>
                  <a:pt x="115302" y="5859"/>
                  <a:pt x="108655" y="0"/>
                  <a:pt x="100502" y="0"/>
                </a:cubicBezTo>
                <a:cubicBezTo>
                  <a:pt x="19409" y="0"/>
                  <a:pt x="19409" y="0"/>
                  <a:pt x="19409" y="0"/>
                </a:cubicBezTo>
                <a:cubicBezTo>
                  <a:pt x="11255" y="0"/>
                  <a:pt x="4697" y="5859"/>
                  <a:pt x="4697" y="13046"/>
                </a:cubicBezTo>
                <a:cubicBezTo>
                  <a:pt x="4697" y="21953"/>
                  <a:pt x="4697" y="21953"/>
                  <a:pt x="4697" y="21953"/>
                </a:cubicBezTo>
                <a:cubicBezTo>
                  <a:pt x="4165" y="22031"/>
                  <a:pt x="4165" y="22031"/>
                  <a:pt x="4165" y="22031"/>
                </a:cubicBezTo>
                <a:cubicBezTo>
                  <a:pt x="1861" y="22343"/>
                  <a:pt x="0" y="24296"/>
                  <a:pt x="0" y="26406"/>
                </a:cubicBezTo>
                <a:cubicBezTo>
                  <a:pt x="0" y="41015"/>
                  <a:pt x="0" y="41015"/>
                  <a:pt x="0" y="41015"/>
                </a:cubicBezTo>
                <a:cubicBezTo>
                  <a:pt x="0" y="43125"/>
                  <a:pt x="1861" y="44921"/>
                  <a:pt x="4165" y="45312"/>
                </a:cubicBezTo>
                <a:cubicBezTo>
                  <a:pt x="4697" y="45390"/>
                  <a:pt x="4697" y="45390"/>
                  <a:pt x="4697" y="45390"/>
                </a:cubicBezTo>
                <a:cubicBezTo>
                  <a:pt x="4697" y="60078"/>
                  <a:pt x="4697" y="60078"/>
                  <a:pt x="4697" y="60078"/>
                </a:cubicBezTo>
                <a:cubicBezTo>
                  <a:pt x="4697" y="67265"/>
                  <a:pt x="11344" y="73125"/>
                  <a:pt x="19409" y="73125"/>
                </a:cubicBezTo>
                <a:cubicBezTo>
                  <a:pt x="42629" y="73125"/>
                  <a:pt x="42629" y="73125"/>
                  <a:pt x="42629" y="73125"/>
                </a:cubicBezTo>
                <a:cubicBezTo>
                  <a:pt x="42629" y="76562"/>
                  <a:pt x="42629" y="76562"/>
                  <a:pt x="42629" y="76562"/>
                </a:cubicBezTo>
                <a:cubicBezTo>
                  <a:pt x="40679" y="76562"/>
                  <a:pt x="40679" y="76562"/>
                  <a:pt x="40679" y="76562"/>
                </a:cubicBezTo>
                <a:cubicBezTo>
                  <a:pt x="33323" y="79140"/>
                  <a:pt x="33323" y="79140"/>
                  <a:pt x="33323" y="79140"/>
                </a:cubicBezTo>
                <a:cubicBezTo>
                  <a:pt x="33323" y="80078"/>
                  <a:pt x="33323" y="80078"/>
                  <a:pt x="33323" y="80078"/>
                </a:cubicBezTo>
                <a:cubicBezTo>
                  <a:pt x="30664" y="80078"/>
                  <a:pt x="30664" y="80078"/>
                  <a:pt x="30664" y="80078"/>
                </a:cubicBezTo>
                <a:cubicBezTo>
                  <a:pt x="30664" y="82578"/>
                  <a:pt x="30664" y="82578"/>
                  <a:pt x="30664" y="82578"/>
                </a:cubicBezTo>
                <a:cubicBezTo>
                  <a:pt x="24992" y="82890"/>
                  <a:pt x="20472" y="87031"/>
                  <a:pt x="20472" y="92031"/>
                </a:cubicBezTo>
                <a:cubicBezTo>
                  <a:pt x="20472" y="94843"/>
                  <a:pt x="20472" y="94843"/>
                  <a:pt x="20472" y="94843"/>
                </a:cubicBezTo>
                <a:cubicBezTo>
                  <a:pt x="19409" y="94843"/>
                  <a:pt x="19409" y="94843"/>
                  <a:pt x="19409" y="94843"/>
                </a:cubicBezTo>
                <a:cubicBezTo>
                  <a:pt x="18079" y="96093"/>
                  <a:pt x="17282" y="96718"/>
                  <a:pt x="15952" y="97890"/>
                </a:cubicBezTo>
                <a:cubicBezTo>
                  <a:pt x="15952" y="106328"/>
                  <a:pt x="15952" y="106328"/>
                  <a:pt x="15952" y="106328"/>
                </a:cubicBezTo>
                <a:cubicBezTo>
                  <a:pt x="19409" y="109375"/>
                  <a:pt x="19409" y="109375"/>
                  <a:pt x="19409" y="109375"/>
                </a:cubicBezTo>
                <a:cubicBezTo>
                  <a:pt x="26676" y="109375"/>
                  <a:pt x="26676" y="109375"/>
                  <a:pt x="26676" y="109375"/>
                </a:cubicBezTo>
                <a:cubicBezTo>
                  <a:pt x="28094" y="108046"/>
                  <a:pt x="28094" y="108046"/>
                  <a:pt x="28094" y="108046"/>
                </a:cubicBezTo>
                <a:cubicBezTo>
                  <a:pt x="28094" y="103750"/>
                  <a:pt x="28094" y="103750"/>
                  <a:pt x="28094" y="103750"/>
                </a:cubicBezTo>
                <a:cubicBezTo>
                  <a:pt x="30930" y="103750"/>
                  <a:pt x="30930" y="103750"/>
                  <a:pt x="30930" y="103750"/>
                </a:cubicBezTo>
                <a:cubicBezTo>
                  <a:pt x="30930" y="96796"/>
                  <a:pt x="30930" y="96796"/>
                  <a:pt x="30930" y="96796"/>
                </a:cubicBezTo>
                <a:cubicBezTo>
                  <a:pt x="30930" y="95781"/>
                  <a:pt x="30044" y="94843"/>
                  <a:pt x="28714" y="94843"/>
                </a:cubicBezTo>
                <a:cubicBezTo>
                  <a:pt x="27385" y="94843"/>
                  <a:pt x="27385" y="94843"/>
                  <a:pt x="27385" y="94843"/>
                </a:cubicBezTo>
                <a:cubicBezTo>
                  <a:pt x="27385" y="92031"/>
                  <a:pt x="27385" y="92031"/>
                  <a:pt x="27385" y="92031"/>
                </a:cubicBezTo>
                <a:cubicBezTo>
                  <a:pt x="27385" y="90390"/>
                  <a:pt x="28803" y="88984"/>
                  <a:pt x="30664" y="88750"/>
                </a:cubicBezTo>
                <a:cubicBezTo>
                  <a:pt x="30664" y="92109"/>
                  <a:pt x="30664" y="92109"/>
                  <a:pt x="30664" y="92109"/>
                </a:cubicBezTo>
                <a:cubicBezTo>
                  <a:pt x="33766" y="92109"/>
                  <a:pt x="33766" y="92109"/>
                  <a:pt x="33766" y="92109"/>
                </a:cubicBezTo>
                <a:cubicBezTo>
                  <a:pt x="33766" y="102265"/>
                  <a:pt x="33766" y="102265"/>
                  <a:pt x="33766" y="102265"/>
                </a:cubicBezTo>
                <a:cubicBezTo>
                  <a:pt x="37577" y="106015"/>
                  <a:pt x="37577" y="106015"/>
                  <a:pt x="37577" y="106015"/>
                </a:cubicBezTo>
                <a:cubicBezTo>
                  <a:pt x="37577" y="111250"/>
                  <a:pt x="37577" y="111250"/>
                  <a:pt x="37577" y="111250"/>
                </a:cubicBezTo>
                <a:cubicBezTo>
                  <a:pt x="34652" y="111250"/>
                  <a:pt x="31462" y="111562"/>
                  <a:pt x="27296" y="114765"/>
                </a:cubicBezTo>
                <a:cubicBezTo>
                  <a:pt x="27296" y="120000"/>
                  <a:pt x="27296" y="120000"/>
                  <a:pt x="27296" y="120000"/>
                </a:cubicBezTo>
                <a:cubicBezTo>
                  <a:pt x="58316" y="120000"/>
                  <a:pt x="58316" y="120000"/>
                  <a:pt x="58316" y="120000"/>
                </a:cubicBezTo>
                <a:cubicBezTo>
                  <a:pt x="58316" y="109687"/>
                  <a:pt x="58316" y="109687"/>
                  <a:pt x="58316" y="109687"/>
                </a:cubicBezTo>
                <a:cubicBezTo>
                  <a:pt x="62127" y="109687"/>
                  <a:pt x="62127" y="109687"/>
                  <a:pt x="62127" y="109687"/>
                </a:cubicBezTo>
                <a:cubicBezTo>
                  <a:pt x="62127" y="119843"/>
                  <a:pt x="62127" y="119843"/>
                  <a:pt x="62127" y="119843"/>
                </a:cubicBezTo>
                <a:cubicBezTo>
                  <a:pt x="93146" y="119843"/>
                  <a:pt x="93146" y="119843"/>
                  <a:pt x="93146" y="119843"/>
                </a:cubicBezTo>
                <a:cubicBezTo>
                  <a:pt x="93146" y="114609"/>
                  <a:pt x="93146" y="114609"/>
                  <a:pt x="93146" y="114609"/>
                </a:cubicBezTo>
                <a:cubicBezTo>
                  <a:pt x="88980" y="111406"/>
                  <a:pt x="85790" y="111171"/>
                  <a:pt x="82865" y="111171"/>
                </a:cubicBezTo>
                <a:cubicBezTo>
                  <a:pt x="82865" y="105937"/>
                  <a:pt x="82865" y="105937"/>
                  <a:pt x="82865" y="105937"/>
                </a:cubicBezTo>
                <a:cubicBezTo>
                  <a:pt x="86853" y="102109"/>
                  <a:pt x="86853" y="102109"/>
                  <a:pt x="86853" y="102109"/>
                </a:cubicBezTo>
                <a:cubicBezTo>
                  <a:pt x="86853" y="92031"/>
                  <a:pt x="86853" y="92031"/>
                  <a:pt x="86853" y="92031"/>
                </a:cubicBezTo>
                <a:cubicBezTo>
                  <a:pt x="89778" y="92031"/>
                  <a:pt x="89778" y="92031"/>
                  <a:pt x="89778" y="92031"/>
                </a:cubicBezTo>
                <a:cubicBezTo>
                  <a:pt x="89778" y="88593"/>
                  <a:pt x="89778" y="88593"/>
                  <a:pt x="89778" y="88593"/>
                </a:cubicBezTo>
                <a:cubicBezTo>
                  <a:pt x="91639" y="88828"/>
                  <a:pt x="93057" y="90234"/>
                  <a:pt x="93057" y="91875"/>
                </a:cubicBezTo>
                <a:cubicBezTo>
                  <a:pt x="93057" y="94765"/>
                  <a:pt x="93057" y="94765"/>
                  <a:pt x="93057" y="94765"/>
                </a:cubicBezTo>
                <a:cubicBezTo>
                  <a:pt x="91639" y="94765"/>
                  <a:pt x="91639" y="94765"/>
                  <a:pt x="91639" y="94765"/>
                </a:cubicBezTo>
                <a:cubicBezTo>
                  <a:pt x="90398" y="94765"/>
                  <a:pt x="89423" y="95625"/>
                  <a:pt x="89423" y="96718"/>
                </a:cubicBezTo>
                <a:cubicBezTo>
                  <a:pt x="89423" y="103671"/>
                  <a:pt x="89423" y="103671"/>
                  <a:pt x="89423" y="103671"/>
                </a:cubicBezTo>
                <a:cubicBezTo>
                  <a:pt x="92259" y="103671"/>
                  <a:pt x="92259" y="103671"/>
                  <a:pt x="92259" y="103671"/>
                </a:cubicBezTo>
                <a:cubicBezTo>
                  <a:pt x="92259" y="108046"/>
                  <a:pt x="92259" y="108046"/>
                  <a:pt x="92259" y="108046"/>
                </a:cubicBezTo>
                <a:cubicBezTo>
                  <a:pt x="93766" y="109375"/>
                  <a:pt x="93766" y="109375"/>
                  <a:pt x="93766" y="109375"/>
                </a:cubicBezTo>
                <a:cubicBezTo>
                  <a:pt x="100945" y="109375"/>
                  <a:pt x="100945" y="109375"/>
                  <a:pt x="100945" y="109375"/>
                </a:cubicBezTo>
                <a:cubicBezTo>
                  <a:pt x="102274" y="108125"/>
                  <a:pt x="103072" y="107500"/>
                  <a:pt x="104401" y="106328"/>
                </a:cubicBezTo>
                <a:cubicBezTo>
                  <a:pt x="104401" y="97890"/>
                  <a:pt x="104401" y="97890"/>
                  <a:pt x="104401" y="97890"/>
                </a:cubicBezTo>
                <a:cubicBezTo>
                  <a:pt x="100945" y="94843"/>
                  <a:pt x="100945" y="94843"/>
                  <a:pt x="100945" y="94843"/>
                </a:cubicBezTo>
                <a:cubicBezTo>
                  <a:pt x="99881" y="94843"/>
                  <a:pt x="99881" y="94843"/>
                  <a:pt x="99881" y="94843"/>
                </a:cubicBezTo>
                <a:cubicBezTo>
                  <a:pt x="99881" y="92031"/>
                  <a:pt x="99881" y="92031"/>
                  <a:pt x="99881" y="92031"/>
                </a:cubicBezTo>
                <a:cubicBezTo>
                  <a:pt x="99881" y="86953"/>
                  <a:pt x="95361" y="82812"/>
                  <a:pt x="89689" y="82578"/>
                </a:cubicBezTo>
                <a:cubicBezTo>
                  <a:pt x="89689" y="80078"/>
                  <a:pt x="89689" y="80078"/>
                  <a:pt x="89689" y="80078"/>
                </a:cubicBezTo>
                <a:cubicBezTo>
                  <a:pt x="87031" y="80078"/>
                  <a:pt x="87031" y="80078"/>
                  <a:pt x="87031" y="80078"/>
                </a:cubicBezTo>
                <a:cubicBezTo>
                  <a:pt x="87031" y="79140"/>
                  <a:pt x="87031" y="79140"/>
                  <a:pt x="87031" y="79140"/>
                </a:cubicBezTo>
                <a:cubicBezTo>
                  <a:pt x="79675" y="76484"/>
                  <a:pt x="79675" y="76484"/>
                  <a:pt x="79675" y="76484"/>
                </a:cubicBezTo>
                <a:cubicBezTo>
                  <a:pt x="77725" y="76484"/>
                  <a:pt x="77725" y="76484"/>
                  <a:pt x="77725" y="76484"/>
                </a:cubicBezTo>
                <a:cubicBezTo>
                  <a:pt x="77725" y="73046"/>
                  <a:pt x="77725" y="73046"/>
                  <a:pt x="77725" y="73046"/>
                </a:cubicBezTo>
                <a:cubicBezTo>
                  <a:pt x="100590" y="73046"/>
                  <a:pt x="100590" y="73046"/>
                  <a:pt x="100590" y="73046"/>
                </a:cubicBezTo>
                <a:cubicBezTo>
                  <a:pt x="108744" y="73046"/>
                  <a:pt x="115391" y="67187"/>
                  <a:pt x="115391" y="60000"/>
                </a:cubicBezTo>
                <a:cubicBezTo>
                  <a:pt x="115391" y="45390"/>
                  <a:pt x="115391" y="45390"/>
                  <a:pt x="115391" y="45390"/>
                </a:cubicBezTo>
                <a:cubicBezTo>
                  <a:pt x="115834" y="45312"/>
                  <a:pt x="115834" y="45312"/>
                  <a:pt x="115834" y="45312"/>
                </a:cubicBezTo>
                <a:cubicBezTo>
                  <a:pt x="118227" y="44921"/>
                  <a:pt x="120000" y="43046"/>
                  <a:pt x="120000" y="40937"/>
                </a:cubicBezTo>
                <a:cubicBezTo>
                  <a:pt x="120000" y="26406"/>
                  <a:pt x="120000" y="26406"/>
                  <a:pt x="120000" y="26406"/>
                </a:cubicBezTo>
                <a:cubicBezTo>
                  <a:pt x="120000" y="24296"/>
                  <a:pt x="118138" y="22343"/>
                  <a:pt x="115834" y="22031"/>
                </a:cubicBezTo>
                <a:close/>
                <a:moveTo>
                  <a:pt x="111491" y="57031"/>
                </a:moveTo>
                <a:cubicBezTo>
                  <a:pt x="111491" y="62734"/>
                  <a:pt x="106174" y="67500"/>
                  <a:pt x="99704" y="67500"/>
                </a:cubicBezTo>
                <a:cubicBezTo>
                  <a:pt x="20295" y="67500"/>
                  <a:pt x="20295" y="67500"/>
                  <a:pt x="20295" y="67500"/>
                </a:cubicBezTo>
                <a:cubicBezTo>
                  <a:pt x="13825" y="67500"/>
                  <a:pt x="8508" y="62734"/>
                  <a:pt x="8508" y="57031"/>
                </a:cubicBezTo>
                <a:cubicBezTo>
                  <a:pt x="8508" y="15234"/>
                  <a:pt x="8508" y="15234"/>
                  <a:pt x="8508" y="15234"/>
                </a:cubicBezTo>
                <a:cubicBezTo>
                  <a:pt x="8508" y="9531"/>
                  <a:pt x="13825" y="4843"/>
                  <a:pt x="20295" y="4843"/>
                </a:cubicBezTo>
                <a:cubicBezTo>
                  <a:pt x="99615" y="4843"/>
                  <a:pt x="99615" y="4843"/>
                  <a:pt x="99615" y="4843"/>
                </a:cubicBezTo>
                <a:cubicBezTo>
                  <a:pt x="106085" y="4843"/>
                  <a:pt x="111491" y="9531"/>
                  <a:pt x="111491" y="15234"/>
                </a:cubicBezTo>
                <a:cubicBezTo>
                  <a:pt x="111491" y="57031"/>
                  <a:pt x="111491" y="57031"/>
                  <a:pt x="111491" y="57031"/>
                </a:cubicBezTo>
                <a:close/>
              </a:path>
            </a:pathLst>
          </a:custGeom>
          <a:solidFill>
            <a:srgbClr val="3CA3E8"/>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nvGrpSpPr>
          <p:cNvPr id="25" name="Google Shape;196;p13">
            <a:extLst>
              <a:ext uri="{FF2B5EF4-FFF2-40B4-BE49-F238E27FC236}">
                <a16:creationId xmlns:a16="http://schemas.microsoft.com/office/drawing/2014/main" id="{AC4ED021-F439-46DD-B2BC-4D97F701D240}"/>
              </a:ext>
            </a:extLst>
          </p:cNvPr>
          <p:cNvGrpSpPr/>
          <p:nvPr/>
        </p:nvGrpSpPr>
        <p:grpSpPr>
          <a:xfrm>
            <a:off x="5262731" y="380981"/>
            <a:ext cx="882031" cy="1002362"/>
            <a:chOff x="0" y="0"/>
            <a:chExt cx="2147483647" cy="2147483647"/>
          </a:xfrm>
        </p:grpSpPr>
        <p:sp>
          <p:nvSpPr>
            <p:cNvPr id="26" name="Google Shape;197;p13">
              <a:extLst>
                <a:ext uri="{FF2B5EF4-FFF2-40B4-BE49-F238E27FC236}">
                  <a16:creationId xmlns:a16="http://schemas.microsoft.com/office/drawing/2014/main" id="{3D715950-95BD-4511-BE9E-32C30E1D8427}"/>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7" name="Google Shape;198;p13">
              <a:extLst>
                <a:ext uri="{FF2B5EF4-FFF2-40B4-BE49-F238E27FC236}">
                  <a16:creationId xmlns:a16="http://schemas.microsoft.com/office/drawing/2014/main" id="{56220827-3BC8-4E06-A7B0-7C951E2CB94F}"/>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28" name="Google Shape;196;p13">
            <a:extLst>
              <a:ext uri="{FF2B5EF4-FFF2-40B4-BE49-F238E27FC236}">
                <a16:creationId xmlns:a16="http://schemas.microsoft.com/office/drawing/2014/main" id="{F39C0DAD-D4AB-4985-8ECB-7F5535A6C446}"/>
              </a:ext>
            </a:extLst>
          </p:cNvPr>
          <p:cNvGrpSpPr/>
          <p:nvPr/>
        </p:nvGrpSpPr>
        <p:grpSpPr>
          <a:xfrm>
            <a:off x="5262731" y="1651169"/>
            <a:ext cx="882031" cy="1002362"/>
            <a:chOff x="0" y="0"/>
            <a:chExt cx="2147483647" cy="2147483647"/>
          </a:xfrm>
        </p:grpSpPr>
        <p:sp>
          <p:nvSpPr>
            <p:cNvPr id="29" name="Google Shape;197;p13">
              <a:extLst>
                <a:ext uri="{FF2B5EF4-FFF2-40B4-BE49-F238E27FC236}">
                  <a16:creationId xmlns:a16="http://schemas.microsoft.com/office/drawing/2014/main" id="{16190761-B3DF-4722-8EBD-2CD9735ABA6C}"/>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0" name="Google Shape;198;p13">
              <a:extLst>
                <a:ext uri="{FF2B5EF4-FFF2-40B4-BE49-F238E27FC236}">
                  <a16:creationId xmlns:a16="http://schemas.microsoft.com/office/drawing/2014/main" id="{E956CBE4-EE46-4CE2-8AB3-8BD997199922}"/>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1" name="Google Shape;196;p13">
            <a:extLst>
              <a:ext uri="{FF2B5EF4-FFF2-40B4-BE49-F238E27FC236}">
                <a16:creationId xmlns:a16="http://schemas.microsoft.com/office/drawing/2014/main" id="{CBF47F6D-C7EB-44DD-904A-611584A05C74}"/>
              </a:ext>
            </a:extLst>
          </p:cNvPr>
          <p:cNvGrpSpPr/>
          <p:nvPr/>
        </p:nvGrpSpPr>
        <p:grpSpPr>
          <a:xfrm>
            <a:off x="5262731" y="2942447"/>
            <a:ext cx="882031" cy="1002362"/>
            <a:chOff x="0" y="0"/>
            <a:chExt cx="2147483647" cy="2147483647"/>
          </a:xfrm>
        </p:grpSpPr>
        <p:sp>
          <p:nvSpPr>
            <p:cNvPr id="32" name="Google Shape;197;p13">
              <a:extLst>
                <a:ext uri="{FF2B5EF4-FFF2-40B4-BE49-F238E27FC236}">
                  <a16:creationId xmlns:a16="http://schemas.microsoft.com/office/drawing/2014/main" id="{1440BE2F-C367-4AEC-AAA8-C9CB71C49469}"/>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3" name="Google Shape;198;p13">
              <a:extLst>
                <a:ext uri="{FF2B5EF4-FFF2-40B4-BE49-F238E27FC236}">
                  <a16:creationId xmlns:a16="http://schemas.microsoft.com/office/drawing/2014/main" id="{3CEEA73A-A788-4DCA-86EC-83EB1DF8E054}"/>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4" name="Google Shape;196;p13">
            <a:extLst>
              <a:ext uri="{FF2B5EF4-FFF2-40B4-BE49-F238E27FC236}">
                <a16:creationId xmlns:a16="http://schemas.microsoft.com/office/drawing/2014/main" id="{5F4B0749-67F7-4461-8F88-7B339D85F766}"/>
              </a:ext>
            </a:extLst>
          </p:cNvPr>
          <p:cNvGrpSpPr/>
          <p:nvPr/>
        </p:nvGrpSpPr>
        <p:grpSpPr>
          <a:xfrm>
            <a:off x="5263433" y="4209856"/>
            <a:ext cx="882031" cy="1002362"/>
            <a:chOff x="0" y="0"/>
            <a:chExt cx="2147483647" cy="2147483647"/>
          </a:xfrm>
        </p:grpSpPr>
        <p:sp>
          <p:nvSpPr>
            <p:cNvPr id="35" name="Google Shape;197;p13">
              <a:extLst>
                <a:ext uri="{FF2B5EF4-FFF2-40B4-BE49-F238E27FC236}">
                  <a16:creationId xmlns:a16="http://schemas.microsoft.com/office/drawing/2014/main" id="{459EA88C-5CFE-45A8-9319-2FD20C015E61}"/>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6" name="Google Shape;198;p13">
              <a:extLst>
                <a:ext uri="{FF2B5EF4-FFF2-40B4-BE49-F238E27FC236}">
                  <a16:creationId xmlns:a16="http://schemas.microsoft.com/office/drawing/2014/main" id="{C7954F59-9E2A-4986-838A-B0DA1DCAE1C1}"/>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7" name="Google Shape;196;p13">
            <a:extLst>
              <a:ext uri="{FF2B5EF4-FFF2-40B4-BE49-F238E27FC236}">
                <a16:creationId xmlns:a16="http://schemas.microsoft.com/office/drawing/2014/main" id="{C709CE1C-334A-4225-A345-694CF9C5D129}"/>
              </a:ext>
            </a:extLst>
          </p:cNvPr>
          <p:cNvGrpSpPr/>
          <p:nvPr/>
        </p:nvGrpSpPr>
        <p:grpSpPr>
          <a:xfrm>
            <a:off x="5263433" y="5498355"/>
            <a:ext cx="882031" cy="1002362"/>
            <a:chOff x="0" y="0"/>
            <a:chExt cx="2147483647" cy="2147483647"/>
          </a:xfrm>
        </p:grpSpPr>
        <p:sp>
          <p:nvSpPr>
            <p:cNvPr id="38" name="Google Shape;197;p13">
              <a:extLst>
                <a:ext uri="{FF2B5EF4-FFF2-40B4-BE49-F238E27FC236}">
                  <a16:creationId xmlns:a16="http://schemas.microsoft.com/office/drawing/2014/main" id="{42BC3A00-FF88-49E9-888D-ED6A983B2266}"/>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9" name="Google Shape;198;p13">
              <a:extLst>
                <a:ext uri="{FF2B5EF4-FFF2-40B4-BE49-F238E27FC236}">
                  <a16:creationId xmlns:a16="http://schemas.microsoft.com/office/drawing/2014/main" id="{DDD7C682-3EF1-45E5-B1F5-C10C46DD7A4B}"/>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cxnSp>
        <p:nvCxnSpPr>
          <p:cNvPr id="41" name="Straight Arrow Connector 40">
            <a:extLst>
              <a:ext uri="{FF2B5EF4-FFF2-40B4-BE49-F238E27FC236}">
                <a16:creationId xmlns:a16="http://schemas.microsoft.com/office/drawing/2014/main" id="{4842519E-5D33-45DB-91EC-1DAF12AAEB1A}"/>
              </a:ext>
            </a:extLst>
          </p:cNvPr>
          <p:cNvCxnSpPr>
            <a:cxnSpLocks/>
          </p:cNvCxnSpPr>
          <p:nvPr/>
        </p:nvCxnSpPr>
        <p:spPr>
          <a:xfrm>
            <a:off x="6162728" y="2185382"/>
            <a:ext cx="1580290" cy="105234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A6160694-7733-4CED-9457-084E4677B0EC}"/>
              </a:ext>
            </a:extLst>
          </p:cNvPr>
          <p:cNvCxnSpPr>
            <a:cxnSpLocks/>
          </p:cNvCxnSpPr>
          <p:nvPr/>
        </p:nvCxnSpPr>
        <p:spPr>
          <a:xfrm>
            <a:off x="6157916" y="3463336"/>
            <a:ext cx="1567136"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3FDADE0-69BB-431C-A66D-E19CFC3F3516}"/>
              </a:ext>
            </a:extLst>
          </p:cNvPr>
          <p:cNvCxnSpPr>
            <a:cxnSpLocks/>
          </p:cNvCxnSpPr>
          <p:nvPr/>
        </p:nvCxnSpPr>
        <p:spPr>
          <a:xfrm flipV="1">
            <a:off x="6162728" y="3695608"/>
            <a:ext cx="1544358" cy="1018208"/>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24C7392-B4EE-4172-BAAF-9B37A88914E1}"/>
              </a:ext>
            </a:extLst>
          </p:cNvPr>
          <p:cNvCxnSpPr>
            <a:cxnSpLocks/>
          </p:cNvCxnSpPr>
          <p:nvPr/>
        </p:nvCxnSpPr>
        <p:spPr>
          <a:xfrm flipV="1">
            <a:off x="6144762" y="4015934"/>
            <a:ext cx="1545490" cy="1986381"/>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5" name="Google Shape;196;p13">
            <a:extLst>
              <a:ext uri="{FF2B5EF4-FFF2-40B4-BE49-F238E27FC236}">
                <a16:creationId xmlns:a16="http://schemas.microsoft.com/office/drawing/2014/main" id="{BC34DBF5-BE8C-46CB-91B1-721963BF49C9}"/>
              </a:ext>
            </a:extLst>
          </p:cNvPr>
          <p:cNvGrpSpPr/>
          <p:nvPr/>
        </p:nvGrpSpPr>
        <p:grpSpPr>
          <a:xfrm>
            <a:off x="10528306" y="1684201"/>
            <a:ext cx="882031" cy="1002362"/>
            <a:chOff x="0" y="0"/>
            <a:chExt cx="2147483647" cy="2147483647"/>
          </a:xfrm>
        </p:grpSpPr>
        <p:sp>
          <p:nvSpPr>
            <p:cNvPr id="56" name="Google Shape;197;p13">
              <a:extLst>
                <a:ext uri="{FF2B5EF4-FFF2-40B4-BE49-F238E27FC236}">
                  <a16:creationId xmlns:a16="http://schemas.microsoft.com/office/drawing/2014/main" id="{6E123D30-0318-46C5-96ED-B91404B33090}"/>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57" name="Google Shape;198;p13">
              <a:extLst>
                <a:ext uri="{FF2B5EF4-FFF2-40B4-BE49-F238E27FC236}">
                  <a16:creationId xmlns:a16="http://schemas.microsoft.com/office/drawing/2014/main" id="{4396B4A7-E1FB-48F9-8520-D0AC1221236B}"/>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
        <p:nvSpPr>
          <p:cNvPr id="58" name="Google Shape;800;p86">
            <a:extLst>
              <a:ext uri="{FF2B5EF4-FFF2-40B4-BE49-F238E27FC236}">
                <a16:creationId xmlns:a16="http://schemas.microsoft.com/office/drawing/2014/main" id="{E2C29002-B726-4CBD-B735-806F45F0A8AB}"/>
              </a:ext>
            </a:extLst>
          </p:cNvPr>
          <p:cNvSpPr/>
          <p:nvPr/>
        </p:nvSpPr>
        <p:spPr>
          <a:xfrm>
            <a:off x="10742361" y="2268627"/>
            <a:ext cx="454318" cy="320321"/>
          </a:xfrm>
          <a:custGeom>
            <a:avLst/>
            <a:gdLst/>
            <a:ahLst/>
            <a:cxnLst/>
            <a:rect l="l" t="t" r="r" b="b"/>
            <a:pathLst>
              <a:path w="1285" h="906" extrusionOk="0">
                <a:moveTo>
                  <a:pt x="1283" y="685"/>
                </a:moveTo>
                <a:lnTo>
                  <a:pt x="1283" y="685"/>
                </a:lnTo>
                <a:lnTo>
                  <a:pt x="1282" y="677"/>
                </a:lnTo>
                <a:lnTo>
                  <a:pt x="1278" y="672"/>
                </a:lnTo>
                <a:lnTo>
                  <a:pt x="1278" y="672"/>
                </a:lnTo>
                <a:lnTo>
                  <a:pt x="1275" y="658"/>
                </a:lnTo>
                <a:lnTo>
                  <a:pt x="1270" y="646"/>
                </a:lnTo>
                <a:lnTo>
                  <a:pt x="1263" y="635"/>
                </a:lnTo>
                <a:lnTo>
                  <a:pt x="1253" y="623"/>
                </a:lnTo>
                <a:lnTo>
                  <a:pt x="1241" y="613"/>
                </a:lnTo>
                <a:lnTo>
                  <a:pt x="1228" y="603"/>
                </a:lnTo>
                <a:lnTo>
                  <a:pt x="1213" y="593"/>
                </a:lnTo>
                <a:lnTo>
                  <a:pt x="1194" y="584"/>
                </a:lnTo>
                <a:lnTo>
                  <a:pt x="1176" y="578"/>
                </a:lnTo>
                <a:lnTo>
                  <a:pt x="1154" y="571"/>
                </a:lnTo>
                <a:lnTo>
                  <a:pt x="1132" y="564"/>
                </a:lnTo>
                <a:lnTo>
                  <a:pt x="1109" y="559"/>
                </a:lnTo>
                <a:lnTo>
                  <a:pt x="1084" y="556"/>
                </a:lnTo>
                <a:lnTo>
                  <a:pt x="1059" y="552"/>
                </a:lnTo>
                <a:lnTo>
                  <a:pt x="1032" y="551"/>
                </a:lnTo>
                <a:lnTo>
                  <a:pt x="1003" y="551"/>
                </a:lnTo>
                <a:lnTo>
                  <a:pt x="1003" y="551"/>
                </a:lnTo>
                <a:lnTo>
                  <a:pt x="958" y="552"/>
                </a:lnTo>
                <a:lnTo>
                  <a:pt x="914" y="557"/>
                </a:lnTo>
                <a:lnTo>
                  <a:pt x="913" y="457"/>
                </a:lnTo>
                <a:lnTo>
                  <a:pt x="913" y="457"/>
                </a:lnTo>
                <a:lnTo>
                  <a:pt x="914" y="452"/>
                </a:lnTo>
                <a:lnTo>
                  <a:pt x="914" y="452"/>
                </a:lnTo>
                <a:lnTo>
                  <a:pt x="914" y="448"/>
                </a:lnTo>
                <a:lnTo>
                  <a:pt x="913" y="349"/>
                </a:lnTo>
                <a:lnTo>
                  <a:pt x="913" y="349"/>
                </a:lnTo>
                <a:lnTo>
                  <a:pt x="914" y="343"/>
                </a:lnTo>
                <a:lnTo>
                  <a:pt x="914" y="343"/>
                </a:lnTo>
                <a:lnTo>
                  <a:pt x="914" y="341"/>
                </a:lnTo>
                <a:lnTo>
                  <a:pt x="913" y="242"/>
                </a:lnTo>
                <a:lnTo>
                  <a:pt x="913" y="242"/>
                </a:lnTo>
                <a:lnTo>
                  <a:pt x="914" y="235"/>
                </a:lnTo>
                <a:lnTo>
                  <a:pt x="914" y="235"/>
                </a:lnTo>
                <a:lnTo>
                  <a:pt x="914" y="232"/>
                </a:lnTo>
                <a:lnTo>
                  <a:pt x="913" y="135"/>
                </a:lnTo>
                <a:lnTo>
                  <a:pt x="913" y="135"/>
                </a:lnTo>
                <a:lnTo>
                  <a:pt x="911" y="126"/>
                </a:lnTo>
                <a:lnTo>
                  <a:pt x="908" y="121"/>
                </a:lnTo>
                <a:lnTo>
                  <a:pt x="908" y="121"/>
                </a:lnTo>
                <a:lnTo>
                  <a:pt x="906" y="108"/>
                </a:lnTo>
                <a:lnTo>
                  <a:pt x="899" y="96"/>
                </a:lnTo>
                <a:lnTo>
                  <a:pt x="893" y="84"/>
                </a:lnTo>
                <a:lnTo>
                  <a:pt x="883" y="73"/>
                </a:lnTo>
                <a:lnTo>
                  <a:pt x="871" y="63"/>
                </a:lnTo>
                <a:lnTo>
                  <a:pt x="857" y="52"/>
                </a:lnTo>
                <a:lnTo>
                  <a:pt x="842" y="42"/>
                </a:lnTo>
                <a:lnTo>
                  <a:pt x="824" y="34"/>
                </a:lnTo>
                <a:lnTo>
                  <a:pt x="805" y="27"/>
                </a:lnTo>
                <a:lnTo>
                  <a:pt x="785" y="21"/>
                </a:lnTo>
                <a:lnTo>
                  <a:pt x="762" y="14"/>
                </a:lnTo>
                <a:lnTo>
                  <a:pt x="738" y="9"/>
                </a:lnTo>
                <a:lnTo>
                  <a:pt x="715" y="5"/>
                </a:lnTo>
                <a:lnTo>
                  <a:pt x="688" y="2"/>
                </a:lnTo>
                <a:lnTo>
                  <a:pt x="661" y="0"/>
                </a:lnTo>
                <a:lnTo>
                  <a:pt x="633" y="0"/>
                </a:lnTo>
                <a:lnTo>
                  <a:pt x="633" y="0"/>
                </a:lnTo>
                <a:lnTo>
                  <a:pt x="606" y="0"/>
                </a:lnTo>
                <a:lnTo>
                  <a:pt x="579" y="2"/>
                </a:lnTo>
                <a:lnTo>
                  <a:pt x="554" y="5"/>
                </a:lnTo>
                <a:lnTo>
                  <a:pt x="529" y="9"/>
                </a:lnTo>
                <a:lnTo>
                  <a:pt x="505" y="14"/>
                </a:lnTo>
                <a:lnTo>
                  <a:pt x="483" y="19"/>
                </a:lnTo>
                <a:lnTo>
                  <a:pt x="463" y="26"/>
                </a:lnTo>
                <a:lnTo>
                  <a:pt x="445" y="34"/>
                </a:lnTo>
                <a:lnTo>
                  <a:pt x="426" y="42"/>
                </a:lnTo>
                <a:lnTo>
                  <a:pt x="411" y="51"/>
                </a:lnTo>
                <a:lnTo>
                  <a:pt x="398" y="61"/>
                </a:lnTo>
                <a:lnTo>
                  <a:pt x="386" y="71"/>
                </a:lnTo>
                <a:lnTo>
                  <a:pt x="376" y="83"/>
                </a:lnTo>
                <a:lnTo>
                  <a:pt x="368" y="93"/>
                </a:lnTo>
                <a:lnTo>
                  <a:pt x="363" y="106"/>
                </a:lnTo>
                <a:lnTo>
                  <a:pt x="359" y="118"/>
                </a:lnTo>
                <a:lnTo>
                  <a:pt x="359" y="118"/>
                </a:lnTo>
                <a:lnTo>
                  <a:pt x="358" y="123"/>
                </a:lnTo>
                <a:lnTo>
                  <a:pt x="356" y="128"/>
                </a:lnTo>
                <a:lnTo>
                  <a:pt x="356" y="128"/>
                </a:lnTo>
                <a:lnTo>
                  <a:pt x="358" y="230"/>
                </a:lnTo>
                <a:lnTo>
                  <a:pt x="358" y="230"/>
                </a:lnTo>
                <a:lnTo>
                  <a:pt x="356" y="235"/>
                </a:lnTo>
                <a:lnTo>
                  <a:pt x="356" y="235"/>
                </a:lnTo>
                <a:lnTo>
                  <a:pt x="358" y="341"/>
                </a:lnTo>
                <a:lnTo>
                  <a:pt x="358" y="341"/>
                </a:lnTo>
                <a:lnTo>
                  <a:pt x="317" y="336"/>
                </a:lnTo>
                <a:lnTo>
                  <a:pt x="277" y="334"/>
                </a:lnTo>
                <a:lnTo>
                  <a:pt x="277" y="334"/>
                </a:lnTo>
                <a:lnTo>
                  <a:pt x="249" y="336"/>
                </a:lnTo>
                <a:lnTo>
                  <a:pt x="223" y="338"/>
                </a:lnTo>
                <a:lnTo>
                  <a:pt x="197" y="339"/>
                </a:lnTo>
                <a:lnTo>
                  <a:pt x="173" y="344"/>
                </a:lnTo>
                <a:lnTo>
                  <a:pt x="150" y="349"/>
                </a:lnTo>
                <a:lnTo>
                  <a:pt x="128" y="354"/>
                </a:lnTo>
                <a:lnTo>
                  <a:pt x="106" y="361"/>
                </a:lnTo>
                <a:lnTo>
                  <a:pt x="88" y="368"/>
                </a:lnTo>
                <a:lnTo>
                  <a:pt x="71" y="376"/>
                </a:lnTo>
                <a:lnTo>
                  <a:pt x="54" y="386"/>
                </a:lnTo>
                <a:lnTo>
                  <a:pt x="41" y="395"/>
                </a:lnTo>
                <a:lnTo>
                  <a:pt x="29" y="406"/>
                </a:lnTo>
                <a:lnTo>
                  <a:pt x="19" y="417"/>
                </a:lnTo>
                <a:lnTo>
                  <a:pt x="12" y="428"/>
                </a:lnTo>
                <a:lnTo>
                  <a:pt x="5" y="440"/>
                </a:lnTo>
                <a:lnTo>
                  <a:pt x="2" y="453"/>
                </a:lnTo>
                <a:lnTo>
                  <a:pt x="2" y="453"/>
                </a:lnTo>
                <a:lnTo>
                  <a:pt x="0" y="458"/>
                </a:lnTo>
                <a:lnTo>
                  <a:pt x="0" y="464"/>
                </a:lnTo>
                <a:lnTo>
                  <a:pt x="0" y="464"/>
                </a:lnTo>
                <a:lnTo>
                  <a:pt x="0" y="566"/>
                </a:lnTo>
                <a:lnTo>
                  <a:pt x="0" y="566"/>
                </a:lnTo>
                <a:lnTo>
                  <a:pt x="0" y="571"/>
                </a:lnTo>
                <a:lnTo>
                  <a:pt x="0" y="571"/>
                </a:lnTo>
                <a:lnTo>
                  <a:pt x="0" y="673"/>
                </a:lnTo>
                <a:lnTo>
                  <a:pt x="0" y="673"/>
                </a:lnTo>
                <a:lnTo>
                  <a:pt x="0" y="678"/>
                </a:lnTo>
                <a:lnTo>
                  <a:pt x="0" y="678"/>
                </a:lnTo>
                <a:lnTo>
                  <a:pt x="0" y="792"/>
                </a:lnTo>
                <a:lnTo>
                  <a:pt x="0" y="792"/>
                </a:lnTo>
                <a:lnTo>
                  <a:pt x="2" y="799"/>
                </a:lnTo>
                <a:lnTo>
                  <a:pt x="2" y="799"/>
                </a:lnTo>
                <a:lnTo>
                  <a:pt x="7" y="811"/>
                </a:lnTo>
                <a:lnTo>
                  <a:pt x="14" y="821"/>
                </a:lnTo>
                <a:lnTo>
                  <a:pt x="22" y="833"/>
                </a:lnTo>
                <a:lnTo>
                  <a:pt x="34" y="843"/>
                </a:lnTo>
                <a:lnTo>
                  <a:pt x="47" y="853"/>
                </a:lnTo>
                <a:lnTo>
                  <a:pt x="61" y="861"/>
                </a:lnTo>
                <a:lnTo>
                  <a:pt x="78" y="870"/>
                </a:lnTo>
                <a:lnTo>
                  <a:pt x="94" y="876"/>
                </a:lnTo>
                <a:lnTo>
                  <a:pt x="114" y="883"/>
                </a:lnTo>
                <a:lnTo>
                  <a:pt x="135" y="890"/>
                </a:lnTo>
                <a:lnTo>
                  <a:pt x="156" y="895"/>
                </a:lnTo>
                <a:lnTo>
                  <a:pt x="178" y="900"/>
                </a:lnTo>
                <a:lnTo>
                  <a:pt x="202" y="903"/>
                </a:lnTo>
                <a:lnTo>
                  <a:pt x="227" y="905"/>
                </a:lnTo>
                <a:lnTo>
                  <a:pt x="252" y="906"/>
                </a:lnTo>
                <a:lnTo>
                  <a:pt x="279" y="906"/>
                </a:lnTo>
                <a:lnTo>
                  <a:pt x="279" y="906"/>
                </a:lnTo>
                <a:lnTo>
                  <a:pt x="307" y="906"/>
                </a:lnTo>
                <a:lnTo>
                  <a:pt x="334" y="905"/>
                </a:lnTo>
                <a:lnTo>
                  <a:pt x="361" y="901"/>
                </a:lnTo>
                <a:lnTo>
                  <a:pt x="384" y="898"/>
                </a:lnTo>
                <a:lnTo>
                  <a:pt x="410" y="893"/>
                </a:lnTo>
                <a:lnTo>
                  <a:pt x="431" y="888"/>
                </a:lnTo>
                <a:lnTo>
                  <a:pt x="453" y="881"/>
                </a:lnTo>
                <a:lnTo>
                  <a:pt x="472" y="873"/>
                </a:lnTo>
                <a:lnTo>
                  <a:pt x="490" y="865"/>
                </a:lnTo>
                <a:lnTo>
                  <a:pt x="505" y="856"/>
                </a:lnTo>
                <a:lnTo>
                  <a:pt x="520" y="846"/>
                </a:lnTo>
                <a:lnTo>
                  <a:pt x="532" y="834"/>
                </a:lnTo>
                <a:lnTo>
                  <a:pt x="542" y="824"/>
                </a:lnTo>
                <a:lnTo>
                  <a:pt x="550" y="811"/>
                </a:lnTo>
                <a:lnTo>
                  <a:pt x="555" y="799"/>
                </a:lnTo>
                <a:lnTo>
                  <a:pt x="559" y="786"/>
                </a:lnTo>
                <a:lnTo>
                  <a:pt x="559" y="786"/>
                </a:lnTo>
                <a:lnTo>
                  <a:pt x="559" y="784"/>
                </a:lnTo>
                <a:lnTo>
                  <a:pt x="559" y="771"/>
                </a:lnTo>
                <a:lnTo>
                  <a:pt x="559" y="771"/>
                </a:lnTo>
                <a:lnTo>
                  <a:pt x="596" y="774"/>
                </a:lnTo>
                <a:lnTo>
                  <a:pt x="634" y="776"/>
                </a:lnTo>
                <a:lnTo>
                  <a:pt x="634" y="776"/>
                </a:lnTo>
                <a:lnTo>
                  <a:pt x="681" y="774"/>
                </a:lnTo>
                <a:lnTo>
                  <a:pt x="727" y="769"/>
                </a:lnTo>
                <a:lnTo>
                  <a:pt x="727" y="769"/>
                </a:lnTo>
                <a:lnTo>
                  <a:pt x="728" y="792"/>
                </a:lnTo>
                <a:lnTo>
                  <a:pt x="728" y="792"/>
                </a:lnTo>
                <a:lnTo>
                  <a:pt x="728" y="799"/>
                </a:lnTo>
                <a:lnTo>
                  <a:pt x="728" y="799"/>
                </a:lnTo>
                <a:lnTo>
                  <a:pt x="733" y="811"/>
                </a:lnTo>
                <a:lnTo>
                  <a:pt x="740" y="821"/>
                </a:lnTo>
                <a:lnTo>
                  <a:pt x="750" y="833"/>
                </a:lnTo>
                <a:lnTo>
                  <a:pt x="760" y="843"/>
                </a:lnTo>
                <a:lnTo>
                  <a:pt x="774" y="853"/>
                </a:lnTo>
                <a:lnTo>
                  <a:pt x="787" y="861"/>
                </a:lnTo>
                <a:lnTo>
                  <a:pt x="804" y="870"/>
                </a:lnTo>
                <a:lnTo>
                  <a:pt x="820" y="876"/>
                </a:lnTo>
                <a:lnTo>
                  <a:pt x="841" y="883"/>
                </a:lnTo>
                <a:lnTo>
                  <a:pt x="861" y="890"/>
                </a:lnTo>
                <a:lnTo>
                  <a:pt x="883" y="895"/>
                </a:lnTo>
                <a:lnTo>
                  <a:pt x="904" y="900"/>
                </a:lnTo>
                <a:lnTo>
                  <a:pt x="929" y="903"/>
                </a:lnTo>
                <a:lnTo>
                  <a:pt x="953" y="905"/>
                </a:lnTo>
                <a:lnTo>
                  <a:pt x="978" y="906"/>
                </a:lnTo>
                <a:lnTo>
                  <a:pt x="1005" y="906"/>
                </a:lnTo>
                <a:lnTo>
                  <a:pt x="1005" y="906"/>
                </a:lnTo>
                <a:lnTo>
                  <a:pt x="1033" y="906"/>
                </a:lnTo>
                <a:lnTo>
                  <a:pt x="1060" y="905"/>
                </a:lnTo>
                <a:lnTo>
                  <a:pt x="1087" y="901"/>
                </a:lnTo>
                <a:lnTo>
                  <a:pt x="1112" y="898"/>
                </a:lnTo>
                <a:lnTo>
                  <a:pt x="1136" y="893"/>
                </a:lnTo>
                <a:lnTo>
                  <a:pt x="1158" y="888"/>
                </a:lnTo>
                <a:lnTo>
                  <a:pt x="1179" y="881"/>
                </a:lnTo>
                <a:lnTo>
                  <a:pt x="1198" y="873"/>
                </a:lnTo>
                <a:lnTo>
                  <a:pt x="1216" y="865"/>
                </a:lnTo>
                <a:lnTo>
                  <a:pt x="1233" y="856"/>
                </a:lnTo>
                <a:lnTo>
                  <a:pt x="1246" y="846"/>
                </a:lnTo>
                <a:lnTo>
                  <a:pt x="1258" y="834"/>
                </a:lnTo>
                <a:lnTo>
                  <a:pt x="1268" y="824"/>
                </a:lnTo>
                <a:lnTo>
                  <a:pt x="1277" y="811"/>
                </a:lnTo>
                <a:lnTo>
                  <a:pt x="1282" y="799"/>
                </a:lnTo>
                <a:lnTo>
                  <a:pt x="1285" y="786"/>
                </a:lnTo>
                <a:lnTo>
                  <a:pt x="1285" y="786"/>
                </a:lnTo>
                <a:lnTo>
                  <a:pt x="1285" y="784"/>
                </a:lnTo>
                <a:lnTo>
                  <a:pt x="1283" y="685"/>
                </a:lnTo>
                <a:close/>
                <a:moveTo>
                  <a:pt x="1176" y="621"/>
                </a:moveTo>
                <a:lnTo>
                  <a:pt x="1176" y="621"/>
                </a:lnTo>
                <a:lnTo>
                  <a:pt x="1189" y="628"/>
                </a:lnTo>
                <a:lnTo>
                  <a:pt x="1203" y="635"/>
                </a:lnTo>
                <a:lnTo>
                  <a:pt x="1213" y="641"/>
                </a:lnTo>
                <a:lnTo>
                  <a:pt x="1221" y="648"/>
                </a:lnTo>
                <a:lnTo>
                  <a:pt x="1230" y="656"/>
                </a:lnTo>
                <a:lnTo>
                  <a:pt x="1235" y="663"/>
                </a:lnTo>
                <a:lnTo>
                  <a:pt x="1238" y="672"/>
                </a:lnTo>
                <a:lnTo>
                  <a:pt x="1238" y="678"/>
                </a:lnTo>
                <a:lnTo>
                  <a:pt x="1238" y="678"/>
                </a:lnTo>
                <a:lnTo>
                  <a:pt x="1238" y="687"/>
                </a:lnTo>
                <a:lnTo>
                  <a:pt x="1235" y="693"/>
                </a:lnTo>
                <a:lnTo>
                  <a:pt x="1230" y="702"/>
                </a:lnTo>
                <a:lnTo>
                  <a:pt x="1221" y="708"/>
                </a:lnTo>
                <a:lnTo>
                  <a:pt x="1213" y="715"/>
                </a:lnTo>
                <a:lnTo>
                  <a:pt x="1203" y="724"/>
                </a:lnTo>
                <a:lnTo>
                  <a:pt x="1189" y="730"/>
                </a:lnTo>
                <a:lnTo>
                  <a:pt x="1176" y="737"/>
                </a:lnTo>
                <a:lnTo>
                  <a:pt x="1176" y="737"/>
                </a:lnTo>
                <a:lnTo>
                  <a:pt x="1158" y="744"/>
                </a:lnTo>
                <a:lnTo>
                  <a:pt x="1139" y="749"/>
                </a:lnTo>
                <a:lnTo>
                  <a:pt x="1119" y="754"/>
                </a:lnTo>
                <a:lnTo>
                  <a:pt x="1097" y="759"/>
                </a:lnTo>
                <a:lnTo>
                  <a:pt x="1075" y="762"/>
                </a:lnTo>
                <a:lnTo>
                  <a:pt x="1052" y="764"/>
                </a:lnTo>
                <a:lnTo>
                  <a:pt x="1003" y="766"/>
                </a:lnTo>
                <a:lnTo>
                  <a:pt x="1003" y="766"/>
                </a:lnTo>
                <a:lnTo>
                  <a:pt x="955" y="764"/>
                </a:lnTo>
                <a:lnTo>
                  <a:pt x="933" y="762"/>
                </a:lnTo>
                <a:lnTo>
                  <a:pt x="909" y="759"/>
                </a:lnTo>
                <a:lnTo>
                  <a:pt x="889" y="754"/>
                </a:lnTo>
                <a:lnTo>
                  <a:pt x="867" y="749"/>
                </a:lnTo>
                <a:lnTo>
                  <a:pt x="849" y="744"/>
                </a:lnTo>
                <a:lnTo>
                  <a:pt x="831" y="737"/>
                </a:lnTo>
                <a:lnTo>
                  <a:pt x="831" y="737"/>
                </a:lnTo>
                <a:lnTo>
                  <a:pt x="817" y="730"/>
                </a:lnTo>
                <a:lnTo>
                  <a:pt x="805" y="724"/>
                </a:lnTo>
                <a:lnTo>
                  <a:pt x="794" y="715"/>
                </a:lnTo>
                <a:lnTo>
                  <a:pt x="785" y="708"/>
                </a:lnTo>
                <a:lnTo>
                  <a:pt x="779" y="702"/>
                </a:lnTo>
                <a:lnTo>
                  <a:pt x="774" y="693"/>
                </a:lnTo>
                <a:lnTo>
                  <a:pt x="770" y="687"/>
                </a:lnTo>
                <a:lnTo>
                  <a:pt x="768" y="678"/>
                </a:lnTo>
                <a:lnTo>
                  <a:pt x="768" y="678"/>
                </a:lnTo>
                <a:lnTo>
                  <a:pt x="770" y="672"/>
                </a:lnTo>
                <a:lnTo>
                  <a:pt x="774" y="663"/>
                </a:lnTo>
                <a:lnTo>
                  <a:pt x="779" y="656"/>
                </a:lnTo>
                <a:lnTo>
                  <a:pt x="785" y="648"/>
                </a:lnTo>
                <a:lnTo>
                  <a:pt x="794" y="641"/>
                </a:lnTo>
                <a:lnTo>
                  <a:pt x="805" y="635"/>
                </a:lnTo>
                <a:lnTo>
                  <a:pt x="817" y="628"/>
                </a:lnTo>
                <a:lnTo>
                  <a:pt x="831" y="621"/>
                </a:lnTo>
                <a:lnTo>
                  <a:pt x="831" y="621"/>
                </a:lnTo>
                <a:lnTo>
                  <a:pt x="849" y="615"/>
                </a:lnTo>
                <a:lnTo>
                  <a:pt x="867" y="608"/>
                </a:lnTo>
                <a:lnTo>
                  <a:pt x="889" y="603"/>
                </a:lnTo>
                <a:lnTo>
                  <a:pt x="909" y="599"/>
                </a:lnTo>
                <a:lnTo>
                  <a:pt x="933" y="596"/>
                </a:lnTo>
                <a:lnTo>
                  <a:pt x="955" y="593"/>
                </a:lnTo>
                <a:lnTo>
                  <a:pt x="1003" y="591"/>
                </a:lnTo>
                <a:lnTo>
                  <a:pt x="1003" y="591"/>
                </a:lnTo>
                <a:lnTo>
                  <a:pt x="1052" y="593"/>
                </a:lnTo>
                <a:lnTo>
                  <a:pt x="1075" y="596"/>
                </a:lnTo>
                <a:lnTo>
                  <a:pt x="1097" y="599"/>
                </a:lnTo>
                <a:lnTo>
                  <a:pt x="1119" y="603"/>
                </a:lnTo>
                <a:lnTo>
                  <a:pt x="1139" y="608"/>
                </a:lnTo>
                <a:lnTo>
                  <a:pt x="1158" y="615"/>
                </a:lnTo>
                <a:lnTo>
                  <a:pt x="1176" y="621"/>
                </a:lnTo>
                <a:lnTo>
                  <a:pt x="1176" y="621"/>
                </a:lnTo>
                <a:close/>
                <a:moveTo>
                  <a:pt x="753" y="625"/>
                </a:moveTo>
                <a:lnTo>
                  <a:pt x="753" y="625"/>
                </a:lnTo>
                <a:lnTo>
                  <a:pt x="752" y="625"/>
                </a:lnTo>
                <a:lnTo>
                  <a:pt x="752" y="625"/>
                </a:lnTo>
                <a:lnTo>
                  <a:pt x="727" y="628"/>
                </a:lnTo>
                <a:lnTo>
                  <a:pt x="696" y="631"/>
                </a:lnTo>
                <a:lnTo>
                  <a:pt x="666" y="633"/>
                </a:lnTo>
                <a:lnTo>
                  <a:pt x="634" y="635"/>
                </a:lnTo>
                <a:lnTo>
                  <a:pt x="634" y="635"/>
                </a:lnTo>
                <a:lnTo>
                  <a:pt x="596" y="633"/>
                </a:lnTo>
                <a:lnTo>
                  <a:pt x="557" y="630"/>
                </a:lnTo>
                <a:lnTo>
                  <a:pt x="557" y="578"/>
                </a:lnTo>
                <a:lnTo>
                  <a:pt x="557" y="578"/>
                </a:lnTo>
                <a:lnTo>
                  <a:pt x="559" y="571"/>
                </a:lnTo>
                <a:lnTo>
                  <a:pt x="559" y="571"/>
                </a:lnTo>
                <a:lnTo>
                  <a:pt x="559" y="568"/>
                </a:lnTo>
                <a:lnTo>
                  <a:pt x="559" y="568"/>
                </a:lnTo>
                <a:lnTo>
                  <a:pt x="559" y="568"/>
                </a:lnTo>
                <a:lnTo>
                  <a:pt x="596" y="571"/>
                </a:lnTo>
                <a:lnTo>
                  <a:pt x="634" y="573"/>
                </a:lnTo>
                <a:lnTo>
                  <a:pt x="634" y="573"/>
                </a:lnTo>
                <a:lnTo>
                  <a:pt x="673" y="571"/>
                </a:lnTo>
                <a:lnTo>
                  <a:pt x="710" y="568"/>
                </a:lnTo>
                <a:lnTo>
                  <a:pt x="743" y="563"/>
                </a:lnTo>
                <a:lnTo>
                  <a:pt x="775" y="556"/>
                </a:lnTo>
                <a:lnTo>
                  <a:pt x="804" y="547"/>
                </a:lnTo>
                <a:lnTo>
                  <a:pt x="831" y="537"/>
                </a:lnTo>
                <a:lnTo>
                  <a:pt x="854" y="526"/>
                </a:lnTo>
                <a:lnTo>
                  <a:pt x="874" y="512"/>
                </a:lnTo>
                <a:lnTo>
                  <a:pt x="874" y="564"/>
                </a:lnTo>
                <a:lnTo>
                  <a:pt x="874" y="564"/>
                </a:lnTo>
                <a:lnTo>
                  <a:pt x="854" y="569"/>
                </a:lnTo>
                <a:lnTo>
                  <a:pt x="836" y="576"/>
                </a:lnTo>
                <a:lnTo>
                  <a:pt x="819" y="583"/>
                </a:lnTo>
                <a:lnTo>
                  <a:pt x="802" y="589"/>
                </a:lnTo>
                <a:lnTo>
                  <a:pt x="789" y="598"/>
                </a:lnTo>
                <a:lnTo>
                  <a:pt x="775" y="606"/>
                </a:lnTo>
                <a:lnTo>
                  <a:pt x="763" y="615"/>
                </a:lnTo>
                <a:lnTo>
                  <a:pt x="753" y="625"/>
                </a:lnTo>
                <a:lnTo>
                  <a:pt x="753" y="625"/>
                </a:lnTo>
                <a:close/>
                <a:moveTo>
                  <a:pt x="874" y="232"/>
                </a:moveTo>
                <a:lnTo>
                  <a:pt x="874" y="232"/>
                </a:lnTo>
                <a:lnTo>
                  <a:pt x="872" y="239"/>
                </a:lnTo>
                <a:lnTo>
                  <a:pt x="867" y="247"/>
                </a:lnTo>
                <a:lnTo>
                  <a:pt x="861" y="255"/>
                </a:lnTo>
                <a:lnTo>
                  <a:pt x="852" y="262"/>
                </a:lnTo>
                <a:lnTo>
                  <a:pt x="842" y="269"/>
                </a:lnTo>
                <a:lnTo>
                  <a:pt x="831" y="277"/>
                </a:lnTo>
                <a:lnTo>
                  <a:pt x="817" y="284"/>
                </a:lnTo>
                <a:lnTo>
                  <a:pt x="802" y="289"/>
                </a:lnTo>
                <a:lnTo>
                  <a:pt x="768" y="301"/>
                </a:lnTo>
                <a:lnTo>
                  <a:pt x="728" y="309"/>
                </a:lnTo>
                <a:lnTo>
                  <a:pt x="683" y="314"/>
                </a:lnTo>
                <a:lnTo>
                  <a:pt x="659" y="316"/>
                </a:lnTo>
                <a:lnTo>
                  <a:pt x="634" y="316"/>
                </a:lnTo>
                <a:lnTo>
                  <a:pt x="634" y="316"/>
                </a:lnTo>
                <a:lnTo>
                  <a:pt x="589" y="314"/>
                </a:lnTo>
                <a:lnTo>
                  <a:pt x="545" y="309"/>
                </a:lnTo>
                <a:lnTo>
                  <a:pt x="507" y="302"/>
                </a:lnTo>
                <a:lnTo>
                  <a:pt x="473" y="291"/>
                </a:lnTo>
                <a:lnTo>
                  <a:pt x="446" y="279"/>
                </a:lnTo>
                <a:lnTo>
                  <a:pt x="423" y="266"/>
                </a:lnTo>
                <a:lnTo>
                  <a:pt x="415" y="259"/>
                </a:lnTo>
                <a:lnTo>
                  <a:pt x="406" y="252"/>
                </a:lnTo>
                <a:lnTo>
                  <a:pt x="401" y="245"/>
                </a:lnTo>
                <a:lnTo>
                  <a:pt x="398" y="239"/>
                </a:lnTo>
                <a:lnTo>
                  <a:pt x="398" y="239"/>
                </a:lnTo>
                <a:lnTo>
                  <a:pt x="398" y="195"/>
                </a:lnTo>
                <a:lnTo>
                  <a:pt x="398" y="195"/>
                </a:lnTo>
                <a:lnTo>
                  <a:pt x="416" y="209"/>
                </a:lnTo>
                <a:lnTo>
                  <a:pt x="440" y="220"/>
                </a:lnTo>
                <a:lnTo>
                  <a:pt x="465" y="230"/>
                </a:lnTo>
                <a:lnTo>
                  <a:pt x="495" y="239"/>
                </a:lnTo>
                <a:lnTo>
                  <a:pt x="525" y="247"/>
                </a:lnTo>
                <a:lnTo>
                  <a:pt x="559" y="252"/>
                </a:lnTo>
                <a:lnTo>
                  <a:pt x="596" y="255"/>
                </a:lnTo>
                <a:lnTo>
                  <a:pt x="633" y="255"/>
                </a:lnTo>
                <a:lnTo>
                  <a:pt x="633" y="255"/>
                </a:lnTo>
                <a:lnTo>
                  <a:pt x="673" y="255"/>
                </a:lnTo>
                <a:lnTo>
                  <a:pt x="710" y="252"/>
                </a:lnTo>
                <a:lnTo>
                  <a:pt x="743" y="245"/>
                </a:lnTo>
                <a:lnTo>
                  <a:pt x="777" y="239"/>
                </a:lnTo>
                <a:lnTo>
                  <a:pt x="805" y="229"/>
                </a:lnTo>
                <a:lnTo>
                  <a:pt x="832" y="219"/>
                </a:lnTo>
                <a:lnTo>
                  <a:pt x="854" y="205"/>
                </a:lnTo>
                <a:lnTo>
                  <a:pt x="874" y="192"/>
                </a:lnTo>
                <a:lnTo>
                  <a:pt x="874" y="232"/>
                </a:lnTo>
                <a:close/>
                <a:moveTo>
                  <a:pt x="874" y="405"/>
                </a:moveTo>
                <a:lnTo>
                  <a:pt x="874" y="445"/>
                </a:lnTo>
                <a:lnTo>
                  <a:pt x="874" y="445"/>
                </a:lnTo>
                <a:lnTo>
                  <a:pt x="872" y="452"/>
                </a:lnTo>
                <a:lnTo>
                  <a:pt x="872" y="452"/>
                </a:lnTo>
                <a:lnTo>
                  <a:pt x="869" y="460"/>
                </a:lnTo>
                <a:lnTo>
                  <a:pt x="864" y="467"/>
                </a:lnTo>
                <a:lnTo>
                  <a:pt x="857" y="474"/>
                </a:lnTo>
                <a:lnTo>
                  <a:pt x="849" y="482"/>
                </a:lnTo>
                <a:lnTo>
                  <a:pt x="837" y="489"/>
                </a:lnTo>
                <a:lnTo>
                  <a:pt x="825" y="495"/>
                </a:lnTo>
                <a:lnTo>
                  <a:pt x="797" y="507"/>
                </a:lnTo>
                <a:lnTo>
                  <a:pt x="763" y="517"/>
                </a:lnTo>
                <a:lnTo>
                  <a:pt x="725" y="526"/>
                </a:lnTo>
                <a:lnTo>
                  <a:pt x="681" y="531"/>
                </a:lnTo>
                <a:lnTo>
                  <a:pt x="634" y="532"/>
                </a:lnTo>
                <a:lnTo>
                  <a:pt x="634" y="532"/>
                </a:lnTo>
                <a:lnTo>
                  <a:pt x="596" y="531"/>
                </a:lnTo>
                <a:lnTo>
                  <a:pt x="557" y="527"/>
                </a:lnTo>
                <a:lnTo>
                  <a:pt x="557" y="469"/>
                </a:lnTo>
                <a:lnTo>
                  <a:pt x="557" y="469"/>
                </a:lnTo>
                <a:lnTo>
                  <a:pt x="555" y="464"/>
                </a:lnTo>
                <a:lnTo>
                  <a:pt x="554" y="458"/>
                </a:lnTo>
                <a:lnTo>
                  <a:pt x="554" y="458"/>
                </a:lnTo>
                <a:lnTo>
                  <a:pt x="594" y="464"/>
                </a:lnTo>
                <a:lnTo>
                  <a:pt x="634" y="465"/>
                </a:lnTo>
                <a:lnTo>
                  <a:pt x="634" y="465"/>
                </a:lnTo>
                <a:lnTo>
                  <a:pt x="673" y="464"/>
                </a:lnTo>
                <a:lnTo>
                  <a:pt x="710" y="460"/>
                </a:lnTo>
                <a:lnTo>
                  <a:pt x="743" y="455"/>
                </a:lnTo>
                <a:lnTo>
                  <a:pt x="775" y="448"/>
                </a:lnTo>
                <a:lnTo>
                  <a:pt x="804" y="440"/>
                </a:lnTo>
                <a:lnTo>
                  <a:pt x="831" y="430"/>
                </a:lnTo>
                <a:lnTo>
                  <a:pt x="854" y="418"/>
                </a:lnTo>
                <a:lnTo>
                  <a:pt x="874" y="405"/>
                </a:lnTo>
                <a:lnTo>
                  <a:pt x="874" y="405"/>
                </a:lnTo>
                <a:close/>
                <a:moveTo>
                  <a:pt x="517" y="527"/>
                </a:moveTo>
                <a:lnTo>
                  <a:pt x="519" y="566"/>
                </a:lnTo>
                <a:lnTo>
                  <a:pt x="519" y="566"/>
                </a:lnTo>
                <a:lnTo>
                  <a:pt x="515" y="574"/>
                </a:lnTo>
                <a:lnTo>
                  <a:pt x="512" y="583"/>
                </a:lnTo>
                <a:lnTo>
                  <a:pt x="505" y="589"/>
                </a:lnTo>
                <a:lnTo>
                  <a:pt x="497" y="598"/>
                </a:lnTo>
                <a:lnTo>
                  <a:pt x="487" y="604"/>
                </a:lnTo>
                <a:lnTo>
                  <a:pt x="475" y="611"/>
                </a:lnTo>
                <a:lnTo>
                  <a:pt x="462" y="618"/>
                </a:lnTo>
                <a:lnTo>
                  <a:pt x="446" y="625"/>
                </a:lnTo>
                <a:lnTo>
                  <a:pt x="411" y="635"/>
                </a:lnTo>
                <a:lnTo>
                  <a:pt x="373" y="643"/>
                </a:lnTo>
                <a:lnTo>
                  <a:pt x="327" y="650"/>
                </a:lnTo>
                <a:lnTo>
                  <a:pt x="304" y="651"/>
                </a:lnTo>
                <a:lnTo>
                  <a:pt x="279" y="651"/>
                </a:lnTo>
                <a:lnTo>
                  <a:pt x="279" y="651"/>
                </a:lnTo>
                <a:lnTo>
                  <a:pt x="232" y="650"/>
                </a:lnTo>
                <a:lnTo>
                  <a:pt x="190" y="645"/>
                </a:lnTo>
                <a:lnTo>
                  <a:pt x="151" y="636"/>
                </a:lnTo>
                <a:lnTo>
                  <a:pt x="118" y="626"/>
                </a:lnTo>
                <a:lnTo>
                  <a:pt x="89" y="615"/>
                </a:lnTo>
                <a:lnTo>
                  <a:pt x="67" y="601"/>
                </a:lnTo>
                <a:lnTo>
                  <a:pt x="57" y="594"/>
                </a:lnTo>
                <a:lnTo>
                  <a:pt x="51" y="588"/>
                </a:lnTo>
                <a:lnTo>
                  <a:pt x="46" y="581"/>
                </a:lnTo>
                <a:lnTo>
                  <a:pt x="41" y="573"/>
                </a:lnTo>
                <a:lnTo>
                  <a:pt x="41" y="573"/>
                </a:lnTo>
                <a:lnTo>
                  <a:pt x="41" y="531"/>
                </a:lnTo>
                <a:lnTo>
                  <a:pt x="41" y="531"/>
                </a:lnTo>
                <a:lnTo>
                  <a:pt x="61" y="544"/>
                </a:lnTo>
                <a:lnTo>
                  <a:pt x="83" y="556"/>
                </a:lnTo>
                <a:lnTo>
                  <a:pt x="109" y="566"/>
                </a:lnTo>
                <a:lnTo>
                  <a:pt x="138" y="574"/>
                </a:lnTo>
                <a:lnTo>
                  <a:pt x="170" y="581"/>
                </a:lnTo>
                <a:lnTo>
                  <a:pt x="203" y="586"/>
                </a:lnTo>
                <a:lnTo>
                  <a:pt x="239" y="589"/>
                </a:lnTo>
                <a:lnTo>
                  <a:pt x="277" y="591"/>
                </a:lnTo>
                <a:lnTo>
                  <a:pt x="277" y="591"/>
                </a:lnTo>
                <a:lnTo>
                  <a:pt x="316" y="589"/>
                </a:lnTo>
                <a:lnTo>
                  <a:pt x="353" y="586"/>
                </a:lnTo>
                <a:lnTo>
                  <a:pt x="388" y="581"/>
                </a:lnTo>
                <a:lnTo>
                  <a:pt x="420" y="574"/>
                </a:lnTo>
                <a:lnTo>
                  <a:pt x="450" y="564"/>
                </a:lnTo>
                <a:lnTo>
                  <a:pt x="475" y="552"/>
                </a:lnTo>
                <a:lnTo>
                  <a:pt x="498" y="541"/>
                </a:lnTo>
                <a:lnTo>
                  <a:pt x="517" y="527"/>
                </a:lnTo>
                <a:lnTo>
                  <a:pt x="517" y="527"/>
                </a:lnTo>
                <a:close/>
                <a:moveTo>
                  <a:pt x="279" y="692"/>
                </a:moveTo>
                <a:lnTo>
                  <a:pt x="279" y="692"/>
                </a:lnTo>
                <a:lnTo>
                  <a:pt x="316" y="690"/>
                </a:lnTo>
                <a:lnTo>
                  <a:pt x="353" y="687"/>
                </a:lnTo>
                <a:lnTo>
                  <a:pt x="386" y="682"/>
                </a:lnTo>
                <a:lnTo>
                  <a:pt x="418" y="675"/>
                </a:lnTo>
                <a:lnTo>
                  <a:pt x="448" y="667"/>
                </a:lnTo>
                <a:lnTo>
                  <a:pt x="475" y="656"/>
                </a:lnTo>
                <a:lnTo>
                  <a:pt x="497" y="645"/>
                </a:lnTo>
                <a:lnTo>
                  <a:pt x="517" y="631"/>
                </a:lnTo>
                <a:lnTo>
                  <a:pt x="519" y="675"/>
                </a:lnTo>
                <a:lnTo>
                  <a:pt x="519" y="675"/>
                </a:lnTo>
                <a:lnTo>
                  <a:pt x="515" y="682"/>
                </a:lnTo>
                <a:lnTo>
                  <a:pt x="512" y="690"/>
                </a:lnTo>
                <a:lnTo>
                  <a:pt x="505" y="697"/>
                </a:lnTo>
                <a:lnTo>
                  <a:pt x="497" y="705"/>
                </a:lnTo>
                <a:lnTo>
                  <a:pt x="487" y="712"/>
                </a:lnTo>
                <a:lnTo>
                  <a:pt x="475" y="719"/>
                </a:lnTo>
                <a:lnTo>
                  <a:pt x="462" y="725"/>
                </a:lnTo>
                <a:lnTo>
                  <a:pt x="446" y="732"/>
                </a:lnTo>
                <a:lnTo>
                  <a:pt x="411" y="744"/>
                </a:lnTo>
                <a:lnTo>
                  <a:pt x="373" y="752"/>
                </a:lnTo>
                <a:lnTo>
                  <a:pt x="327" y="757"/>
                </a:lnTo>
                <a:lnTo>
                  <a:pt x="304" y="759"/>
                </a:lnTo>
                <a:lnTo>
                  <a:pt x="279" y="759"/>
                </a:lnTo>
                <a:lnTo>
                  <a:pt x="279" y="759"/>
                </a:lnTo>
                <a:lnTo>
                  <a:pt x="232" y="757"/>
                </a:lnTo>
                <a:lnTo>
                  <a:pt x="190" y="752"/>
                </a:lnTo>
                <a:lnTo>
                  <a:pt x="151" y="744"/>
                </a:lnTo>
                <a:lnTo>
                  <a:pt x="118" y="734"/>
                </a:lnTo>
                <a:lnTo>
                  <a:pt x="89" y="722"/>
                </a:lnTo>
                <a:lnTo>
                  <a:pt x="67" y="708"/>
                </a:lnTo>
                <a:lnTo>
                  <a:pt x="57" y="702"/>
                </a:lnTo>
                <a:lnTo>
                  <a:pt x="51" y="695"/>
                </a:lnTo>
                <a:lnTo>
                  <a:pt x="46" y="688"/>
                </a:lnTo>
                <a:lnTo>
                  <a:pt x="41" y="680"/>
                </a:lnTo>
                <a:lnTo>
                  <a:pt x="41" y="680"/>
                </a:lnTo>
                <a:lnTo>
                  <a:pt x="41" y="633"/>
                </a:lnTo>
                <a:lnTo>
                  <a:pt x="41" y="633"/>
                </a:lnTo>
                <a:lnTo>
                  <a:pt x="61" y="645"/>
                </a:lnTo>
                <a:lnTo>
                  <a:pt x="84" y="656"/>
                </a:lnTo>
                <a:lnTo>
                  <a:pt x="111" y="667"/>
                </a:lnTo>
                <a:lnTo>
                  <a:pt x="140" y="675"/>
                </a:lnTo>
                <a:lnTo>
                  <a:pt x="171" y="682"/>
                </a:lnTo>
                <a:lnTo>
                  <a:pt x="205" y="687"/>
                </a:lnTo>
                <a:lnTo>
                  <a:pt x="242" y="690"/>
                </a:lnTo>
                <a:lnTo>
                  <a:pt x="279" y="692"/>
                </a:lnTo>
                <a:lnTo>
                  <a:pt x="279" y="692"/>
                </a:lnTo>
                <a:close/>
                <a:moveTo>
                  <a:pt x="462" y="71"/>
                </a:moveTo>
                <a:lnTo>
                  <a:pt x="462" y="71"/>
                </a:lnTo>
                <a:lnTo>
                  <a:pt x="478" y="64"/>
                </a:lnTo>
                <a:lnTo>
                  <a:pt x="498" y="58"/>
                </a:lnTo>
                <a:lnTo>
                  <a:pt x="519" y="52"/>
                </a:lnTo>
                <a:lnTo>
                  <a:pt x="540" y="47"/>
                </a:lnTo>
                <a:lnTo>
                  <a:pt x="562" y="44"/>
                </a:lnTo>
                <a:lnTo>
                  <a:pt x="586" y="42"/>
                </a:lnTo>
                <a:lnTo>
                  <a:pt x="633" y="41"/>
                </a:lnTo>
                <a:lnTo>
                  <a:pt x="633" y="41"/>
                </a:lnTo>
                <a:lnTo>
                  <a:pt x="681" y="42"/>
                </a:lnTo>
                <a:lnTo>
                  <a:pt x="705" y="44"/>
                </a:lnTo>
                <a:lnTo>
                  <a:pt x="727" y="47"/>
                </a:lnTo>
                <a:lnTo>
                  <a:pt x="748" y="52"/>
                </a:lnTo>
                <a:lnTo>
                  <a:pt x="768" y="58"/>
                </a:lnTo>
                <a:lnTo>
                  <a:pt x="789" y="64"/>
                </a:lnTo>
                <a:lnTo>
                  <a:pt x="805" y="71"/>
                </a:lnTo>
                <a:lnTo>
                  <a:pt x="805" y="71"/>
                </a:lnTo>
                <a:lnTo>
                  <a:pt x="819" y="76"/>
                </a:lnTo>
                <a:lnTo>
                  <a:pt x="832" y="84"/>
                </a:lnTo>
                <a:lnTo>
                  <a:pt x="842" y="91"/>
                </a:lnTo>
                <a:lnTo>
                  <a:pt x="852" y="98"/>
                </a:lnTo>
                <a:lnTo>
                  <a:pt x="859" y="106"/>
                </a:lnTo>
                <a:lnTo>
                  <a:pt x="864" y="113"/>
                </a:lnTo>
                <a:lnTo>
                  <a:pt x="867" y="121"/>
                </a:lnTo>
                <a:lnTo>
                  <a:pt x="867" y="128"/>
                </a:lnTo>
                <a:lnTo>
                  <a:pt x="867" y="128"/>
                </a:lnTo>
                <a:lnTo>
                  <a:pt x="867" y="135"/>
                </a:lnTo>
                <a:lnTo>
                  <a:pt x="864" y="143"/>
                </a:lnTo>
                <a:lnTo>
                  <a:pt x="859" y="150"/>
                </a:lnTo>
                <a:lnTo>
                  <a:pt x="852" y="158"/>
                </a:lnTo>
                <a:lnTo>
                  <a:pt x="842" y="165"/>
                </a:lnTo>
                <a:lnTo>
                  <a:pt x="832" y="173"/>
                </a:lnTo>
                <a:lnTo>
                  <a:pt x="819" y="180"/>
                </a:lnTo>
                <a:lnTo>
                  <a:pt x="805" y="185"/>
                </a:lnTo>
                <a:lnTo>
                  <a:pt x="805" y="185"/>
                </a:lnTo>
                <a:lnTo>
                  <a:pt x="789" y="192"/>
                </a:lnTo>
                <a:lnTo>
                  <a:pt x="768" y="198"/>
                </a:lnTo>
                <a:lnTo>
                  <a:pt x="748" y="203"/>
                </a:lnTo>
                <a:lnTo>
                  <a:pt x="727" y="209"/>
                </a:lnTo>
                <a:lnTo>
                  <a:pt x="705" y="212"/>
                </a:lnTo>
                <a:lnTo>
                  <a:pt x="681" y="214"/>
                </a:lnTo>
                <a:lnTo>
                  <a:pt x="633" y="215"/>
                </a:lnTo>
                <a:lnTo>
                  <a:pt x="633" y="215"/>
                </a:lnTo>
                <a:lnTo>
                  <a:pt x="586" y="214"/>
                </a:lnTo>
                <a:lnTo>
                  <a:pt x="562" y="212"/>
                </a:lnTo>
                <a:lnTo>
                  <a:pt x="540" y="209"/>
                </a:lnTo>
                <a:lnTo>
                  <a:pt x="519" y="203"/>
                </a:lnTo>
                <a:lnTo>
                  <a:pt x="498" y="198"/>
                </a:lnTo>
                <a:lnTo>
                  <a:pt x="478" y="192"/>
                </a:lnTo>
                <a:lnTo>
                  <a:pt x="462" y="185"/>
                </a:lnTo>
                <a:lnTo>
                  <a:pt x="462" y="185"/>
                </a:lnTo>
                <a:lnTo>
                  <a:pt x="446" y="180"/>
                </a:lnTo>
                <a:lnTo>
                  <a:pt x="435" y="173"/>
                </a:lnTo>
                <a:lnTo>
                  <a:pt x="425" y="165"/>
                </a:lnTo>
                <a:lnTo>
                  <a:pt x="415" y="158"/>
                </a:lnTo>
                <a:lnTo>
                  <a:pt x="408" y="150"/>
                </a:lnTo>
                <a:lnTo>
                  <a:pt x="403" y="143"/>
                </a:lnTo>
                <a:lnTo>
                  <a:pt x="400" y="135"/>
                </a:lnTo>
                <a:lnTo>
                  <a:pt x="398" y="128"/>
                </a:lnTo>
                <a:lnTo>
                  <a:pt x="398" y="128"/>
                </a:lnTo>
                <a:lnTo>
                  <a:pt x="400" y="121"/>
                </a:lnTo>
                <a:lnTo>
                  <a:pt x="403" y="113"/>
                </a:lnTo>
                <a:lnTo>
                  <a:pt x="408" y="106"/>
                </a:lnTo>
                <a:lnTo>
                  <a:pt x="415" y="98"/>
                </a:lnTo>
                <a:lnTo>
                  <a:pt x="425" y="91"/>
                </a:lnTo>
                <a:lnTo>
                  <a:pt x="435" y="84"/>
                </a:lnTo>
                <a:lnTo>
                  <a:pt x="446" y="76"/>
                </a:lnTo>
                <a:lnTo>
                  <a:pt x="462" y="71"/>
                </a:lnTo>
                <a:lnTo>
                  <a:pt x="462" y="71"/>
                </a:lnTo>
                <a:close/>
                <a:moveTo>
                  <a:pt x="398" y="297"/>
                </a:moveTo>
                <a:lnTo>
                  <a:pt x="398" y="297"/>
                </a:lnTo>
                <a:lnTo>
                  <a:pt x="418" y="311"/>
                </a:lnTo>
                <a:lnTo>
                  <a:pt x="441" y="323"/>
                </a:lnTo>
                <a:lnTo>
                  <a:pt x="467" y="333"/>
                </a:lnTo>
                <a:lnTo>
                  <a:pt x="497" y="341"/>
                </a:lnTo>
                <a:lnTo>
                  <a:pt x="529" y="348"/>
                </a:lnTo>
                <a:lnTo>
                  <a:pt x="562" y="353"/>
                </a:lnTo>
                <a:lnTo>
                  <a:pt x="597" y="356"/>
                </a:lnTo>
                <a:lnTo>
                  <a:pt x="634" y="356"/>
                </a:lnTo>
                <a:lnTo>
                  <a:pt x="634" y="356"/>
                </a:lnTo>
                <a:lnTo>
                  <a:pt x="673" y="356"/>
                </a:lnTo>
                <a:lnTo>
                  <a:pt x="710" y="353"/>
                </a:lnTo>
                <a:lnTo>
                  <a:pt x="743" y="348"/>
                </a:lnTo>
                <a:lnTo>
                  <a:pt x="775" y="341"/>
                </a:lnTo>
                <a:lnTo>
                  <a:pt x="804" y="331"/>
                </a:lnTo>
                <a:lnTo>
                  <a:pt x="831" y="321"/>
                </a:lnTo>
                <a:lnTo>
                  <a:pt x="854" y="309"/>
                </a:lnTo>
                <a:lnTo>
                  <a:pt x="874" y="296"/>
                </a:lnTo>
                <a:lnTo>
                  <a:pt x="874" y="339"/>
                </a:lnTo>
                <a:lnTo>
                  <a:pt x="874" y="339"/>
                </a:lnTo>
                <a:lnTo>
                  <a:pt x="872" y="348"/>
                </a:lnTo>
                <a:lnTo>
                  <a:pt x="867" y="354"/>
                </a:lnTo>
                <a:lnTo>
                  <a:pt x="861" y="363"/>
                </a:lnTo>
                <a:lnTo>
                  <a:pt x="852" y="370"/>
                </a:lnTo>
                <a:lnTo>
                  <a:pt x="842" y="378"/>
                </a:lnTo>
                <a:lnTo>
                  <a:pt x="831" y="385"/>
                </a:lnTo>
                <a:lnTo>
                  <a:pt x="817" y="391"/>
                </a:lnTo>
                <a:lnTo>
                  <a:pt x="802" y="396"/>
                </a:lnTo>
                <a:lnTo>
                  <a:pt x="768" y="408"/>
                </a:lnTo>
                <a:lnTo>
                  <a:pt x="728" y="417"/>
                </a:lnTo>
                <a:lnTo>
                  <a:pt x="683" y="422"/>
                </a:lnTo>
                <a:lnTo>
                  <a:pt x="659" y="423"/>
                </a:lnTo>
                <a:lnTo>
                  <a:pt x="634" y="425"/>
                </a:lnTo>
                <a:lnTo>
                  <a:pt x="634" y="425"/>
                </a:lnTo>
                <a:lnTo>
                  <a:pt x="587" y="422"/>
                </a:lnTo>
                <a:lnTo>
                  <a:pt x="542" y="417"/>
                </a:lnTo>
                <a:lnTo>
                  <a:pt x="542" y="417"/>
                </a:lnTo>
                <a:lnTo>
                  <a:pt x="535" y="417"/>
                </a:lnTo>
                <a:lnTo>
                  <a:pt x="535" y="417"/>
                </a:lnTo>
                <a:lnTo>
                  <a:pt x="524" y="405"/>
                </a:lnTo>
                <a:lnTo>
                  <a:pt x="512" y="395"/>
                </a:lnTo>
                <a:lnTo>
                  <a:pt x="497" y="385"/>
                </a:lnTo>
                <a:lnTo>
                  <a:pt x="480" y="375"/>
                </a:lnTo>
                <a:lnTo>
                  <a:pt x="463" y="366"/>
                </a:lnTo>
                <a:lnTo>
                  <a:pt x="443" y="360"/>
                </a:lnTo>
                <a:lnTo>
                  <a:pt x="421" y="353"/>
                </a:lnTo>
                <a:lnTo>
                  <a:pt x="398" y="348"/>
                </a:lnTo>
                <a:lnTo>
                  <a:pt x="398" y="348"/>
                </a:lnTo>
                <a:lnTo>
                  <a:pt x="398" y="297"/>
                </a:lnTo>
                <a:lnTo>
                  <a:pt x="398" y="297"/>
                </a:lnTo>
                <a:close/>
                <a:moveTo>
                  <a:pt x="104" y="405"/>
                </a:moveTo>
                <a:lnTo>
                  <a:pt x="104" y="405"/>
                </a:lnTo>
                <a:lnTo>
                  <a:pt x="123" y="398"/>
                </a:lnTo>
                <a:lnTo>
                  <a:pt x="141" y="393"/>
                </a:lnTo>
                <a:lnTo>
                  <a:pt x="161" y="388"/>
                </a:lnTo>
                <a:lnTo>
                  <a:pt x="183" y="383"/>
                </a:lnTo>
                <a:lnTo>
                  <a:pt x="205" y="380"/>
                </a:lnTo>
                <a:lnTo>
                  <a:pt x="228" y="378"/>
                </a:lnTo>
                <a:lnTo>
                  <a:pt x="277" y="375"/>
                </a:lnTo>
                <a:lnTo>
                  <a:pt x="277" y="375"/>
                </a:lnTo>
                <a:lnTo>
                  <a:pt x="326" y="378"/>
                </a:lnTo>
                <a:lnTo>
                  <a:pt x="348" y="380"/>
                </a:lnTo>
                <a:lnTo>
                  <a:pt x="371" y="383"/>
                </a:lnTo>
                <a:lnTo>
                  <a:pt x="391" y="388"/>
                </a:lnTo>
                <a:lnTo>
                  <a:pt x="413" y="393"/>
                </a:lnTo>
                <a:lnTo>
                  <a:pt x="431" y="398"/>
                </a:lnTo>
                <a:lnTo>
                  <a:pt x="450" y="405"/>
                </a:lnTo>
                <a:lnTo>
                  <a:pt x="450" y="405"/>
                </a:lnTo>
                <a:lnTo>
                  <a:pt x="463" y="412"/>
                </a:lnTo>
                <a:lnTo>
                  <a:pt x="475" y="418"/>
                </a:lnTo>
                <a:lnTo>
                  <a:pt x="487" y="425"/>
                </a:lnTo>
                <a:lnTo>
                  <a:pt x="495" y="433"/>
                </a:lnTo>
                <a:lnTo>
                  <a:pt x="502" y="440"/>
                </a:lnTo>
                <a:lnTo>
                  <a:pt x="507" y="448"/>
                </a:lnTo>
                <a:lnTo>
                  <a:pt x="510" y="455"/>
                </a:lnTo>
                <a:lnTo>
                  <a:pt x="512" y="464"/>
                </a:lnTo>
                <a:lnTo>
                  <a:pt x="512" y="464"/>
                </a:lnTo>
                <a:lnTo>
                  <a:pt x="510" y="470"/>
                </a:lnTo>
                <a:lnTo>
                  <a:pt x="507" y="479"/>
                </a:lnTo>
                <a:lnTo>
                  <a:pt x="502" y="485"/>
                </a:lnTo>
                <a:lnTo>
                  <a:pt x="495" y="494"/>
                </a:lnTo>
                <a:lnTo>
                  <a:pt x="487" y="500"/>
                </a:lnTo>
                <a:lnTo>
                  <a:pt x="475" y="507"/>
                </a:lnTo>
                <a:lnTo>
                  <a:pt x="463" y="514"/>
                </a:lnTo>
                <a:lnTo>
                  <a:pt x="450" y="521"/>
                </a:lnTo>
                <a:lnTo>
                  <a:pt x="450" y="521"/>
                </a:lnTo>
                <a:lnTo>
                  <a:pt x="431" y="527"/>
                </a:lnTo>
                <a:lnTo>
                  <a:pt x="413" y="534"/>
                </a:lnTo>
                <a:lnTo>
                  <a:pt x="391" y="539"/>
                </a:lnTo>
                <a:lnTo>
                  <a:pt x="371" y="542"/>
                </a:lnTo>
                <a:lnTo>
                  <a:pt x="348" y="546"/>
                </a:lnTo>
                <a:lnTo>
                  <a:pt x="326" y="549"/>
                </a:lnTo>
                <a:lnTo>
                  <a:pt x="277" y="551"/>
                </a:lnTo>
                <a:lnTo>
                  <a:pt x="277" y="551"/>
                </a:lnTo>
                <a:lnTo>
                  <a:pt x="228" y="549"/>
                </a:lnTo>
                <a:lnTo>
                  <a:pt x="205" y="546"/>
                </a:lnTo>
                <a:lnTo>
                  <a:pt x="183" y="542"/>
                </a:lnTo>
                <a:lnTo>
                  <a:pt x="161" y="539"/>
                </a:lnTo>
                <a:lnTo>
                  <a:pt x="141" y="534"/>
                </a:lnTo>
                <a:lnTo>
                  <a:pt x="123" y="527"/>
                </a:lnTo>
                <a:lnTo>
                  <a:pt x="104" y="521"/>
                </a:lnTo>
                <a:lnTo>
                  <a:pt x="104" y="521"/>
                </a:lnTo>
                <a:lnTo>
                  <a:pt x="91" y="514"/>
                </a:lnTo>
                <a:lnTo>
                  <a:pt x="78" y="507"/>
                </a:lnTo>
                <a:lnTo>
                  <a:pt x="67" y="500"/>
                </a:lnTo>
                <a:lnTo>
                  <a:pt x="59" y="494"/>
                </a:lnTo>
                <a:lnTo>
                  <a:pt x="52" y="485"/>
                </a:lnTo>
                <a:lnTo>
                  <a:pt x="46" y="479"/>
                </a:lnTo>
                <a:lnTo>
                  <a:pt x="44" y="470"/>
                </a:lnTo>
                <a:lnTo>
                  <a:pt x="42" y="464"/>
                </a:lnTo>
                <a:lnTo>
                  <a:pt x="42" y="464"/>
                </a:lnTo>
                <a:lnTo>
                  <a:pt x="44" y="455"/>
                </a:lnTo>
                <a:lnTo>
                  <a:pt x="46" y="448"/>
                </a:lnTo>
                <a:lnTo>
                  <a:pt x="52" y="440"/>
                </a:lnTo>
                <a:lnTo>
                  <a:pt x="59" y="433"/>
                </a:lnTo>
                <a:lnTo>
                  <a:pt x="67" y="425"/>
                </a:lnTo>
                <a:lnTo>
                  <a:pt x="78" y="418"/>
                </a:lnTo>
                <a:lnTo>
                  <a:pt x="91" y="412"/>
                </a:lnTo>
                <a:lnTo>
                  <a:pt x="104" y="405"/>
                </a:lnTo>
                <a:lnTo>
                  <a:pt x="104" y="405"/>
                </a:lnTo>
                <a:close/>
                <a:moveTo>
                  <a:pt x="279" y="866"/>
                </a:moveTo>
                <a:lnTo>
                  <a:pt x="279" y="866"/>
                </a:lnTo>
                <a:lnTo>
                  <a:pt x="232" y="865"/>
                </a:lnTo>
                <a:lnTo>
                  <a:pt x="190" y="859"/>
                </a:lnTo>
                <a:lnTo>
                  <a:pt x="151" y="853"/>
                </a:lnTo>
                <a:lnTo>
                  <a:pt x="118" y="843"/>
                </a:lnTo>
                <a:lnTo>
                  <a:pt x="89" y="829"/>
                </a:lnTo>
                <a:lnTo>
                  <a:pt x="67" y="818"/>
                </a:lnTo>
                <a:lnTo>
                  <a:pt x="57" y="809"/>
                </a:lnTo>
                <a:lnTo>
                  <a:pt x="51" y="802"/>
                </a:lnTo>
                <a:lnTo>
                  <a:pt x="46" y="796"/>
                </a:lnTo>
                <a:lnTo>
                  <a:pt x="41" y="789"/>
                </a:lnTo>
                <a:lnTo>
                  <a:pt x="41" y="789"/>
                </a:lnTo>
                <a:lnTo>
                  <a:pt x="41" y="740"/>
                </a:lnTo>
                <a:lnTo>
                  <a:pt x="41" y="740"/>
                </a:lnTo>
                <a:lnTo>
                  <a:pt x="61" y="754"/>
                </a:lnTo>
                <a:lnTo>
                  <a:pt x="84" y="764"/>
                </a:lnTo>
                <a:lnTo>
                  <a:pt x="111" y="776"/>
                </a:lnTo>
                <a:lnTo>
                  <a:pt x="140" y="784"/>
                </a:lnTo>
                <a:lnTo>
                  <a:pt x="171" y="791"/>
                </a:lnTo>
                <a:lnTo>
                  <a:pt x="205" y="796"/>
                </a:lnTo>
                <a:lnTo>
                  <a:pt x="242" y="799"/>
                </a:lnTo>
                <a:lnTo>
                  <a:pt x="279" y="799"/>
                </a:lnTo>
                <a:lnTo>
                  <a:pt x="279" y="799"/>
                </a:lnTo>
                <a:lnTo>
                  <a:pt x="317" y="799"/>
                </a:lnTo>
                <a:lnTo>
                  <a:pt x="353" y="796"/>
                </a:lnTo>
                <a:lnTo>
                  <a:pt x="386" y="791"/>
                </a:lnTo>
                <a:lnTo>
                  <a:pt x="418" y="782"/>
                </a:lnTo>
                <a:lnTo>
                  <a:pt x="448" y="774"/>
                </a:lnTo>
                <a:lnTo>
                  <a:pt x="475" y="764"/>
                </a:lnTo>
                <a:lnTo>
                  <a:pt x="497" y="752"/>
                </a:lnTo>
                <a:lnTo>
                  <a:pt x="517" y="739"/>
                </a:lnTo>
                <a:lnTo>
                  <a:pt x="519" y="782"/>
                </a:lnTo>
                <a:lnTo>
                  <a:pt x="519" y="782"/>
                </a:lnTo>
                <a:lnTo>
                  <a:pt x="515" y="789"/>
                </a:lnTo>
                <a:lnTo>
                  <a:pt x="512" y="797"/>
                </a:lnTo>
                <a:lnTo>
                  <a:pt x="505" y="806"/>
                </a:lnTo>
                <a:lnTo>
                  <a:pt x="497" y="812"/>
                </a:lnTo>
                <a:lnTo>
                  <a:pt x="487" y="819"/>
                </a:lnTo>
                <a:lnTo>
                  <a:pt x="475" y="828"/>
                </a:lnTo>
                <a:lnTo>
                  <a:pt x="462" y="834"/>
                </a:lnTo>
                <a:lnTo>
                  <a:pt x="446" y="839"/>
                </a:lnTo>
                <a:lnTo>
                  <a:pt x="411" y="851"/>
                </a:lnTo>
                <a:lnTo>
                  <a:pt x="373" y="859"/>
                </a:lnTo>
                <a:lnTo>
                  <a:pt x="327" y="865"/>
                </a:lnTo>
                <a:lnTo>
                  <a:pt x="304" y="866"/>
                </a:lnTo>
                <a:lnTo>
                  <a:pt x="279" y="866"/>
                </a:lnTo>
                <a:lnTo>
                  <a:pt x="279" y="866"/>
                </a:lnTo>
                <a:close/>
                <a:moveTo>
                  <a:pt x="564" y="730"/>
                </a:moveTo>
                <a:lnTo>
                  <a:pt x="564" y="730"/>
                </a:lnTo>
                <a:lnTo>
                  <a:pt x="557" y="730"/>
                </a:lnTo>
                <a:lnTo>
                  <a:pt x="557" y="685"/>
                </a:lnTo>
                <a:lnTo>
                  <a:pt x="557" y="685"/>
                </a:lnTo>
                <a:lnTo>
                  <a:pt x="559" y="678"/>
                </a:lnTo>
                <a:lnTo>
                  <a:pt x="559" y="678"/>
                </a:lnTo>
                <a:lnTo>
                  <a:pt x="559" y="675"/>
                </a:lnTo>
                <a:lnTo>
                  <a:pt x="559" y="670"/>
                </a:lnTo>
                <a:lnTo>
                  <a:pt x="559" y="670"/>
                </a:lnTo>
                <a:lnTo>
                  <a:pt x="596" y="673"/>
                </a:lnTo>
                <a:lnTo>
                  <a:pt x="634" y="675"/>
                </a:lnTo>
                <a:lnTo>
                  <a:pt x="634" y="675"/>
                </a:lnTo>
                <a:lnTo>
                  <a:pt x="683" y="673"/>
                </a:lnTo>
                <a:lnTo>
                  <a:pt x="730" y="668"/>
                </a:lnTo>
                <a:lnTo>
                  <a:pt x="730" y="668"/>
                </a:lnTo>
                <a:lnTo>
                  <a:pt x="727" y="673"/>
                </a:lnTo>
                <a:lnTo>
                  <a:pt x="727" y="678"/>
                </a:lnTo>
                <a:lnTo>
                  <a:pt x="727" y="678"/>
                </a:lnTo>
                <a:lnTo>
                  <a:pt x="727" y="727"/>
                </a:lnTo>
                <a:lnTo>
                  <a:pt x="727" y="727"/>
                </a:lnTo>
                <a:lnTo>
                  <a:pt x="681" y="734"/>
                </a:lnTo>
                <a:lnTo>
                  <a:pt x="634" y="735"/>
                </a:lnTo>
                <a:lnTo>
                  <a:pt x="634" y="735"/>
                </a:lnTo>
                <a:lnTo>
                  <a:pt x="599" y="734"/>
                </a:lnTo>
                <a:lnTo>
                  <a:pt x="564" y="730"/>
                </a:lnTo>
                <a:lnTo>
                  <a:pt x="564" y="730"/>
                </a:lnTo>
                <a:close/>
                <a:moveTo>
                  <a:pt x="1005" y="866"/>
                </a:moveTo>
                <a:lnTo>
                  <a:pt x="1005" y="866"/>
                </a:lnTo>
                <a:lnTo>
                  <a:pt x="960" y="865"/>
                </a:lnTo>
                <a:lnTo>
                  <a:pt x="916" y="859"/>
                </a:lnTo>
                <a:lnTo>
                  <a:pt x="877" y="853"/>
                </a:lnTo>
                <a:lnTo>
                  <a:pt x="844" y="843"/>
                </a:lnTo>
                <a:lnTo>
                  <a:pt x="815" y="829"/>
                </a:lnTo>
                <a:lnTo>
                  <a:pt x="794" y="818"/>
                </a:lnTo>
                <a:lnTo>
                  <a:pt x="785" y="809"/>
                </a:lnTo>
                <a:lnTo>
                  <a:pt x="777" y="802"/>
                </a:lnTo>
                <a:lnTo>
                  <a:pt x="772" y="796"/>
                </a:lnTo>
                <a:lnTo>
                  <a:pt x="768" y="789"/>
                </a:lnTo>
                <a:lnTo>
                  <a:pt x="768" y="789"/>
                </a:lnTo>
                <a:lnTo>
                  <a:pt x="767" y="745"/>
                </a:lnTo>
                <a:lnTo>
                  <a:pt x="767" y="745"/>
                </a:lnTo>
                <a:lnTo>
                  <a:pt x="787" y="759"/>
                </a:lnTo>
                <a:lnTo>
                  <a:pt x="810" y="771"/>
                </a:lnTo>
                <a:lnTo>
                  <a:pt x="836" y="781"/>
                </a:lnTo>
                <a:lnTo>
                  <a:pt x="864" y="791"/>
                </a:lnTo>
                <a:lnTo>
                  <a:pt x="896" y="797"/>
                </a:lnTo>
                <a:lnTo>
                  <a:pt x="929" y="802"/>
                </a:lnTo>
                <a:lnTo>
                  <a:pt x="966" y="806"/>
                </a:lnTo>
                <a:lnTo>
                  <a:pt x="1003" y="806"/>
                </a:lnTo>
                <a:lnTo>
                  <a:pt x="1003" y="806"/>
                </a:lnTo>
                <a:lnTo>
                  <a:pt x="1042" y="806"/>
                </a:lnTo>
                <a:lnTo>
                  <a:pt x="1079" y="802"/>
                </a:lnTo>
                <a:lnTo>
                  <a:pt x="1114" y="796"/>
                </a:lnTo>
                <a:lnTo>
                  <a:pt x="1146" y="789"/>
                </a:lnTo>
                <a:lnTo>
                  <a:pt x="1176" y="779"/>
                </a:lnTo>
                <a:lnTo>
                  <a:pt x="1203" y="769"/>
                </a:lnTo>
                <a:lnTo>
                  <a:pt x="1225" y="755"/>
                </a:lnTo>
                <a:lnTo>
                  <a:pt x="1245" y="742"/>
                </a:lnTo>
                <a:lnTo>
                  <a:pt x="1245" y="782"/>
                </a:lnTo>
                <a:lnTo>
                  <a:pt x="1245" y="782"/>
                </a:lnTo>
                <a:lnTo>
                  <a:pt x="1243" y="789"/>
                </a:lnTo>
                <a:lnTo>
                  <a:pt x="1238" y="797"/>
                </a:lnTo>
                <a:lnTo>
                  <a:pt x="1231" y="806"/>
                </a:lnTo>
                <a:lnTo>
                  <a:pt x="1223" y="812"/>
                </a:lnTo>
                <a:lnTo>
                  <a:pt x="1213" y="819"/>
                </a:lnTo>
                <a:lnTo>
                  <a:pt x="1201" y="828"/>
                </a:lnTo>
                <a:lnTo>
                  <a:pt x="1188" y="834"/>
                </a:lnTo>
                <a:lnTo>
                  <a:pt x="1173" y="839"/>
                </a:lnTo>
                <a:lnTo>
                  <a:pt x="1137" y="851"/>
                </a:lnTo>
                <a:lnTo>
                  <a:pt x="1099" y="859"/>
                </a:lnTo>
                <a:lnTo>
                  <a:pt x="1054" y="865"/>
                </a:lnTo>
                <a:lnTo>
                  <a:pt x="1030" y="866"/>
                </a:lnTo>
                <a:lnTo>
                  <a:pt x="1005" y="866"/>
                </a:lnTo>
                <a:lnTo>
                  <a:pt x="1005" y="86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59" name="Google Shape;196;p13">
            <a:extLst>
              <a:ext uri="{FF2B5EF4-FFF2-40B4-BE49-F238E27FC236}">
                <a16:creationId xmlns:a16="http://schemas.microsoft.com/office/drawing/2014/main" id="{327FF6AA-8957-481B-96F4-3D7F48353009}"/>
              </a:ext>
            </a:extLst>
          </p:cNvPr>
          <p:cNvGrpSpPr/>
          <p:nvPr/>
        </p:nvGrpSpPr>
        <p:grpSpPr>
          <a:xfrm>
            <a:off x="10532183" y="4209856"/>
            <a:ext cx="882031" cy="1002362"/>
            <a:chOff x="0" y="0"/>
            <a:chExt cx="2147483647" cy="2147483647"/>
          </a:xfrm>
        </p:grpSpPr>
        <p:sp>
          <p:nvSpPr>
            <p:cNvPr id="60" name="Google Shape;197;p13">
              <a:extLst>
                <a:ext uri="{FF2B5EF4-FFF2-40B4-BE49-F238E27FC236}">
                  <a16:creationId xmlns:a16="http://schemas.microsoft.com/office/drawing/2014/main" id="{70310687-C97E-42DF-ACD1-3A962351AD14}"/>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61" name="Google Shape;198;p13">
              <a:extLst>
                <a:ext uri="{FF2B5EF4-FFF2-40B4-BE49-F238E27FC236}">
                  <a16:creationId xmlns:a16="http://schemas.microsoft.com/office/drawing/2014/main" id="{35CDD2BC-078C-48BF-9FD8-A3D5AB162D10}"/>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pic>
        <p:nvPicPr>
          <p:cNvPr id="62" name="Picture 61">
            <a:extLst>
              <a:ext uri="{FF2B5EF4-FFF2-40B4-BE49-F238E27FC236}">
                <a16:creationId xmlns:a16="http://schemas.microsoft.com/office/drawing/2014/main" id="{6AF9037F-3FB4-4E48-B484-FCEA6528C346}"/>
              </a:ext>
            </a:extLst>
          </p:cNvPr>
          <p:cNvPicPr>
            <a:picLocks noChangeAspect="1"/>
          </p:cNvPicPr>
          <p:nvPr/>
        </p:nvPicPr>
        <p:blipFill>
          <a:blip r:embed="rId3"/>
          <a:stretch>
            <a:fillRect/>
          </a:stretch>
        </p:blipFill>
        <p:spPr>
          <a:xfrm>
            <a:off x="10746238" y="4791502"/>
            <a:ext cx="454318" cy="321267"/>
          </a:xfrm>
          <a:prstGeom prst="rect">
            <a:avLst/>
          </a:prstGeom>
        </p:spPr>
      </p:pic>
    </p:spTree>
    <p:extLst>
      <p:ext uri="{BB962C8B-B14F-4D97-AF65-F5344CB8AC3E}">
        <p14:creationId xmlns:p14="http://schemas.microsoft.com/office/powerpoint/2010/main" val="2421826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0" name="Google Shape;430;p53"/>
          <p:cNvSpPr txBox="1">
            <a:spLocks noGrp="1"/>
          </p:cNvSpPr>
          <p:nvPr>
            <p:ph type="title"/>
          </p:nvPr>
        </p:nvSpPr>
        <p:spPr>
          <a:xfrm>
            <a:off x="408825" y="1020800"/>
            <a:ext cx="3802200" cy="1273800"/>
          </a:xfrm>
          <a:prstGeom prst="rect">
            <a:avLst/>
          </a:prstGeom>
          <a:noFill/>
          <a:ln>
            <a:noFill/>
          </a:ln>
        </p:spPr>
        <p:txBody>
          <a:bodyPr spcFirstLastPara="1" wrap="square" lIns="91425" tIns="45700" rIns="91425" bIns="45700" anchor="t" anchorCtr="0">
            <a:noAutofit/>
          </a:bodyPr>
          <a:lstStyle/>
          <a:p>
            <a:pPr lvl="0"/>
            <a:r>
              <a:rPr lang="en-SG" dirty="0"/>
              <a:t>Some Customers Will Churn No Matter What You Do…</a:t>
            </a:r>
            <a:endParaRPr sz="3200" b="1" i="0" u="none" strike="noStrike" cap="none" dirty="0">
              <a:solidFill>
                <a:srgbClr val="FFFFFF"/>
              </a:solidFill>
              <a:latin typeface="Roboto"/>
              <a:ea typeface="Roboto"/>
              <a:cs typeface="Roboto"/>
              <a:sym typeface="Roboto"/>
            </a:endParaRPr>
          </a:p>
        </p:txBody>
      </p:sp>
      <p:sp>
        <p:nvSpPr>
          <p:cNvPr id="431" name="Google Shape;431;p53"/>
          <p:cNvSpPr txBox="1">
            <a:spLocks noGrp="1"/>
          </p:cNvSpPr>
          <p:nvPr>
            <p:ph type="subTitle" idx="2"/>
          </p:nvPr>
        </p:nvSpPr>
        <p:spPr>
          <a:xfrm>
            <a:off x="408825" y="3429000"/>
            <a:ext cx="3745200" cy="2534575"/>
          </a:xfrm>
          <a:prstGeom prst="rect">
            <a:avLst/>
          </a:prstGeom>
          <a:noFill/>
          <a:ln>
            <a:noFill/>
          </a:ln>
        </p:spPr>
        <p:txBody>
          <a:bodyPr spcFirstLastPara="1" wrap="square" lIns="91425" tIns="45700" rIns="91425" bIns="45700" anchor="t" anchorCtr="0">
            <a:noAutofit/>
          </a:bodyPr>
          <a:lstStyle/>
          <a:p>
            <a:pPr lvl="0">
              <a:buClr>
                <a:schemeClr val="bg1"/>
              </a:buClr>
              <a:buFont typeface="Arial" panose="020B0604020202020204" pitchFamily="34" charset="0"/>
              <a:buChar char="•"/>
            </a:pPr>
            <a:r>
              <a:rPr lang="en-SG" dirty="0"/>
              <a:t>Reactions vary. 79% of high income households are likely to avoid vendors for 2+ years after a bad experience, compared to 54% of Generation X. </a:t>
            </a:r>
            <a:r>
              <a:rPr lang="en-SG" sz="800" dirty="0">
                <a:solidFill>
                  <a:schemeClr val="bg1"/>
                </a:solidFill>
              </a:rPr>
              <a:t>Source: </a:t>
            </a:r>
            <a:r>
              <a:rPr lang="en-SG" sz="800" dirty="0">
                <a:solidFill>
                  <a:schemeClr val="bg1"/>
                </a:solidFill>
                <a:hlinkClick r:id="rId3">
                  <a:extLst>
                    <a:ext uri="{A12FA001-AC4F-418D-AE19-62706E023703}">
                      <ahyp:hlinkClr xmlns:ahyp="http://schemas.microsoft.com/office/drawing/2018/hyperlinkcolor" val="tx"/>
                    </a:ext>
                  </a:extLst>
                </a:hlinkClick>
              </a:rPr>
              <a:t>https://www.zendesk.com/resources/the-impact-of-customer-service/</a:t>
            </a:r>
            <a:r>
              <a:rPr lang="en-SG" sz="800" dirty="0">
                <a:solidFill>
                  <a:schemeClr val="bg1"/>
                </a:solidFill>
              </a:rPr>
              <a:t> </a:t>
            </a:r>
          </a:p>
          <a:p>
            <a:pPr lvl="0">
              <a:buClr>
                <a:schemeClr val="bg1"/>
              </a:buClr>
              <a:buFont typeface="Arial" panose="020B0604020202020204" pitchFamily="34" charset="0"/>
              <a:buChar char="•"/>
            </a:pPr>
            <a:r>
              <a:rPr lang="en-SG" dirty="0"/>
              <a:t>There are problems that you can fix, and those you cannot.</a:t>
            </a:r>
          </a:p>
          <a:p>
            <a:pPr lvl="0">
              <a:buClr>
                <a:schemeClr val="bg1"/>
              </a:buClr>
              <a:buFont typeface="Arial" panose="020B0604020202020204" pitchFamily="34" charset="0"/>
              <a:buChar char="•"/>
            </a:pPr>
            <a:r>
              <a:rPr lang="en-SG" dirty="0"/>
              <a:t>Your retention team are too valuable to waste on customers who will leave no matter what you do.</a:t>
            </a:r>
          </a:p>
        </p:txBody>
      </p:sp>
      <p:sp>
        <p:nvSpPr>
          <p:cNvPr id="2" name="Rectangle 1">
            <a:extLst>
              <a:ext uri="{FF2B5EF4-FFF2-40B4-BE49-F238E27FC236}">
                <a16:creationId xmlns:a16="http://schemas.microsoft.com/office/drawing/2014/main" id="{0D45E8C4-BA9A-4CC2-AFCF-CBDCC4ABE301}"/>
              </a:ext>
            </a:extLst>
          </p:cNvPr>
          <p:cNvSpPr/>
          <p:nvPr/>
        </p:nvSpPr>
        <p:spPr>
          <a:xfrm>
            <a:off x="5529943" y="1144516"/>
            <a:ext cx="6096000" cy="1323439"/>
          </a:xfrm>
          <a:prstGeom prst="rect">
            <a:avLst/>
          </a:prstGeom>
        </p:spPr>
        <p:txBody>
          <a:bodyPr>
            <a:spAutoFit/>
          </a:bodyPr>
          <a:lstStyle/>
          <a:p>
            <a:r>
              <a:rPr lang="en-SG" sz="2400" dirty="0"/>
              <a:t>11% of customer churn could be avoided if the business simply reached out to the customer.</a:t>
            </a:r>
          </a:p>
          <a:p>
            <a:r>
              <a:rPr lang="en-SG" sz="800" dirty="0"/>
              <a:t>Source: </a:t>
            </a:r>
            <a:r>
              <a:rPr lang="en-SG" sz="800" dirty="0">
                <a:hlinkClick r:id="rId4"/>
              </a:rPr>
              <a:t>https://www.slideshare.net/ekolsky/cx-for-executives</a:t>
            </a:r>
            <a:r>
              <a:rPr lang="en-SG" sz="800" dirty="0"/>
              <a:t> </a:t>
            </a:r>
            <a:endParaRPr lang="en-AU" sz="800" dirty="0"/>
          </a:p>
        </p:txBody>
      </p:sp>
      <p:pic>
        <p:nvPicPr>
          <p:cNvPr id="4" name="Picture 3">
            <a:extLst>
              <a:ext uri="{FF2B5EF4-FFF2-40B4-BE49-F238E27FC236}">
                <a16:creationId xmlns:a16="http://schemas.microsoft.com/office/drawing/2014/main" id="{F17654AF-07A4-4D40-93D7-73C5C1086BFF}"/>
              </a:ext>
            </a:extLst>
          </p:cNvPr>
          <p:cNvPicPr>
            <a:picLocks noChangeAspect="1"/>
          </p:cNvPicPr>
          <p:nvPr/>
        </p:nvPicPr>
        <p:blipFill>
          <a:blip r:embed="rId5"/>
          <a:stretch>
            <a:fillRect/>
          </a:stretch>
        </p:blipFill>
        <p:spPr>
          <a:xfrm>
            <a:off x="5747656" y="2558913"/>
            <a:ext cx="5477069" cy="4107802"/>
          </a:xfrm>
          <a:prstGeom prst="rect">
            <a:avLst/>
          </a:prstGeom>
        </p:spPr>
      </p:pic>
    </p:spTree>
    <p:extLst>
      <p:ext uri="{BB962C8B-B14F-4D97-AF65-F5344CB8AC3E}">
        <p14:creationId xmlns:p14="http://schemas.microsoft.com/office/powerpoint/2010/main" val="1521035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0" name="Google Shape;430;p53"/>
          <p:cNvSpPr txBox="1">
            <a:spLocks noGrp="1"/>
          </p:cNvSpPr>
          <p:nvPr>
            <p:ph type="title"/>
          </p:nvPr>
        </p:nvSpPr>
        <p:spPr>
          <a:xfrm>
            <a:off x="408825" y="1020800"/>
            <a:ext cx="3802200" cy="1273800"/>
          </a:xfrm>
          <a:prstGeom prst="rect">
            <a:avLst/>
          </a:prstGeom>
          <a:noFill/>
          <a:ln>
            <a:noFill/>
          </a:ln>
        </p:spPr>
        <p:txBody>
          <a:bodyPr spcFirstLastPara="1" wrap="square" lIns="91425" tIns="45700" rIns="91425" bIns="45700" anchor="t" anchorCtr="0">
            <a:noAutofit/>
          </a:bodyPr>
          <a:lstStyle/>
          <a:p>
            <a:pPr lvl="0"/>
            <a:r>
              <a:rPr lang="en-SG" dirty="0"/>
              <a:t>Solution: Build an AI That Predicts Which Customers Will Respond Positively</a:t>
            </a:r>
            <a:endParaRPr sz="3200" b="1" i="0" u="none" strike="noStrike" cap="none" dirty="0">
              <a:solidFill>
                <a:srgbClr val="FFFFFF"/>
              </a:solidFill>
              <a:latin typeface="Roboto"/>
              <a:ea typeface="Roboto"/>
              <a:cs typeface="Roboto"/>
              <a:sym typeface="Roboto"/>
            </a:endParaRPr>
          </a:p>
        </p:txBody>
      </p:sp>
      <p:sp>
        <p:nvSpPr>
          <p:cNvPr id="431" name="Google Shape;431;p53"/>
          <p:cNvSpPr txBox="1">
            <a:spLocks noGrp="1"/>
          </p:cNvSpPr>
          <p:nvPr>
            <p:ph type="subTitle" idx="2"/>
          </p:nvPr>
        </p:nvSpPr>
        <p:spPr>
          <a:xfrm>
            <a:off x="408825" y="3429000"/>
            <a:ext cx="3745200" cy="2534575"/>
          </a:xfrm>
          <a:prstGeom prst="rect">
            <a:avLst/>
          </a:prstGeom>
          <a:noFill/>
          <a:ln>
            <a:noFill/>
          </a:ln>
        </p:spPr>
        <p:txBody>
          <a:bodyPr spcFirstLastPara="1" wrap="square" lIns="91425" tIns="45700" rIns="91425" bIns="45700" anchor="t" anchorCtr="0">
            <a:noAutofit/>
          </a:bodyPr>
          <a:lstStyle/>
          <a:p>
            <a:pPr lvl="0">
              <a:buClr>
                <a:schemeClr val="bg1"/>
              </a:buClr>
              <a:buFont typeface="Arial" panose="020B0604020202020204" pitchFamily="34" charset="0"/>
              <a:buChar char="•"/>
            </a:pPr>
            <a:r>
              <a:rPr lang="en-SG" dirty="0"/>
              <a:t>Collect data about the results of the retention team’s work with each at-risk customer, and the customers’ characteristics e.g. demographics, past purchases, product usage, customer feedback, net promoter score.</a:t>
            </a:r>
          </a:p>
        </p:txBody>
      </p:sp>
      <p:pic>
        <p:nvPicPr>
          <p:cNvPr id="2" name="Picture 1">
            <a:extLst>
              <a:ext uri="{FF2B5EF4-FFF2-40B4-BE49-F238E27FC236}">
                <a16:creationId xmlns:a16="http://schemas.microsoft.com/office/drawing/2014/main" id="{B53BEE62-F770-4300-9F35-ED0651E5AEA9}"/>
              </a:ext>
            </a:extLst>
          </p:cNvPr>
          <p:cNvPicPr>
            <a:picLocks noChangeAspect="1"/>
          </p:cNvPicPr>
          <p:nvPr/>
        </p:nvPicPr>
        <p:blipFill>
          <a:blip r:embed="rId3"/>
          <a:stretch>
            <a:fillRect/>
          </a:stretch>
        </p:blipFill>
        <p:spPr>
          <a:xfrm>
            <a:off x="10304885" y="1748589"/>
            <a:ext cx="1221977" cy="1218085"/>
          </a:xfrm>
          <a:prstGeom prst="rect">
            <a:avLst/>
          </a:prstGeom>
        </p:spPr>
      </p:pic>
      <p:pic>
        <p:nvPicPr>
          <p:cNvPr id="3" name="Picture 2">
            <a:extLst>
              <a:ext uri="{FF2B5EF4-FFF2-40B4-BE49-F238E27FC236}">
                <a16:creationId xmlns:a16="http://schemas.microsoft.com/office/drawing/2014/main" id="{859B97C1-56C7-4015-B3FB-1CF4AEFE1DA3}"/>
              </a:ext>
            </a:extLst>
          </p:cNvPr>
          <p:cNvPicPr>
            <a:picLocks noChangeAspect="1"/>
          </p:cNvPicPr>
          <p:nvPr/>
        </p:nvPicPr>
        <p:blipFill>
          <a:blip r:embed="rId4"/>
          <a:stretch>
            <a:fillRect/>
          </a:stretch>
        </p:blipFill>
        <p:spPr>
          <a:xfrm>
            <a:off x="10304885" y="4087244"/>
            <a:ext cx="1218086" cy="1218086"/>
          </a:xfrm>
          <a:prstGeom prst="rect">
            <a:avLst/>
          </a:prstGeom>
        </p:spPr>
      </p:pic>
      <p:pic>
        <p:nvPicPr>
          <p:cNvPr id="8" name="Picture 7">
            <a:extLst>
              <a:ext uri="{FF2B5EF4-FFF2-40B4-BE49-F238E27FC236}">
                <a16:creationId xmlns:a16="http://schemas.microsoft.com/office/drawing/2014/main" id="{949EBBC2-9F08-4212-85E1-9BD6BE0FA0A4}"/>
              </a:ext>
            </a:extLst>
          </p:cNvPr>
          <p:cNvPicPr>
            <a:picLocks noChangeAspect="1"/>
          </p:cNvPicPr>
          <p:nvPr/>
        </p:nvPicPr>
        <p:blipFill>
          <a:blip r:embed="rId4"/>
          <a:stretch>
            <a:fillRect/>
          </a:stretch>
        </p:blipFill>
        <p:spPr>
          <a:xfrm>
            <a:off x="5269465" y="166594"/>
            <a:ext cx="1218086" cy="1218086"/>
          </a:xfrm>
          <a:prstGeom prst="rect">
            <a:avLst/>
          </a:prstGeom>
        </p:spPr>
      </p:pic>
      <p:pic>
        <p:nvPicPr>
          <p:cNvPr id="9" name="Picture 8">
            <a:extLst>
              <a:ext uri="{FF2B5EF4-FFF2-40B4-BE49-F238E27FC236}">
                <a16:creationId xmlns:a16="http://schemas.microsoft.com/office/drawing/2014/main" id="{79B3EAF5-8ACD-489E-8324-81F1F2B44B10}"/>
              </a:ext>
            </a:extLst>
          </p:cNvPr>
          <p:cNvPicPr>
            <a:picLocks noChangeAspect="1"/>
          </p:cNvPicPr>
          <p:nvPr/>
        </p:nvPicPr>
        <p:blipFill>
          <a:blip r:embed="rId4"/>
          <a:stretch>
            <a:fillRect/>
          </a:stretch>
        </p:blipFill>
        <p:spPr>
          <a:xfrm>
            <a:off x="5269465" y="1503981"/>
            <a:ext cx="1218086" cy="1218086"/>
          </a:xfrm>
          <a:prstGeom prst="rect">
            <a:avLst/>
          </a:prstGeom>
        </p:spPr>
      </p:pic>
      <p:pic>
        <p:nvPicPr>
          <p:cNvPr id="10" name="Picture 9">
            <a:extLst>
              <a:ext uri="{FF2B5EF4-FFF2-40B4-BE49-F238E27FC236}">
                <a16:creationId xmlns:a16="http://schemas.microsoft.com/office/drawing/2014/main" id="{B45A6A80-8CC7-4D6F-A393-E807EE797E4A}"/>
              </a:ext>
            </a:extLst>
          </p:cNvPr>
          <p:cNvPicPr>
            <a:picLocks noChangeAspect="1"/>
          </p:cNvPicPr>
          <p:nvPr/>
        </p:nvPicPr>
        <p:blipFill>
          <a:blip r:embed="rId4"/>
          <a:stretch>
            <a:fillRect/>
          </a:stretch>
        </p:blipFill>
        <p:spPr>
          <a:xfrm>
            <a:off x="5269465" y="2799073"/>
            <a:ext cx="1218086" cy="1218086"/>
          </a:xfrm>
          <a:prstGeom prst="rect">
            <a:avLst/>
          </a:prstGeom>
        </p:spPr>
      </p:pic>
      <p:pic>
        <p:nvPicPr>
          <p:cNvPr id="11" name="Picture 10">
            <a:extLst>
              <a:ext uri="{FF2B5EF4-FFF2-40B4-BE49-F238E27FC236}">
                <a16:creationId xmlns:a16="http://schemas.microsoft.com/office/drawing/2014/main" id="{87273BE6-F2CB-4116-9837-E13118A57666}"/>
              </a:ext>
            </a:extLst>
          </p:cNvPr>
          <p:cNvPicPr>
            <a:picLocks noChangeAspect="1"/>
          </p:cNvPicPr>
          <p:nvPr/>
        </p:nvPicPr>
        <p:blipFill>
          <a:blip r:embed="rId4"/>
          <a:stretch>
            <a:fillRect/>
          </a:stretch>
        </p:blipFill>
        <p:spPr>
          <a:xfrm>
            <a:off x="5269465" y="4136460"/>
            <a:ext cx="1218086" cy="1218086"/>
          </a:xfrm>
          <a:prstGeom prst="rect">
            <a:avLst/>
          </a:prstGeom>
        </p:spPr>
      </p:pic>
      <p:pic>
        <p:nvPicPr>
          <p:cNvPr id="12" name="Picture 11">
            <a:extLst>
              <a:ext uri="{FF2B5EF4-FFF2-40B4-BE49-F238E27FC236}">
                <a16:creationId xmlns:a16="http://schemas.microsoft.com/office/drawing/2014/main" id="{74F1EFE8-7395-414F-9A64-EF219ACE43BE}"/>
              </a:ext>
            </a:extLst>
          </p:cNvPr>
          <p:cNvPicPr>
            <a:picLocks noChangeAspect="1"/>
          </p:cNvPicPr>
          <p:nvPr/>
        </p:nvPicPr>
        <p:blipFill>
          <a:blip r:embed="rId4"/>
          <a:stretch>
            <a:fillRect/>
          </a:stretch>
        </p:blipFill>
        <p:spPr>
          <a:xfrm>
            <a:off x="5269687" y="5473847"/>
            <a:ext cx="1218086" cy="1218086"/>
          </a:xfrm>
          <a:prstGeom prst="rect">
            <a:avLst/>
          </a:prstGeom>
        </p:spPr>
      </p:pic>
      <p:cxnSp>
        <p:nvCxnSpPr>
          <p:cNvPr id="6" name="Straight Arrow Connector 5">
            <a:extLst>
              <a:ext uri="{FF2B5EF4-FFF2-40B4-BE49-F238E27FC236}">
                <a16:creationId xmlns:a16="http://schemas.microsoft.com/office/drawing/2014/main" id="{5FAF71ED-5AD8-4123-B62C-CA46255A7203}"/>
              </a:ext>
            </a:extLst>
          </p:cNvPr>
          <p:cNvCxnSpPr>
            <a:cxnSpLocks/>
            <a:stCxn id="8" idx="3"/>
          </p:cNvCxnSpPr>
          <p:nvPr/>
        </p:nvCxnSpPr>
        <p:spPr>
          <a:xfrm>
            <a:off x="6487551" y="775637"/>
            <a:ext cx="1246133" cy="2247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5C39AA6-7E8C-4AA4-969C-2F6200C85484}"/>
              </a:ext>
            </a:extLst>
          </p:cNvPr>
          <p:cNvCxnSpPr>
            <a:cxnSpLocks/>
            <a:stCxn id="9" idx="3"/>
          </p:cNvCxnSpPr>
          <p:nvPr/>
        </p:nvCxnSpPr>
        <p:spPr>
          <a:xfrm>
            <a:off x="6487551" y="2113024"/>
            <a:ext cx="1246133" cy="12508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ACE8D0F-367B-48F4-96CB-1E383E297001}"/>
              </a:ext>
            </a:extLst>
          </p:cNvPr>
          <p:cNvCxnSpPr>
            <a:cxnSpLocks/>
            <a:stCxn id="10" idx="3"/>
          </p:cNvCxnSpPr>
          <p:nvPr/>
        </p:nvCxnSpPr>
        <p:spPr>
          <a:xfrm>
            <a:off x="6487551" y="3408116"/>
            <a:ext cx="1271688" cy="22378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C016B28-1A63-4DBD-911E-C812731DA2AA}"/>
              </a:ext>
            </a:extLst>
          </p:cNvPr>
          <p:cNvCxnSpPr>
            <a:cxnSpLocks/>
            <a:stCxn id="11" idx="3"/>
          </p:cNvCxnSpPr>
          <p:nvPr/>
        </p:nvCxnSpPr>
        <p:spPr>
          <a:xfrm flipV="1">
            <a:off x="6487551" y="3973281"/>
            <a:ext cx="1271688" cy="7722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F2062F2-B182-4D8E-86ED-F05821F23FA6}"/>
              </a:ext>
            </a:extLst>
          </p:cNvPr>
          <p:cNvCxnSpPr>
            <a:cxnSpLocks/>
            <a:stCxn id="12" idx="3"/>
          </p:cNvCxnSpPr>
          <p:nvPr/>
        </p:nvCxnSpPr>
        <p:spPr>
          <a:xfrm flipV="1">
            <a:off x="6487773" y="4360652"/>
            <a:ext cx="1271466" cy="17222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A3B6DD5-0FA6-46F0-921B-ACFDF7EB77C6}"/>
              </a:ext>
            </a:extLst>
          </p:cNvPr>
          <p:cNvCxnSpPr>
            <a:cxnSpLocks/>
            <a:endCxn id="3" idx="1"/>
          </p:cNvCxnSpPr>
          <p:nvPr/>
        </p:nvCxnSpPr>
        <p:spPr>
          <a:xfrm>
            <a:off x="9305342" y="3688077"/>
            <a:ext cx="999543" cy="10082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EFD32A5-836F-407A-A1DB-25F08EDD10F2}"/>
              </a:ext>
            </a:extLst>
          </p:cNvPr>
          <p:cNvCxnSpPr>
            <a:cxnSpLocks/>
            <a:endCxn id="2" idx="1"/>
          </p:cNvCxnSpPr>
          <p:nvPr/>
        </p:nvCxnSpPr>
        <p:spPr>
          <a:xfrm flipV="1">
            <a:off x="9305342" y="2357632"/>
            <a:ext cx="999543" cy="1330445"/>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3" name="Google Shape;214;p13">
            <a:extLst>
              <a:ext uri="{FF2B5EF4-FFF2-40B4-BE49-F238E27FC236}">
                <a16:creationId xmlns:a16="http://schemas.microsoft.com/office/drawing/2014/main" id="{BFD577DC-CEA8-4168-A52E-FC91458D79AC}"/>
              </a:ext>
            </a:extLst>
          </p:cNvPr>
          <p:cNvSpPr/>
          <p:nvPr/>
        </p:nvSpPr>
        <p:spPr>
          <a:xfrm>
            <a:off x="7812619" y="2975394"/>
            <a:ext cx="1492723" cy="1693015"/>
          </a:xfrm>
          <a:custGeom>
            <a:avLst/>
            <a:gdLst/>
            <a:ahLst/>
            <a:cxnLst/>
            <a:rect l="l" t="t" r="r" b="b"/>
            <a:pathLst>
              <a:path w="120000" h="120000" extrusionOk="0">
                <a:moveTo>
                  <a:pt x="79409" y="31250"/>
                </a:moveTo>
                <a:cubicBezTo>
                  <a:pt x="76218" y="31250"/>
                  <a:pt x="73737" y="34609"/>
                  <a:pt x="73737" y="38671"/>
                </a:cubicBezTo>
                <a:cubicBezTo>
                  <a:pt x="73737" y="42734"/>
                  <a:pt x="76307" y="46093"/>
                  <a:pt x="79409" y="46093"/>
                </a:cubicBezTo>
                <a:cubicBezTo>
                  <a:pt x="82511" y="46093"/>
                  <a:pt x="84992" y="42734"/>
                  <a:pt x="84992" y="38671"/>
                </a:cubicBezTo>
                <a:cubicBezTo>
                  <a:pt x="84992" y="34609"/>
                  <a:pt x="82511" y="31250"/>
                  <a:pt x="79409" y="31250"/>
                </a:cubicBezTo>
                <a:close/>
                <a:moveTo>
                  <a:pt x="40590" y="31250"/>
                </a:moveTo>
                <a:cubicBezTo>
                  <a:pt x="37488" y="31250"/>
                  <a:pt x="35007" y="34609"/>
                  <a:pt x="35007" y="38671"/>
                </a:cubicBezTo>
                <a:cubicBezTo>
                  <a:pt x="35007" y="42734"/>
                  <a:pt x="37488" y="46093"/>
                  <a:pt x="40590" y="46093"/>
                </a:cubicBezTo>
                <a:cubicBezTo>
                  <a:pt x="43692" y="46093"/>
                  <a:pt x="46262" y="42734"/>
                  <a:pt x="46262" y="38671"/>
                </a:cubicBezTo>
                <a:cubicBezTo>
                  <a:pt x="46262" y="34609"/>
                  <a:pt x="43692" y="31250"/>
                  <a:pt x="40590" y="31250"/>
                </a:cubicBezTo>
                <a:close/>
                <a:moveTo>
                  <a:pt x="115834" y="22031"/>
                </a:moveTo>
                <a:cubicBezTo>
                  <a:pt x="115302" y="21953"/>
                  <a:pt x="115302" y="21953"/>
                  <a:pt x="115302" y="21953"/>
                </a:cubicBezTo>
                <a:cubicBezTo>
                  <a:pt x="115302" y="13046"/>
                  <a:pt x="115302" y="13046"/>
                  <a:pt x="115302" y="13046"/>
                </a:cubicBezTo>
                <a:cubicBezTo>
                  <a:pt x="115302" y="5859"/>
                  <a:pt x="108655" y="0"/>
                  <a:pt x="100502" y="0"/>
                </a:cubicBezTo>
                <a:cubicBezTo>
                  <a:pt x="19409" y="0"/>
                  <a:pt x="19409" y="0"/>
                  <a:pt x="19409" y="0"/>
                </a:cubicBezTo>
                <a:cubicBezTo>
                  <a:pt x="11255" y="0"/>
                  <a:pt x="4697" y="5859"/>
                  <a:pt x="4697" y="13046"/>
                </a:cubicBezTo>
                <a:cubicBezTo>
                  <a:pt x="4697" y="21953"/>
                  <a:pt x="4697" y="21953"/>
                  <a:pt x="4697" y="21953"/>
                </a:cubicBezTo>
                <a:cubicBezTo>
                  <a:pt x="4165" y="22031"/>
                  <a:pt x="4165" y="22031"/>
                  <a:pt x="4165" y="22031"/>
                </a:cubicBezTo>
                <a:cubicBezTo>
                  <a:pt x="1861" y="22343"/>
                  <a:pt x="0" y="24296"/>
                  <a:pt x="0" y="26406"/>
                </a:cubicBezTo>
                <a:cubicBezTo>
                  <a:pt x="0" y="41015"/>
                  <a:pt x="0" y="41015"/>
                  <a:pt x="0" y="41015"/>
                </a:cubicBezTo>
                <a:cubicBezTo>
                  <a:pt x="0" y="43125"/>
                  <a:pt x="1861" y="44921"/>
                  <a:pt x="4165" y="45312"/>
                </a:cubicBezTo>
                <a:cubicBezTo>
                  <a:pt x="4697" y="45390"/>
                  <a:pt x="4697" y="45390"/>
                  <a:pt x="4697" y="45390"/>
                </a:cubicBezTo>
                <a:cubicBezTo>
                  <a:pt x="4697" y="60078"/>
                  <a:pt x="4697" y="60078"/>
                  <a:pt x="4697" y="60078"/>
                </a:cubicBezTo>
                <a:cubicBezTo>
                  <a:pt x="4697" y="67265"/>
                  <a:pt x="11344" y="73125"/>
                  <a:pt x="19409" y="73125"/>
                </a:cubicBezTo>
                <a:cubicBezTo>
                  <a:pt x="42629" y="73125"/>
                  <a:pt x="42629" y="73125"/>
                  <a:pt x="42629" y="73125"/>
                </a:cubicBezTo>
                <a:cubicBezTo>
                  <a:pt x="42629" y="76562"/>
                  <a:pt x="42629" y="76562"/>
                  <a:pt x="42629" y="76562"/>
                </a:cubicBezTo>
                <a:cubicBezTo>
                  <a:pt x="40679" y="76562"/>
                  <a:pt x="40679" y="76562"/>
                  <a:pt x="40679" y="76562"/>
                </a:cubicBezTo>
                <a:cubicBezTo>
                  <a:pt x="33323" y="79140"/>
                  <a:pt x="33323" y="79140"/>
                  <a:pt x="33323" y="79140"/>
                </a:cubicBezTo>
                <a:cubicBezTo>
                  <a:pt x="33323" y="80078"/>
                  <a:pt x="33323" y="80078"/>
                  <a:pt x="33323" y="80078"/>
                </a:cubicBezTo>
                <a:cubicBezTo>
                  <a:pt x="30664" y="80078"/>
                  <a:pt x="30664" y="80078"/>
                  <a:pt x="30664" y="80078"/>
                </a:cubicBezTo>
                <a:cubicBezTo>
                  <a:pt x="30664" y="82578"/>
                  <a:pt x="30664" y="82578"/>
                  <a:pt x="30664" y="82578"/>
                </a:cubicBezTo>
                <a:cubicBezTo>
                  <a:pt x="24992" y="82890"/>
                  <a:pt x="20472" y="87031"/>
                  <a:pt x="20472" y="92031"/>
                </a:cubicBezTo>
                <a:cubicBezTo>
                  <a:pt x="20472" y="94843"/>
                  <a:pt x="20472" y="94843"/>
                  <a:pt x="20472" y="94843"/>
                </a:cubicBezTo>
                <a:cubicBezTo>
                  <a:pt x="19409" y="94843"/>
                  <a:pt x="19409" y="94843"/>
                  <a:pt x="19409" y="94843"/>
                </a:cubicBezTo>
                <a:cubicBezTo>
                  <a:pt x="18079" y="96093"/>
                  <a:pt x="17282" y="96718"/>
                  <a:pt x="15952" y="97890"/>
                </a:cubicBezTo>
                <a:cubicBezTo>
                  <a:pt x="15952" y="106328"/>
                  <a:pt x="15952" y="106328"/>
                  <a:pt x="15952" y="106328"/>
                </a:cubicBezTo>
                <a:cubicBezTo>
                  <a:pt x="19409" y="109375"/>
                  <a:pt x="19409" y="109375"/>
                  <a:pt x="19409" y="109375"/>
                </a:cubicBezTo>
                <a:cubicBezTo>
                  <a:pt x="26676" y="109375"/>
                  <a:pt x="26676" y="109375"/>
                  <a:pt x="26676" y="109375"/>
                </a:cubicBezTo>
                <a:cubicBezTo>
                  <a:pt x="28094" y="108046"/>
                  <a:pt x="28094" y="108046"/>
                  <a:pt x="28094" y="108046"/>
                </a:cubicBezTo>
                <a:cubicBezTo>
                  <a:pt x="28094" y="103750"/>
                  <a:pt x="28094" y="103750"/>
                  <a:pt x="28094" y="103750"/>
                </a:cubicBezTo>
                <a:cubicBezTo>
                  <a:pt x="30930" y="103750"/>
                  <a:pt x="30930" y="103750"/>
                  <a:pt x="30930" y="103750"/>
                </a:cubicBezTo>
                <a:cubicBezTo>
                  <a:pt x="30930" y="96796"/>
                  <a:pt x="30930" y="96796"/>
                  <a:pt x="30930" y="96796"/>
                </a:cubicBezTo>
                <a:cubicBezTo>
                  <a:pt x="30930" y="95781"/>
                  <a:pt x="30044" y="94843"/>
                  <a:pt x="28714" y="94843"/>
                </a:cubicBezTo>
                <a:cubicBezTo>
                  <a:pt x="27385" y="94843"/>
                  <a:pt x="27385" y="94843"/>
                  <a:pt x="27385" y="94843"/>
                </a:cubicBezTo>
                <a:cubicBezTo>
                  <a:pt x="27385" y="92031"/>
                  <a:pt x="27385" y="92031"/>
                  <a:pt x="27385" y="92031"/>
                </a:cubicBezTo>
                <a:cubicBezTo>
                  <a:pt x="27385" y="90390"/>
                  <a:pt x="28803" y="88984"/>
                  <a:pt x="30664" y="88750"/>
                </a:cubicBezTo>
                <a:cubicBezTo>
                  <a:pt x="30664" y="92109"/>
                  <a:pt x="30664" y="92109"/>
                  <a:pt x="30664" y="92109"/>
                </a:cubicBezTo>
                <a:cubicBezTo>
                  <a:pt x="33766" y="92109"/>
                  <a:pt x="33766" y="92109"/>
                  <a:pt x="33766" y="92109"/>
                </a:cubicBezTo>
                <a:cubicBezTo>
                  <a:pt x="33766" y="102265"/>
                  <a:pt x="33766" y="102265"/>
                  <a:pt x="33766" y="102265"/>
                </a:cubicBezTo>
                <a:cubicBezTo>
                  <a:pt x="37577" y="106015"/>
                  <a:pt x="37577" y="106015"/>
                  <a:pt x="37577" y="106015"/>
                </a:cubicBezTo>
                <a:cubicBezTo>
                  <a:pt x="37577" y="111250"/>
                  <a:pt x="37577" y="111250"/>
                  <a:pt x="37577" y="111250"/>
                </a:cubicBezTo>
                <a:cubicBezTo>
                  <a:pt x="34652" y="111250"/>
                  <a:pt x="31462" y="111562"/>
                  <a:pt x="27296" y="114765"/>
                </a:cubicBezTo>
                <a:cubicBezTo>
                  <a:pt x="27296" y="120000"/>
                  <a:pt x="27296" y="120000"/>
                  <a:pt x="27296" y="120000"/>
                </a:cubicBezTo>
                <a:cubicBezTo>
                  <a:pt x="58316" y="120000"/>
                  <a:pt x="58316" y="120000"/>
                  <a:pt x="58316" y="120000"/>
                </a:cubicBezTo>
                <a:cubicBezTo>
                  <a:pt x="58316" y="109687"/>
                  <a:pt x="58316" y="109687"/>
                  <a:pt x="58316" y="109687"/>
                </a:cubicBezTo>
                <a:cubicBezTo>
                  <a:pt x="62127" y="109687"/>
                  <a:pt x="62127" y="109687"/>
                  <a:pt x="62127" y="109687"/>
                </a:cubicBezTo>
                <a:cubicBezTo>
                  <a:pt x="62127" y="119843"/>
                  <a:pt x="62127" y="119843"/>
                  <a:pt x="62127" y="119843"/>
                </a:cubicBezTo>
                <a:cubicBezTo>
                  <a:pt x="93146" y="119843"/>
                  <a:pt x="93146" y="119843"/>
                  <a:pt x="93146" y="119843"/>
                </a:cubicBezTo>
                <a:cubicBezTo>
                  <a:pt x="93146" y="114609"/>
                  <a:pt x="93146" y="114609"/>
                  <a:pt x="93146" y="114609"/>
                </a:cubicBezTo>
                <a:cubicBezTo>
                  <a:pt x="88980" y="111406"/>
                  <a:pt x="85790" y="111171"/>
                  <a:pt x="82865" y="111171"/>
                </a:cubicBezTo>
                <a:cubicBezTo>
                  <a:pt x="82865" y="105937"/>
                  <a:pt x="82865" y="105937"/>
                  <a:pt x="82865" y="105937"/>
                </a:cubicBezTo>
                <a:cubicBezTo>
                  <a:pt x="86853" y="102109"/>
                  <a:pt x="86853" y="102109"/>
                  <a:pt x="86853" y="102109"/>
                </a:cubicBezTo>
                <a:cubicBezTo>
                  <a:pt x="86853" y="92031"/>
                  <a:pt x="86853" y="92031"/>
                  <a:pt x="86853" y="92031"/>
                </a:cubicBezTo>
                <a:cubicBezTo>
                  <a:pt x="89778" y="92031"/>
                  <a:pt x="89778" y="92031"/>
                  <a:pt x="89778" y="92031"/>
                </a:cubicBezTo>
                <a:cubicBezTo>
                  <a:pt x="89778" y="88593"/>
                  <a:pt x="89778" y="88593"/>
                  <a:pt x="89778" y="88593"/>
                </a:cubicBezTo>
                <a:cubicBezTo>
                  <a:pt x="91639" y="88828"/>
                  <a:pt x="93057" y="90234"/>
                  <a:pt x="93057" y="91875"/>
                </a:cubicBezTo>
                <a:cubicBezTo>
                  <a:pt x="93057" y="94765"/>
                  <a:pt x="93057" y="94765"/>
                  <a:pt x="93057" y="94765"/>
                </a:cubicBezTo>
                <a:cubicBezTo>
                  <a:pt x="91639" y="94765"/>
                  <a:pt x="91639" y="94765"/>
                  <a:pt x="91639" y="94765"/>
                </a:cubicBezTo>
                <a:cubicBezTo>
                  <a:pt x="90398" y="94765"/>
                  <a:pt x="89423" y="95625"/>
                  <a:pt x="89423" y="96718"/>
                </a:cubicBezTo>
                <a:cubicBezTo>
                  <a:pt x="89423" y="103671"/>
                  <a:pt x="89423" y="103671"/>
                  <a:pt x="89423" y="103671"/>
                </a:cubicBezTo>
                <a:cubicBezTo>
                  <a:pt x="92259" y="103671"/>
                  <a:pt x="92259" y="103671"/>
                  <a:pt x="92259" y="103671"/>
                </a:cubicBezTo>
                <a:cubicBezTo>
                  <a:pt x="92259" y="108046"/>
                  <a:pt x="92259" y="108046"/>
                  <a:pt x="92259" y="108046"/>
                </a:cubicBezTo>
                <a:cubicBezTo>
                  <a:pt x="93766" y="109375"/>
                  <a:pt x="93766" y="109375"/>
                  <a:pt x="93766" y="109375"/>
                </a:cubicBezTo>
                <a:cubicBezTo>
                  <a:pt x="100945" y="109375"/>
                  <a:pt x="100945" y="109375"/>
                  <a:pt x="100945" y="109375"/>
                </a:cubicBezTo>
                <a:cubicBezTo>
                  <a:pt x="102274" y="108125"/>
                  <a:pt x="103072" y="107500"/>
                  <a:pt x="104401" y="106328"/>
                </a:cubicBezTo>
                <a:cubicBezTo>
                  <a:pt x="104401" y="97890"/>
                  <a:pt x="104401" y="97890"/>
                  <a:pt x="104401" y="97890"/>
                </a:cubicBezTo>
                <a:cubicBezTo>
                  <a:pt x="100945" y="94843"/>
                  <a:pt x="100945" y="94843"/>
                  <a:pt x="100945" y="94843"/>
                </a:cubicBezTo>
                <a:cubicBezTo>
                  <a:pt x="99881" y="94843"/>
                  <a:pt x="99881" y="94843"/>
                  <a:pt x="99881" y="94843"/>
                </a:cubicBezTo>
                <a:cubicBezTo>
                  <a:pt x="99881" y="92031"/>
                  <a:pt x="99881" y="92031"/>
                  <a:pt x="99881" y="92031"/>
                </a:cubicBezTo>
                <a:cubicBezTo>
                  <a:pt x="99881" y="86953"/>
                  <a:pt x="95361" y="82812"/>
                  <a:pt x="89689" y="82578"/>
                </a:cubicBezTo>
                <a:cubicBezTo>
                  <a:pt x="89689" y="80078"/>
                  <a:pt x="89689" y="80078"/>
                  <a:pt x="89689" y="80078"/>
                </a:cubicBezTo>
                <a:cubicBezTo>
                  <a:pt x="87031" y="80078"/>
                  <a:pt x="87031" y="80078"/>
                  <a:pt x="87031" y="80078"/>
                </a:cubicBezTo>
                <a:cubicBezTo>
                  <a:pt x="87031" y="79140"/>
                  <a:pt x="87031" y="79140"/>
                  <a:pt x="87031" y="79140"/>
                </a:cubicBezTo>
                <a:cubicBezTo>
                  <a:pt x="79675" y="76484"/>
                  <a:pt x="79675" y="76484"/>
                  <a:pt x="79675" y="76484"/>
                </a:cubicBezTo>
                <a:cubicBezTo>
                  <a:pt x="77725" y="76484"/>
                  <a:pt x="77725" y="76484"/>
                  <a:pt x="77725" y="76484"/>
                </a:cubicBezTo>
                <a:cubicBezTo>
                  <a:pt x="77725" y="73046"/>
                  <a:pt x="77725" y="73046"/>
                  <a:pt x="77725" y="73046"/>
                </a:cubicBezTo>
                <a:cubicBezTo>
                  <a:pt x="100590" y="73046"/>
                  <a:pt x="100590" y="73046"/>
                  <a:pt x="100590" y="73046"/>
                </a:cubicBezTo>
                <a:cubicBezTo>
                  <a:pt x="108744" y="73046"/>
                  <a:pt x="115391" y="67187"/>
                  <a:pt x="115391" y="60000"/>
                </a:cubicBezTo>
                <a:cubicBezTo>
                  <a:pt x="115391" y="45390"/>
                  <a:pt x="115391" y="45390"/>
                  <a:pt x="115391" y="45390"/>
                </a:cubicBezTo>
                <a:cubicBezTo>
                  <a:pt x="115834" y="45312"/>
                  <a:pt x="115834" y="45312"/>
                  <a:pt x="115834" y="45312"/>
                </a:cubicBezTo>
                <a:cubicBezTo>
                  <a:pt x="118227" y="44921"/>
                  <a:pt x="120000" y="43046"/>
                  <a:pt x="120000" y="40937"/>
                </a:cubicBezTo>
                <a:cubicBezTo>
                  <a:pt x="120000" y="26406"/>
                  <a:pt x="120000" y="26406"/>
                  <a:pt x="120000" y="26406"/>
                </a:cubicBezTo>
                <a:cubicBezTo>
                  <a:pt x="120000" y="24296"/>
                  <a:pt x="118138" y="22343"/>
                  <a:pt x="115834" y="22031"/>
                </a:cubicBezTo>
                <a:close/>
                <a:moveTo>
                  <a:pt x="111491" y="57031"/>
                </a:moveTo>
                <a:cubicBezTo>
                  <a:pt x="111491" y="62734"/>
                  <a:pt x="106174" y="67500"/>
                  <a:pt x="99704" y="67500"/>
                </a:cubicBezTo>
                <a:cubicBezTo>
                  <a:pt x="20295" y="67500"/>
                  <a:pt x="20295" y="67500"/>
                  <a:pt x="20295" y="67500"/>
                </a:cubicBezTo>
                <a:cubicBezTo>
                  <a:pt x="13825" y="67500"/>
                  <a:pt x="8508" y="62734"/>
                  <a:pt x="8508" y="57031"/>
                </a:cubicBezTo>
                <a:cubicBezTo>
                  <a:pt x="8508" y="15234"/>
                  <a:pt x="8508" y="15234"/>
                  <a:pt x="8508" y="15234"/>
                </a:cubicBezTo>
                <a:cubicBezTo>
                  <a:pt x="8508" y="9531"/>
                  <a:pt x="13825" y="4843"/>
                  <a:pt x="20295" y="4843"/>
                </a:cubicBezTo>
                <a:cubicBezTo>
                  <a:pt x="99615" y="4843"/>
                  <a:pt x="99615" y="4843"/>
                  <a:pt x="99615" y="4843"/>
                </a:cubicBezTo>
                <a:cubicBezTo>
                  <a:pt x="106085" y="4843"/>
                  <a:pt x="111491" y="9531"/>
                  <a:pt x="111491" y="15234"/>
                </a:cubicBezTo>
                <a:cubicBezTo>
                  <a:pt x="111491" y="57031"/>
                  <a:pt x="111491" y="57031"/>
                  <a:pt x="111491" y="57031"/>
                </a:cubicBezTo>
                <a:close/>
              </a:path>
            </a:pathLst>
          </a:custGeom>
          <a:solidFill>
            <a:srgbClr val="3CA3E8"/>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pic>
        <p:nvPicPr>
          <p:cNvPr id="47" name="Picture 46" descr="A picture containing person, indoor, wall, woman&#10;&#10;Description automatically generated">
            <a:extLst>
              <a:ext uri="{FF2B5EF4-FFF2-40B4-BE49-F238E27FC236}">
                <a16:creationId xmlns:a16="http://schemas.microsoft.com/office/drawing/2014/main" id="{8EF7108D-5E8C-4B1C-8FF9-9D0325C38ECC}"/>
              </a:ext>
            </a:extLst>
          </p:cNvPr>
          <p:cNvPicPr>
            <a:picLocks noChangeAspect="1"/>
          </p:cNvPicPr>
          <p:nvPr/>
        </p:nvPicPr>
        <p:blipFill>
          <a:blip r:embed="rId5"/>
          <a:stretch>
            <a:fillRect/>
          </a:stretch>
        </p:blipFill>
        <p:spPr>
          <a:xfrm>
            <a:off x="11304428" y="2167046"/>
            <a:ext cx="572115" cy="381172"/>
          </a:xfrm>
          <a:prstGeom prst="rect">
            <a:avLst/>
          </a:prstGeom>
        </p:spPr>
      </p:pic>
    </p:spTree>
    <p:extLst>
      <p:ext uri="{BB962C8B-B14F-4D97-AF65-F5344CB8AC3E}">
        <p14:creationId xmlns:p14="http://schemas.microsoft.com/office/powerpoint/2010/main" val="1206503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0" name="Google Shape;430;p53"/>
          <p:cNvSpPr txBox="1">
            <a:spLocks noGrp="1"/>
          </p:cNvSpPr>
          <p:nvPr>
            <p:ph type="title"/>
          </p:nvPr>
        </p:nvSpPr>
        <p:spPr>
          <a:xfrm>
            <a:off x="408825" y="1020800"/>
            <a:ext cx="3802200" cy="1273800"/>
          </a:xfrm>
          <a:prstGeom prst="rect">
            <a:avLst/>
          </a:prstGeom>
          <a:noFill/>
          <a:ln>
            <a:noFill/>
          </a:ln>
        </p:spPr>
        <p:txBody>
          <a:bodyPr spcFirstLastPara="1" wrap="square" lIns="91425" tIns="45700" rIns="91425" bIns="45700" anchor="t" anchorCtr="0">
            <a:noAutofit/>
          </a:bodyPr>
          <a:lstStyle/>
          <a:p>
            <a:pPr lvl="0"/>
            <a:r>
              <a:rPr lang="en-SG" dirty="0"/>
              <a:t>A More Focussed Retention Team</a:t>
            </a:r>
            <a:endParaRPr sz="3200" b="1" i="0" u="none" strike="noStrike" cap="none" dirty="0">
              <a:solidFill>
                <a:srgbClr val="FFFFFF"/>
              </a:solidFill>
              <a:latin typeface="Roboto"/>
              <a:ea typeface="Roboto"/>
              <a:cs typeface="Roboto"/>
              <a:sym typeface="Roboto"/>
            </a:endParaRPr>
          </a:p>
        </p:txBody>
      </p:sp>
      <p:sp>
        <p:nvSpPr>
          <p:cNvPr id="431" name="Google Shape;431;p53"/>
          <p:cNvSpPr txBox="1">
            <a:spLocks noGrp="1"/>
          </p:cNvSpPr>
          <p:nvPr>
            <p:ph type="subTitle" idx="2"/>
          </p:nvPr>
        </p:nvSpPr>
        <p:spPr>
          <a:xfrm>
            <a:off x="408825" y="3598675"/>
            <a:ext cx="3745200" cy="2364900"/>
          </a:xfrm>
          <a:prstGeom prst="rect">
            <a:avLst/>
          </a:prstGeom>
          <a:noFill/>
          <a:ln>
            <a:noFill/>
          </a:ln>
        </p:spPr>
        <p:txBody>
          <a:bodyPr spcFirstLastPara="1" wrap="square" lIns="91425" tIns="45700" rIns="91425" bIns="45700" anchor="t" anchorCtr="0">
            <a:noAutofit/>
          </a:bodyPr>
          <a:lstStyle/>
          <a:p>
            <a:pPr marL="76200" lvl="0" indent="0">
              <a:buClr>
                <a:schemeClr val="bg1"/>
              </a:buClr>
            </a:pPr>
            <a:r>
              <a:rPr lang="en-SG" dirty="0"/>
              <a:t>Your retention team can focus on customers:</a:t>
            </a:r>
          </a:p>
          <a:p>
            <a:pPr marL="361950" lvl="0" indent="-285750">
              <a:buClr>
                <a:schemeClr val="bg1"/>
              </a:buClr>
              <a:buFont typeface="Arial" panose="020B0604020202020204" pitchFamily="34" charset="0"/>
              <a:buChar char="•"/>
            </a:pPr>
            <a:r>
              <a:rPr lang="en-SG" dirty="0"/>
              <a:t>most at risk of churning, and </a:t>
            </a:r>
          </a:p>
          <a:p>
            <a:pPr marL="361950" lvl="0" indent="-285750">
              <a:buClr>
                <a:schemeClr val="bg1"/>
              </a:buClr>
              <a:buFont typeface="Arial" panose="020B0604020202020204" pitchFamily="34" charset="0"/>
              <a:buChar char="•"/>
            </a:pPr>
            <a:r>
              <a:rPr lang="en-SG" dirty="0"/>
              <a:t>most valuable to retain, and </a:t>
            </a:r>
          </a:p>
          <a:p>
            <a:pPr marL="361950" lvl="0" indent="-285750">
              <a:buClr>
                <a:schemeClr val="bg1"/>
              </a:buClr>
              <a:buFont typeface="Arial" panose="020B0604020202020204" pitchFamily="34" charset="0"/>
              <a:buChar char="•"/>
            </a:pPr>
            <a:r>
              <a:rPr lang="en-SG" dirty="0"/>
              <a:t>who respond positively to your retention team</a:t>
            </a:r>
          </a:p>
        </p:txBody>
      </p:sp>
      <p:pic>
        <p:nvPicPr>
          <p:cNvPr id="28" name="Picture 27" descr="A close up of a logo&#10;&#10;Description automatically generated">
            <a:extLst>
              <a:ext uri="{FF2B5EF4-FFF2-40B4-BE49-F238E27FC236}">
                <a16:creationId xmlns:a16="http://schemas.microsoft.com/office/drawing/2014/main" id="{2E8463CE-A0B8-4A4D-837D-0C2F36E7436D}"/>
              </a:ext>
            </a:extLst>
          </p:cNvPr>
          <p:cNvPicPr>
            <a:picLocks noChangeAspect="1"/>
          </p:cNvPicPr>
          <p:nvPr/>
        </p:nvPicPr>
        <p:blipFill>
          <a:blip r:embed="rId3"/>
          <a:stretch>
            <a:fillRect/>
          </a:stretch>
        </p:blipFill>
        <p:spPr>
          <a:xfrm>
            <a:off x="4751800" y="816950"/>
            <a:ext cx="6752845" cy="6041049"/>
          </a:xfrm>
          <a:prstGeom prst="rect">
            <a:avLst/>
          </a:prstGeom>
        </p:spPr>
      </p:pic>
      <p:pic>
        <p:nvPicPr>
          <p:cNvPr id="29" name="Picture 28">
            <a:extLst>
              <a:ext uri="{FF2B5EF4-FFF2-40B4-BE49-F238E27FC236}">
                <a16:creationId xmlns:a16="http://schemas.microsoft.com/office/drawing/2014/main" id="{551821DD-3D28-421A-AA46-7F9DFC56DF05}"/>
              </a:ext>
            </a:extLst>
          </p:cNvPr>
          <p:cNvPicPr>
            <a:picLocks noChangeAspect="1"/>
          </p:cNvPicPr>
          <p:nvPr/>
        </p:nvPicPr>
        <p:blipFill>
          <a:blip r:embed="rId4"/>
          <a:stretch>
            <a:fillRect/>
          </a:stretch>
        </p:blipFill>
        <p:spPr>
          <a:xfrm>
            <a:off x="5689553" y="410503"/>
            <a:ext cx="812893" cy="812893"/>
          </a:xfrm>
          <a:prstGeom prst="rect">
            <a:avLst/>
          </a:prstGeom>
        </p:spPr>
      </p:pic>
      <p:sp>
        <p:nvSpPr>
          <p:cNvPr id="30" name="Plus Sign 29">
            <a:extLst>
              <a:ext uri="{FF2B5EF4-FFF2-40B4-BE49-F238E27FC236}">
                <a16:creationId xmlns:a16="http://schemas.microsoft.com/office/drawing/2014/main" id="{0D64B569-22F1-49B6-9A3A-A2E5A6C40310}"/>
              </a:ext>
            </a:extLst>
          </p:cNvPr>
          <p:cNvSpPr/>
          <p:nvPr/>
        </p:nvSpPr>
        <p:spPr>
          <a:xfrm>
            <a:off x="6713034" y="629934"/>
            <a:ext cx="387187" cy="374029"/>
          </a:xfrm>
          <a:prstGeom prst="mathPlu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1" name="Picture 30">
            <a:extLst>
              <a:ext uri="{FF2B5EF4-FFF2-40B4-BE49-F238E27FC236}">
                <a16:creationId xmlns:a16="http://schemas.microsoft.com/office/drawing/2014/main" id="{FF8DF6F0-620C-45A1-8568-3CD02CEE56E3}"/>
              </a:ext>
            </a:extLst>
          </p:cNvPr>
          <p:cNvPicPr>
            <a:picLocks noChangeAspect="1"/>
          </p:cNvPicPr>
          <p:nvPr/>
        </p:nvPicPr>
        <p:blipFill>
          <a:blip r:embed="rId5"/>
          <a:stretch>
            <a:fillRect/>
          </a:stretch>
        </p:blipFill>
        <p:spPr>
          <a:xfrm>
            <a:off x="7308117" y="410503"/>
            <a:ext cx="714361" cy="812893"/>
          </a:xfrm>
          <a:prstGeom prst="rect">
            <a:avLst/>
          </a:prstGeom>
        </p:spPr>
      </p:pic>
      <p:pic>
        <p:nvPicPr>
          <p:cNvPr id="23" name="Picture 22">
            <a:extLst>
              <a:ext uri="{FF2B5EF4-FFF2-40B4-BE49-F238E27FC236}">
                <a16:creationId xmlns:a16="http://schemas.microsoft.com/office/drawing/2014/main" id="{490107D0-C713-44BE-95AD-F218C39C4AF1}"/>
              </a:ext>
            </a:extLst>
          </p:cNvPr>
          <p:cNvPicPr>
            <a:picLocks noChangeAspect="1"/>
          </p:cNvPicPr>
          <p:nvPr/>
        </p:nvPicPr>
        <p:blipFill>
          <a:blip r:embed="rId6"/>
          <a:stretch>
            <a:fillRect/>
          </a:stretch>
        </p:blipFill>
        <p:spPr>
          <a:xfrm>
            <a:off x="8828149" y="394310"/>
            <a:ext cx="1069520" cy="829086"/>
          </a:xfrm>
          <a:prstGeom prst="rect">
            <a:avLst/>
          </a:prstGeom>
        </p:spPr>
      </p:pic>
      <p:sp>
        <p:nvSpPr>
          <p:cNvPr id="34" name="Plus Sign 33">
            <a:extLst>
              <a:ext uri="{FF2B5EF4-FFF2-40B4-BE49-F238E27FC236}">
                <a16:creationId xmlns:a16="http://schemas.microsoft.com/office/drawing/2014/main" id="{241A8525-24D1-4FAF-A689-99A55068DC0C}"/>
              </a:ext>
            </a:extLst>
          </p:cNvPr>
          <p:cNvSpPr/>
          <p:nvPr/>
        </p:nvSpPr>
        <p:spPr>
          <a:xfrm>
            <a:off x="8230374" y="629934"/>
            <a:ext cx="387187" cy="374029"/>
          </a:xfrm>
          <a:prstGeom prst="mathPlus">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9603365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9"/>
          <p:cNvSpPr txBox="1">
            <a:spLocks noGrp="1"/>
          </p:cNvSpPr>
          <p:nvPr>
            <p:ph type="title"/>
          </p:nvPr>
        </p:nvSpPr>
        <p:spPr>
          <a:xfrm>
            <a:off x="256575" y="3582955"/>
            <a:ext cx="11621294" cy="709127"/>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Roboto"/>
              <a:buNone/>
            </a:pPr>
            <a:r>
              <a:rPr lang="en-AU" sz="10000" b="1" i="0" u="none" strike="noStrike" cap="none" dirty="0">
                <a:solidFill>
                  <a:srgbClr val="FFFFFF"/>
                </a:solidFill>
                <a:latin typeface="Roboto"/>
                <a:ea typeface="Roboto"/>
                <a:cs typeface="Roboto"/>
                <a:sym typeface="Roboto"/>
              </a:rPr>
              <a:t>Churn Prediction Case Study</a:t>
            </a:r>
            <a:endParaRPr sz="10000" b="1" i="0" u="none" strike="noStrike" cap="none" dirty="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1980521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6"/>
          <p:cNvSpPr txBox="1">
            <a:spLocks noGrp="1"/>
          </p:cNvSpPr>
          <p:nvPr>
            <p:ph type="title"/>
          </p:nvPr>
        </p:nvSpPr>
        <p:spPr>
          <a:xfrm>
            <a:off x="408825" y="1007975"/>
            <a:ext cx="3802200" cy="1273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Roboto"/>
              <a:buNone/>
            </a:pPr>
            <a:r>
              <a:rPr lang="en-AU" sz="3200" b="1" i="0" u="none" strike="noStrike" cap="none" dirty="0">
                <a:solidFill>
                  <a:srgbClr val="000000"/>
                </a:solidFill>
                <a:latin typeface="Roboto"/>
                <a:ea typeface="Roboto"/>
                <a:cs typeface="Roboto"/>
                <a:sym typeface="Roboto"/>
              </a:rPr>
              <a:t>The Business Problem</a:t>
            </a:r>
            <a:endParaRPr sz="3200" b="1" i="0" u="none" strike="noStrike" cap="none" dirty="0">
              <a:solidFill>
                <a:srgbClr val="000000"/>
              </a:solidFill>
              <a:latin typeface="Roboto"/>
              <a:ea typeface="Roboto"/>
              <a:cs typeface="Roboto"/>
              <a:sym typeface="Roboto"/>
            </a:endParaRPr>
          </a:p>
        </p:txBody>
      </p:sp>
      <p:sp>
        <p:nvSpPr>
          <p:cNvPr id="454" name="Google Shape;454;p56"/>
          <p:cNvSpPr txBox="1">
            <a:spLocks noGrp="1"/>
          </p:cNvSpPr>
          <p:nvPr>
            <p:ph type="subTitle" idx="1"/>
          </p:nvPr>
        </p:nvSpPr>
        <p:spPr>
          <a:xfrm>
            <a:off x="408825" y="3598675"/>
            <a:ext cx="3745200" cy="23649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90000"/>
              </a:lnSpc>
              <a:spcBef>
                <a:spcPts val="1000"/>
              </a:spcBef>
              <a:spcAft>
                <a:spcPts val="0"/>
              </a:spcAft>
              <a:buClr>
                <a:schemeClr val="accent1"/>
              </a:buClr>
              <a:buSzPts val="2400"/>
              <a:buFont typeface="Roboto"/>
              <a:buNone/>
            </a:pPr>
            <a:r>
              <a:rPr lang="en-AU" sz="1600" b="0" i="0" u="none" strike="noStrike" cap="none" dirty="0">
                <a:solidFill>
                  <a:srgbClr val="000000"/>
                </a:solidFill>
                <a:latin typeface="Roboto"/>
                <a:ea typeface="Roboto"/>
                <a:cs typeface="Roboto"/>
                <a:sym typeface="Roboto"/>
              </a:rPr>
              <a:t>Banks invest a lot of resources to find customers and underwrite new mortgages. In return they collect interest on those mortgages. But if the customer pre-pays or refinances the mortgage, then the interest collected is not enough to cover the setup costs.</a:t>
            </a:r>
          </a:p>
        </p:txBody>
      </p:sp>
      <p:pic>
        <p:nvPicPr>
          <p:cNvPr id="3" name="Picture 2" descr="A close up of a piece of paper&#10;&#10;Description automatically generated">
            <a:extLst>
              <a:ext uri="{FF2B5EF4-FFF2-40B4-BE49-F238E27FC236}">
                <a16:creationId xmlns:a16="http://schemas.microsoft.com/office/drawing/2014/main" id="{864DD4F5-2574-42FB-9E91-8939B0DBF3EA}"/>
              </a:ext>
            </a:extLst>
          </p:cNvPr>
          <p:cNvPicPr>
            <a:picLocks noChangeAspect="1"/>
          </p:cNvPicPr>
          <p:nvPr/>
        </p:nvPicPr>
        <p:blipFill>
          <a:blip r:embed="rId3"/>
          <a:stretch>
            <a:fillRect/>
          </a:stretch>
        </p:blipFill>
        <p:spPr>
          <a:xfrm>
            <a:off x="5238806" y="1653703"/>
            <a:ext cx="6464808" cy="4309872"/>
          </a:xfrm>
          <a:prstGeom prst="rect">
            <a:avLst/>
          </a:prstGeom>
        </p:spPr>
      </p:pic>
    </p:spTree>
    <p:extLst>
      <p:ext uri="{BB962C8B-B14F-4D97-AF65-F5344CB8AC3E}">
        <p14:creationId xmlns:p14="http://schemas.microsoft.com/office/powerpoint/2010/main" val="71453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56"/>
          <p:cNvSpPr txBox="1">
            <a:spLocks noGrp="1"/>
          </p:cNvSpPr>
          <p:nvPr>
            <p:ph type="title"/>
          </p:nvPr>
        </p:nvSpPr>
        <p:spPr>
          <a:xfrm>
            <a:off x="408825" y="1007975"/>
            <a:ext cx="3802200" cy="1273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Roboto"/>
              <a:buNone/>
            </a:pPr>
            <a:r>
              <a:rPr lang="en-AU" sz="3200" b="1" i="0" u="none" strike="noStrike" cap="none" dirty="0">
                <a:solidFill>
                  <a:srgbClr val="000000"/>
                </a:solidFill>
                <a:latin typeface="Roboto"/>
                <a:ea typeface="Roboto"/>
                <a:cs typeface="Roboto"/>
                <a:sym typeface="Roboto"/>
              </a:rPr>
              <a:t>Data Collected</a:t>
            </a:r>
            <a:endParaRPr sz="3200" b="1" i="0" u="none" strike="noStrike" cap="none" dirty="0">
              <a:solidFill>
                <a:srgbClr val="000000"/>
              </a:solidFill>
              <a:latin typeface="Roboto"/>
              <a:ea typeface="Roboto"/>
              <a:cs typeface="Roboto"/>
              <a:sym typeface="Roboto"/>
            </a:endParaRPr>
          </a:p>
        </p:txBody>
      </p:sp>
      <p:sp>
        <p:nvSpPr>
          <p:cNvPr id="454" name="Google Shape;454;p56"/>
          <p:cNvSpPr txBox="1">
            <a:spLocks noGrp="1"/>
          </p:cNvSpPr>
          <p:nvPr>
            <p:ph type="subTitle" idx="1"/>
          </p:nvPr>
        </p:nvSpPr>
        <p:spPr>
          <a:xfrm>
            <a:off x="408825" y="3598675"/>
            <a:ext cx="3745200" cy="2364900"/>
          </a:xfrm>
          <a:prstGeom prst="rect">
            <a:avLst/>
          </a:prstGeom>
          <a:noFill/>
          <a:ln>
            <a:noFill/>
          </a:ln>
        </p:spPr>
        <p:txBody>
          <a:bodyPr spcFirstLastPara="1" wrap="square" lIns="91425" tIns="45700" rIns="91425" bIns="45700" anchor="t" anchorCtr="0">
            <a:noAutofit/>
          </a:bodyPr>
          <a:lstStyle/>
          <a:p>
            <a:pPr marL="457200" marR="0" lvl="0" indent="-381000" algn="l" rtl="0">
              <a:lnSpc>
                <a:spcPct val="90000"/>
              </a:lnSpc>
              <a:spcBef>
                <a:spcPts val="1000"/>
              </a:spcBef>
              <a:spcAft>
                <a:spcPts val="0"/>
              </a:spcAft>
              <a:buClr>
                <a:schemeClr val="accent1"/>
              </a:buClr>
              <a:buSzPts val="2400"/>
              <a:buFont typeface="Arial" panose="020B0604020202020204" pitchFamily="34" charset="0"/>
              <a:buChar char="•"/>
            </a:pPr>
            <a:r>
              <a:rPr lang="en-AU" sz="1600" b="0" i="0" u="none" strike="noStrike" cap="none" dirty="0">
                <a:solidFill>
                  <a:srgbClr val="000000"/>
                </a:solidFill>
                <a:latin typeface="Roboto"/>
                <a:ea typeface="Roboto"/>
                <a:cs typeface="Roboto"/>
                <a:sym typeface="Roboto"/>
              </a:rPr>
              <a:t>Demographics</a:t>
            </a:r>
          </a:p>
          <a:p>
            <a:pPr marL="457200" marR="0" lvl="0" indent="-381000" algn="l" rtl="0">
              <a:lnSpc>
                <a:spcPct val="90000"/>
              </a:lnSpc>
              <a:spcBef>
                <a:spcPts val="1000"/>
              </a:spcBef>
              <a:spcAft>
                <a:spcPts val="0"/>
              </a:spcAft>
              <a:buClr>
                <a:schemeClr val="accent1"/>
              </a:buClr>
              <a:buSzPts val="2400"/>
              <a:buFont typeface="Arial" panose="020B0604020202020204" pitchFamily="34" charset="0"/>
              <a:buChar char="•"/>
            </a:pPr>
            <a:r>
              <a:rPr lang="en-AU" dirty="0"/>
              <a:t>Economic data</a:t>
            </a:r>
          </a:p>
          <a:p>
            <a:pPr marL="457200" marR="0" lvl="0" indent="-381000" algn="l" rtl="0">
              <a:lnSpc>
                <a:spcPct val="90000"/>
              </a:lnSpc>
              <a:spcBef>
                <a:spcPts val="1000"/>
              </a:spcBef>
              <a:spcAft>
                <a:spcPts val="0"/>
              </a:spcAft>
              <a:buClr>
                <a:schemeClr val="accent1"/>
              </a:buClr>
              <a:buSzPts val="2400"/>
              <a:buFont typeface="Arial" panose="020B0604020202020204" pitchFamily="34" charset="0"/>
              <a:buChar char="•"/>
            </a:pPr>
            <a:r>
              <a:rPr lang="en-AU" dirty="0"/>
              <a:t>Banking behaviour</a:t>
            </a:r>
          </a:p>
          <a:p>
            <a:pPr marL="457200" marR="0" lvl="0" indent="-381000" algn="l" rtl="0">
              <a:lnSpc>
                <a:spcPct val="90000"/>
              </a:lnSpc>
              <a:spcBef>
                <a:spcPts val="1000"/>
              </a:spcBef>
              <a:spcAft>
                <a:spcPts val="0"/>
              </a:spcAft>
              <a:buClr>
                <a:schemeClr val="accent1"/>
              </a:buClr>
              <a:buSzPts val="2400"/>
              <a:buFont typeface="Arial" panose="020B0604020202020204" pitchFamily="34" charset="0"/>
              <a:buChar char="•"/>
            </a:pPr>
            <a:r>
              <a:rPr lang="en-AU" dirty="0"/>
              <a:t>Competitor data</a:t>
            </a:r>
          </a:p>
          <a:p>
            <a:pPr marL="457200" marR="0" lvl="0" indent="-381000" algn="l" rtl="0">
              <a:lnSpc>
                <a:spcPct val="90000"/>
              </a:lnSpc>
              <a:spcBef>
                <a:spcPts val="1000"/>
              </a:spcBef>
              <a:spcAft>
                <a:spcPts val="0"/>
              </a:spcAft>
              <a:buClr>
                <a:schemeClr val="accent1"/>
              </a:buClr>
              <a:buSzPts val="2400"/>
              <a:buFont typeface="Arial" panose="020B0604020202020204" pitchFamily="34" charset="0"/>
              <a:buChar char="•"/>
            </a:pPr>
            <a:r>
              <a:rPr lang="en-AU" dirty="0"/>
              <a:t>Customer feedback and correspondence</a:t>
            </a:r>
          </a:p>
          <a:p>
            <a:pPr marL="457200" marR="0" lvl="0" indent="-381000" algn="l" rtl="0">
              <a:lnSpc>
                <a:spcPct val="90000"/>
              </a:lnSpc>
              <a:spcBef>
                <a:spcPts val="1000"/>
              </a:spcBef>
              <a:spcAft>
                <a:spcPts val="0"/>
              </a:spcAft>
              <a:buClr>
                <a:schemeClr val="accent1"/>
              </a:buClr>
              <a:buSzPts val="2400"/>
              <a:buFont typeface="Arial" panose="020B0604020202020204" pitchFamily="34" charset="0"/>
              <a:buChar char="•"/>
            </a:pPr>
            <a:r>
              <a:rPr lang="en-AU" sz="1600" b="0" i="0" u="none" strike="noStrike" cap="none" dirty="0">
                <a:solidFill>
                  <a:srgbClr val="000000"/>
                </a:solidFill>
                <a:latin typeface="Roboto"/>
                <a:ea typeface="Roboto"/>
                <a:cs typeface="Roboto"/>
                <a:sym typeface="Roboto"/>
              </a:rPr>
              <a:t>Whether the mortgage is pre-paid or refinanced (i.e. whether </a:t>
            </a:r>
            <a:r>
              <a:rPr lang="en-AU" sz="1600" b="0" i="0" u="none" strike="noStrike" cap="none" dirty="0">
                <a:solidFill>
                  <a:srgbClr val="FF0000"/>
                </a:solidFill>
                <a:latin typeface="Roboto"/>
                <a:ea typeface="Roboto"/>
                <a:cs typeface="Roboto"/>
                <a:sym typeface="Roboto"/>
              </a:rPr>
              <a:t>customer churn </a:t>
            </a:r>
            <a:r>
              <a:rPr lang="en-AU" sz="1600" b="0" i="0" u="none" strike="noStrike" cap="none" dirty="0">
                <a:solidFill>
                  <a:srgbClr val="000000"/>
                </a:solidFill>
                <a:latin typeface="Roboto"/>
                <a:ea typeface="Roboto"/>
                <a:cs typeface="Roboto"/>
                <a:sym typeface="Roboto"/>
              </a:rPr>
              <a:t>occurred)</a:t>
            </a:r>
          </a:p>
        </p:txBody>
      </p:sp>
      <p:pic>
        <p:nvPicPr>
          <p:cNvPr id="3" name="Picture 2" descr="A picture containing text&#10;&#10;Description automatically generated">
            <a:extLst>
              <a:ext uri="{FF2B5EF4-FFF2-40B4-BE49-F238E27FC236}">
                <a16:creationId xmlns:a16="http://schemas.microsoft.com/office/drawing/2014/main" id="{41E8D503-C035-467E-A25C-64652EA647E5}"/>
              </a:ext>
            </a:extLst>
          </p:cNvPr>
          <p:cNvPicPr>
            <a:picLocks noChangeAspect="1"/>
          </p:cNvPicPr>
          <p:nvPr/>
        </p:nvPicPr>
        <p:blipFill>
          <a:blip r:embed="rId3"/>
          <a:stretch>
            <a:fillRect/>
          </a:stretch>
        </p:blipFill>
        <p:spPr>
          <a:xfrm>
            <a:off x="5157773" y="723389"/>
            <a:ext cx="6036218" cy="5577050"/>
          </a:xfrm>
          <a:prstGeom prst="rect">
            <a:avLst/>
          </a:prstGeom>
        </p:spPr>
      </p:pic>
    </p:spTree>
    <p:extLst>
      <p:ext uri="{BB962C8B-B14F-4D97-AF65-F5344CB8AC3E}">
        <p14:creationId xmlns:p14="http://schemas.microsoft.com/office/powerpoint/2010/main" val="1374033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1"/>
          <p:cNvSpPr txBox="1">
            <a:spLocks noGrp="1"/>
          </p:cNvSpPr>
          <p:nvPr>
            <p:ph type="title"/>
          </p:nvPr>
        </p:nvSpPr>
        <p:spPr>
          <a:xfrm>
            <a:off x="313515" y="297979"/>
            <a:ext cx="10612631" cy="49062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Roboto"/>
              <a:buNone/>
            </a:pPr>
            <a:r>
              <a:rPr lang="en-AU" dirty="0"/>
              <a:t>DataRobot Predicts Customer Churn</a:t>
            </a:r>
            <a:endParaRPr sz="3800" b="1" i="0" u="none" strike="noStrike" cap="none" dirty="0">
              <a:solidFill>
                <a:schemeClr val="accent1"/>
              </a:solidFill>
              <a:latin typeface="Roboto"/>
              <a:ea typeface="Roboto"/>
              <a:cs typeface="Roboto"/>
              <a:sym typeface="Roboto"/>
            </a:endParaRPr>
          </a:p>
        </p:txBody>
      </p:sp>
      <p:pic>
        <p:nvPicPr>
          <p:cNvPr id="6" name="Shape 353">
            <a:extLst>
              <a:ext uri="{FF2B5EF4-FFF2-40B4-BE49-F238E27FC236}">
                <a16:creationId xmlns:a16="http://schemas.microsoft.com/office/drawing/2014/main" id="{255C4DA2-D20C-4292-AC8E-1F6DC681610D}"/>
              </a:ext>
            </a:extLst>
          </p:cNvPr>
          <p:cNvPicPr preferRelativeResize="0"/>
          <p:nvPr/>
        </p:nvPicPr>
        <p:blipFill>
          <a:blip r:embed="rId3">
            <a:alphaModFix/>
          </a:blip>
          <a:stretch>
            <a:fillRect/>
          </a:stretch>
        </p:blipFill>
        <p:spPr>
          <a:xfrm>
            <a:off x="5798418" y="1691597"/>
            <a:ext cx="1316735" cy="1569212"/>
          </a:xfrm>
          <a:prstGeom prst="rect">
            <a:avLst/>
          </a:prstGeom>
          <a:noFill/>
          <a:ln>
            <a:noFill/>
          </a:ln>
        </p:spPr>
      </p:pic>
      <p:sp>
        <p:nvSpPr>
          <p:cNvPr id="8" name="Shape 122">
            <a:extLst>
              <a:ext uri="{FF2B5EF4-FFF2-40B4-BE49-F238E27FC236}">
                <a16:creationId xmlns:a16="http://schemas.microsoft.com/office/drawing/2014/main" id="{FC9325A1-FB87-4B09-BFE9-E29E8D670BC1}"/>
              </a:ext>
            </a:extLst>
          </p:cNvPr>
          <p:cNvSpPr txBox="1">
            <a:spLocks/>
          </p:cNvSpPr>
          <p:nvPr/>
        </p:nvSpPr>
        <p:spPr>
          <a:xfrm>
            <a:off x="313515" y="3904865"/>
            <a:ext cx="4130368" cy="2396400"/>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fontAlgn="ctr">
              <a:lnSpc>
                <a:spcPct val="150000"/>
              </a:lnSpc>
              <a:buClr>
                <a:schemeClr val="dk1"/>
              </a:buClr>
              <a:buSzPct val="61111"/>
            </a:pPr>
            <a:r>
              <a:rPr lang="en-SG" sz="1600" dirty="0">
                <a:solidFill>
                  <a:srgbClr val="344D62"/>
                </a:solidFill>
                <a:latin typeface="Roboto"/>
                <a:ea typeface="Roboto"/>
                <a:cs typeface="Roboto"/>
              </a:rPr>
              <a:t>The input is a table containing mortgages at various ages, the mortgage details, customer details, economic factors, text from customer correspondence and whether the customer pre-paid or refinanced in the subsequent 6 months.</a:t>
            </a:r>
            <a:endParaRPr lang="en-GB" sz="1600" dirty="0">
              <a:solidFill>
                <a:srgbClr val="344D62"/>
              </a:solidFill>
              <a:latin typeface="Roboto"/>
              <a:ea typeface="Roboto"/>
              <a:cs typeface="Roboto"/>
            </a:endParaRPr>
          </a:p>
        </p:txBody>
      </p:sp>
      <p:sp>
        <p:nvSpPr>
          <p:cNvPr id="9" name="Shape 122">
            <a:extLst>
              <a:ext uri="{FF2B5EF4-FFF2-40B4-BE49-F238E27FC236}">
                <a16:creationId xmlns:a16="http://schemas.microsoft.com/office/drawing/2014/main" id="{55D5F1D4-8D40-4419-A6F7-01BD100EEAD8}"/>
              </a:ext>
            </a:extLst>
          </p:cNvPr>
          <p:cNvSpPr txBox="1">
            <a:spLocks/>
          </p:cNvSpPr>
          <p:nvPr/>
        </p:nvSpPr>
        <p:spPr>
          <a:xfrm>
            <a:off x="4926564" y="3904865"/>
            <a:ext cx="3423866" cy="2038303"/>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fontAlgn="ctr">
              <a:lnSpc>
                <a:spcPct val="150000"/>
              </a:lnSpc>
              <a:buClr>
                <a:schemeClr val="dk1"/>
              </a:buClr>
              <a:buSzPct val="61111"/>
            </a:pPr>
            <a:r>
              <a:rPr lang="en-GB" sz="1600" dirty="0">
                <a:solidFill>
                  <a:srgbClr val="344D62"/>
                </a:solidFill>
                <a:latin typeface="Roboto"/>
                <a:ea typeface="Roboto"/>
                <a:cs typeface="Roboto"/>
              </a:rPr>
              <a:t>DataRobot will automatically find the patterns, the links between the customer and mortgage details and whether they will churn.</a:t>
            </a:r>
          </a:p>
        </p:txBody>
      </p:sp>
      <p:sp>
        <p:nvSpPr>
          <p:cNvPr id="10" name="Shape 122">
            <a:extLst>
              <a:ext uri="{FF2B5EF4-FFF2-40B4-BE49-F238E27FC236}">
                <a16:creationId xmlns:a16="http://schemas.microsoft.com/office/drawing/2014/main" id="{8FAAFE49-03CA-4F83-8FE5-E127D575AA41}"/>
              </a:ext>
            </a:extLst>
          </p:cNvPr>
          <p:cNvSpPr txBox="1">
            <a:spLocks/>
          </p:cNvSpPr>
          <p:nvPr/>
        </p:nvSpPr>
        <p:spPr>
          <a:xfrm>
            <a:off x="7309733" y="3528494"/>
            <a:ext cx="2829967" cy="2038303"/>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nSpc>
                <a:spcPct val="150000"/>
              </a:lnSpc>
              <a:buClr>
                <a:schemeClr val="dk1"/>
              </a:buClr>
              <a:buSzPct val="78571"/>
              <a:buFont typeface="Arial"/>
              <a:buNone/>
            </a:pPr>
            <a:endParaRPr lang="en-GB" dirty="0">
              <a:solidFill>
                <a:srgbClr val="7D91A3"/>
              </a:solidFill>
            </a:endParaRPr>
          </a:p>
        </p:txBody>
      </p:sp>
      <p:sp>
        <p:nvSpPr>
          <p:cNvPr id="11" name="Shape 122">
            <a:extLst>
              <a:ext uri="{FF2B5EF4-FFF2-40B4-BE49-F238E27FC236}">
                <a16:creationId xmlns:a16="http://schemas.microsoft.com/office/drawing/2014/main" id="{153E2E28-AC86-4BB8-B135-B3611340BD08}"/>
              </a:ext>
            </a:extLst>
          </p:cNvPr>
          <p:cNvSpPr txBox="1">
            <a:spLocks/>
          </p:cNvSpPr>
          <p:nvPr/>
        </p:nvSpPr>
        <p:spPr>
          <a:xfrm>
            <a:off x="8531712" y="3904864"/>
            <a:ext cx="3644407" cy="2038303"/>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fontAlgn="ctr">
              <a:lnSpc>
                <a:spcPct val="150000"/>
              </a:lnSpc>
              <a:buClr>
                <a:schemeClr val="dk1"/>
              </a:buClr>
              <a:buSzPct val="61111"/>
            </a:pPr>
            <a:r>
              <a:rPr lang="en-GB" sz="1600" dirty="0">
                <a:solidFill>
                  <a:srgbClr val="344D62"/>
                </a:solidFill>
                <a:latin typeface="Roboto"/>
                <a:ea typeface="Roboto"/>
                <a:cs typeface="Roboto"/>
              </a:rPr>
              <a:t>You can use DataRobot’s accurate predictions to estimate the probability that a customer will churn, and create a short list of those most at risk.</a:t>
            </a:r>
          </a:p>
        </p:txBody>
      </p:sp>
      <p:pic>
        <p:nvPicPr>
          <p:cNvPr id="5" name="Picture 4">
            <a:extLst>
              <a:ext uri="{FF2B5EF4-FFF2-40B4-BE49-F238E27FC236}">
                <a16:creationId xmlns:a16="http://schemas.microsoft.com/office/drawing/2014/main" id="{EEB26AB1-D169-4D49-B547-79C3457BC12D}"/>
              </a:ext>
            </a:extLst>
          </p:cNvPr>
          <p:cNvPicPr>
            <a:picLocks noChangeAspect="1"/>
          </p:cNvPicPr>
          <p:nvPr/>
        </p:nvPicPr>
        <p:blipFill>
          <a:blip r:embed="rId4"/>
          <a:stretch>
            <a:fillRect/>
          </a:stretch>
        </p:blipFill>
        <p:spPr>
          <a:xfrm>
            <a:off x="274422" y="1248277"/>
            <a:ext cx="4169461" cy="2514168"/>
          </a:xfrm>
          <a:prstGeom prst="rect">
            <a:avLst/>
          </a:prstGeom>
        </p:spPr>
      </p:pic>
      <p:pic>
        <p:nvPicPr>
          <p:cNvPr id="7" name="Picture 6">
            <a:extLst>
              <a:ext uri="{FF2B5EF4-FFF2-40B4-BE49-F238E27FC236}">
                <a16:creationId xmlns:a16="http://schemas.microsoft.com/office/drawing/2014/main" id="{09CA10DB-3ED3-41ED-B1E3-8960A054285C}"/>
              </a:ext>
            </a:extLst>
          </p:cNvPr>
          <p:cNvPicPr>
            <a:picLocks noChangeAspect="1"/>
          </p:cNvPicPr>
          <p:nvPr/>
        </p:nvPicPr>
        <p:blipFill>
          <a:blip r:embed="rId5"/>
          <a:stretch>
            <a:fillRect/>
          </a:stretch>
        </p:blipFill>
        <p:spPr>
          <a:xfrm>
            <a:off x="9394162" y="1094005"/>
            <a:ext cx="1173682" cy="2668440"/>
          </a:xfrm>
          <a:prstGeom prst="rect">
            <a:avLst/>
          </a:prstGeom>
        </p:spPr>
      </p:pic>
    </p:spTree>
    <p:extLst>
      <p:ext uri="{BB962C8B-B14F-4D97-AF65-F5344CB8AC3E}">
        <p14:creationId xmlns:p14="http://schemas.microsoft.com/office/powerpoint/2010/main" val="683151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9"/>
          <p:cNvSpPr txBox="1">
            <a:spLocks noGrp="1"/>
          </p:cNvSpPr>
          <p:nvPr>
            <p:ph type="title"/>
          </p:nvPr>
        </p:nvSpPr>
        <p:spPr>
          <a:xfrm>
            <a:off x="256575" y="3321698"/>
            <a:ext cx="10893000" cy="211255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Roboto"/>
              <a:buNone/>
            </a:pPr>
            <a:r>
              <a:rPr lang="en-AU" sz="12000" b="1" i="0" u="none" strike="noStrike" cap="none" dirty="0">
                <a:solidFill>
                  <a:srgbClr val="FFFFFF"/>
                </a:solidFill>
                <a:latin typeface="Roboto"/>
                <a:ea typeface="Roboto"/>
                <a:cs typeface="Roboto"/>
                <a:sym typeface="Roboto"/>
              </a:rPr>
              <a:t>Understanding the Data</a:t>
            </a:r>
            <a:endParaRPr sz="12000" b="1" i="0" u="none" strike="noStrike" cap="none" dirty="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4218017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1"/>
          <p:cNvSpPr txBox="1">
            <a:spLocks noGrp="1"/>
          </p:cNvSpPr>
          <p:nvPr>
            <p:ph type="title"/>
          </p:nvPr>
        </p:nvSpPr>
        <p:spPr>
          <a:xfrm>
            <a:off x="313516" y="297979"/>
            <a:ext cx="10040400" cy="49062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Roboto"/>
              <a:buNone/>
            </a:pPr>
            <a:r>
              <a:rPr lang="en-AU" dirty="0"/>
              <a:t>Data Summary</a:t>
            </a:r>
            <a:endParaRPr sz="3800" b="1" i="0" u="none" strike="noStrike" cap="none" dirty="0">
              <a:solidFill>
                <a:schemeClr val="accent1"/>
              </a:solidFill>
              <a:latin typeface="Roboto"/>
              <a:ea typeface="Roboto"/>
              <a:cs typeface="Roboto"/>
              <a:sym typeface="Roboto"/>
            </a:endParaRPr>
          </a:p>
        </p:txBody>
      </p:sp>
      <p:sp>
        <p:nvSpPr>
          <p:cNvPr id="6" name="Rectangle 65">
            <a:extLst>
              <a:ext uri="{FF2B5EF4-FFF2-40B4-BE49-F238E27FC236}">
                <a16:creationId xmlns:a16="http://schemas.microsoft.com/office/drawing/2014/main" id="{3A6DF0DB-CCA4-4BC6-B072-C518D10D6983}"/>
              </a:ext>
            </a:extLst>
          </p:cNvPr>
          <p:cNvSpPr>
            <a:spLocks noChangeArrowheads="1"/>
          </p:cNvSpPr>
          <p:nvPr/>
        </p:nvSpPr>
        <p:spPr bwMode="auto">
          <a:xfrm>
            <a:off x="5074069" y="4531523"/>
            <a:ext cx="654228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rgbClr val="344D62"/>
                </a:solidFill>
                <a:latin typeface="Roboto"/>
                <a:ea typeface="Roboto"/>
                <a:cs typeface="Roboto"/>
              </a:rPr>
              <a:t>Note:</a:t>
            </a:r>
          </a:p>
          <a:p>
            <a:pPr marL="285750" marR="0" lvl="0" indent="-285750" algn="l" defTabSz="914400" rtl="0" eaLnBrk="0" fontAlgn="base" latinLnBrk="0" hangingPunct="0">
              <a:lnSpc>
                <a:spcPct val="100000"/>
              </a:lnSpc>
              <a:spcBef>
                <a:spcPct val="0"/>
              </a:spcBef>
              <a:spcAft>
                <a:spcPct val="0"/>
              </a:spcAft>
              <a:buClrTx/>
              <a:buSzTx/>
              <a:buFont typeface="Arial" charset="0"/>
              <a:buChar char="•"/>
              <a:tabLst/>
            </a:pPr>
            <a:r>
              <a:rPr lang="en-US" altLang="en-US" sz="1200" dirty="0">
                <a:solidFill>
                  <a:srgbClr val="344D62"/>
                </a:solidFill>
                <a:latin typeface="Roboto"/>
                <a:ea typeface="Roboto"/>
                <a:cs typeface="Roboto"/>
              </a:rPr>
              <a:t>Use default settings in DataRobot</a:t>
            </a:r>
          </a:p>
        </p:txBody>
      </p:sp>
      <p:sp>
        <p:nvSpPr>
          <p:cNvPr id="8" name="Rectangle 65">
            <a:extLst>
              <a:ext uri="{FF2B5EF4-FFF2-40B4-BE49-F238E27FC236}">
                <a16:creationId xmlns:a16="http://schemas.microsoft.com/office/drawing/2014/main" id="{F04BBCCA-D2D0-4240-B023-55D541ED8BD1}"/>
              </a:ext>
            </a:extLst>
          </p:cNvPr>
          <p:cNvSpPr>
            <a:spLocks noChangeArrowheads="1"/>
          </p:cNvSpPr>
          <p:nvPr/>
        </p:nvSpPr>
        <p:spPr bwMode="auto">
          <a:xfrm>
            <a:off x="4963678" y="1602856"/>
            <a:ext cx="56473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344D62"/>
                </a:solidFill>
                <a:latin typeface="Roboto"/>
                <a:ea typeface="Roboto"/>
                <a:cs typeface="Roboto"/>
              </a:rPr>
              <a:t>Target:</a:t>
            </a:r>
          </a:p>
        </p:txBody>
      </p:sp>
      <p:pic>
        <p:nvPicPr>
          <p:cNvPr id="2" name="Picture 1">
            <a:extLst>
              <a:ext uri="{FF2B5EF4-FFF2-40B4-BE49-F238E27FC236}">
                <a16:creationId xmlns:a16="http://schemas.microsoft.com/office/drawing/2014/main" id="{BF20CC8C-56AB-4A5B-805E-7ECB92A48F38}"/>
              </a:ext>
            </a:extLst>
          </p:cNvPr>
          <p:cNvPicPr>
            <a:picLocks noChangeAspect="1"/>
          </p:cNvPicPr>
          <p:nvPr/>
        </p:nvPicPr>
        <p:blipFill>
          <a:blip r:embed="rId3"/>
          <a:stretch>
            <a:fillRect/>
          </a:stretch>
        </p:blipFill>
        <p:spPr>
          <a:xfrm>
            <a:off x="5074068" y="1978089"/>
            <a:ext cx="3567709" cy="2462830"/>
          </a:xfrm>
          <a:prstGeom prst="rect">
            <a:avLst/>
          </a:prstGeom>
        </p:spPr>
      </p:pic>
      <p:pic>
        <p:nvPicPr>
          <p:cNvPr id="5" name="Picture 4">
            <a:extLst>
              <a:ext uri="{FF2B5EF4-FFF2-40B4-BE49-F238E27FC236}">
                <a16:creationId xmlns:a16="http://schemas.microsoft.com/office/drawing/2014/main" id="{C341348E-C050-4271-A79D-4A509E7225BE}"/>
              </a:ext>
            </a:extLst>
          </p:cNvPr>
          <p:cNvPicPr>
            <a:picLocks noChangeAspect="1"/>
          </p:cNvPicPr>
          <p:nvPr/>
        </p:nvPicPr>
        <p:blipFill>
          <a:blip r:embed="rId4"/>
          <a:stretch>
            <a:fillRect/>
          </a:stretch>
        </p:blipFill>
        <p:spPr>
          <a:xfrm>
            <a:off x="448617" y="1843868"/>
            <a:ext cx="3544737" cy="2597051"/>
          </a:xfrm>
          <a:prstGeom prst="rect">
            <a:avLst/>
          </a:prstGeom>
        </p:spPr>
      </p:pic>
    </p:spTree>
    <p:extLst>
      <p:ext uri="{BB962C8B-B14F-4D97-AF65-F5344CB8AC3E}">
        <p14:creationId xmlns:p14="http://schemas.microsoft.com/office/powerpoint/2010/main" val="1590431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9"/>
          <p:cNvSpPr txBox="1">
            <a:spLocks noGrp="1"/>
          </p:cNvSpPr>
          <p:nvPr>
            <p:ph type="title"/>
          </p:nvPr>
        </p:nvSpPr>
        <p:spPr>
          <a:xfrm>
            <a:off x="256575" y="2304660"/>
            <a:ext cx="11202418" cy="3129589"/>
          </a:xfrm>
          <a:prstGeom prst="rect">
            <a:avLst/>
          </a:prstGeom>
          <a:noFill/>
          <a:ln>
            <a:noFill/>
          </a:ln>
        </p:spPr>
        <p:txBody>
          <a:bodyPr spcFirstLastPara="1" wrap="square" lIns="91425" tIns="45700" rIns="91425" bIns="45700" anchor="t" anchorCtr="0">
            <a:noAutofit/>
          </a:bodyPr>
          <a:lstStyle/>
          <a:p>
            <a:pPr lvl="0"/>
            <a:r>
              <a:rPr lang="en-SG" dirty="0"/>
              <a:t>Customer Churn</a:t>
            </a:r>
            <a:br>
              <a:rPr lang="en-SG" dirty="0"/>
            </a:br>
            <a:r>
              <a:rPr lang="en-SG" sz="4800" dirty="0"/>
              <a:t>Banking - Mortgage Customers</a:t>
            </a:r>
            <a:endParaRPr sz="12000" b="1" i="0" u="none" strike="noStrike" cap="none" dirty="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503412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1"/>
          <p:cNvSpPr txBox="1">
            <a:spLocks noGrp="1"/>
          </p:cNvSpPr>
          <p:nvPr>
            <p:ph type="title"/>
          </p:nvPr>
        </p:nvSpPr>
        <p:spPr>
          <a:xfrm>
            <a:off x="313516" y="297979"/>
            <a:ext cx="10040400" cy="49062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Roboto"/>
              <a:buNone/>
            </a:pPr>
            <a:r>
              <a:rPr lang="en-AU" dirty="0"/>
              <a:t>Data Dictionary</a:t>
            </a:r>
            <a:endParaRPr sz="3800" b="1" i="0" u="none" strike="noStrike" cap="none" dirty="0">
              <a:solidFill>
                <a:schemeClr val="accent1"/>
              </a:solidFill>
              <a:latin typeface="Roboto"/>
              <a:ea typeface="Roboto"/>
              <a:cs typeface="Roboto"/>
              <a:sym typeface="Roboto"/>
            </a:endParaRPr>
          </a:p>
        </p:txBody>
      </p:sp>
      <p:pic>
        <p:nvPicPr>
          <p:cNvPr id="2" name="Picture 1">
            <a:extLst>
              <a:ext uri="{FF2B5EF4-FFF2-40B4-BE49-F238E27FC236}">
                <a16:creationId xmlns:a16="http://schemas.microsoft.com/office/drawing/2014/main" id="{BE11C7D3-434F-4FFC-AFA3-92396E3DD814}"/>
              </a:ext>
            </a:extLst>
          </p:cNvPr>
          <p:cNvPicPr>
            <a:picLocks noChangeAspect="1"/>
          </p:cNvPicPr>
          <p:nvPr/>
        </p:nvPicPr>
        <p:blipFill>
          <a:blip r:embed="rId3"/>
          <a:stretch>
            <a:fillRect/>
          </a:stretch>
        </p:blipFill>
        <p:spPr>
          <a:xfrm>
            <a:off x="920054" y="992608"/>
            <a:ext cx="10351891" cy="5482836"/>
          </a:xfrm>
          <a:prstGeom prst="rect">
            <a:avLst/>
          </a:prstGeom>
        </p:spPr>
      </p:pic>
    </p:spTree>
    <p:extLst>
      <p:ext uri="{BB962C8B-B14F-4D97-AF65-F5344CB8AC3E}">
        <p14:creationId xmlns:p14="http://schemas.microsoft.com/office/powerpoint/2010/main" val="3968911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9"/>
          <p:cNvSpPr txBox="1">
            <a:spLocks noGrp="1"/>
          </p:cNvSpPr>
          <p:nvPr>
            <p:ph type="title"/>
          </p:nvPr>
        </p:nvSpPr>
        <p:spPr>
          <a:xfrm>
            <a:off x="256575" y="3321698"/>
            <a:ext cx="10893000" cy="211255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Roboto"/>
              <a:buNone/>
            </a:pPr>
            <a:r>
              <a:rPr lang="en-AU" sz="12000" b="1" i="0" u="none" strike="noStrike" cap="none" dirty="0">
                <a:solidFill>
                  <a:srgbClr val="FFFFFF"/>
                </a:solidFill>
                <a:latin typeface="Roboto"/>
                <a:ea typeface="Roboto"/>
                <a:cs typeface="Roboto"/>
                <a:sym typeface="Roboto"/>
              </a:rPr>
              <a:t>DataRobot</a:t>
            </a:r>
            <a:br>
              <a:rPr lang="en-AU" sz="12000" b="1" i="0" u="none" strike="noStrike" cap="none" dirty="0">
                <a:solidFill>
                  <a:srgbClr val="FFFFFF"/>
                </a:solidFill>
                <a:latin typeface="Roboto"/>
                <a:ea typeface="Roboto"/>
                <a:cs typeface="Roboto"/>
                <a:sym typeface="Roboto"/>
              </a:rPr>
            </a:br>
            <a:r>
              <a:rPr lang="en-AU" sz="12000" b="1" i="0" u="none" strike="noStrike" cap="none" dirty="0">
                <a:solidFill>
                  <a:srgbClr val="FFFFFF"/>
                </a:solidFill>
                <a:latin typeface="Roboto"/>
                <a:ea typeface="Roboto"/>
                <a:cs typeface="Roboto"/>
                <a:sym typeface="Roboto"/>
              </a:rPr>
              <a:t>Demonstration</a:t>
            </a:r>
            <a:endParaRPr sz="12000" b="1" i="0" u="none" strike="noStrike" cap="none" dirty="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132942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1"/>
          <p:cNvSpPr txBox="1">
            <a:spLocks noGrp="1"/>
          </p:cNvSpPr>
          <p:nvPr>
            <p:ph type="title"/>
          </p:nvPr>
        </p:nvSpPr>
        <p:spPr>
          <a:xfrm>
            <a:off x="313516" y="297979"/>
            <a:ext cx="10040400" cy="49062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Roboto"/>
              <a:buNone/>
            </a:pPr>
            <a:r>
              <a:rPr lang="en-AU" sz="3800" b="1" i="0" u="none" strike="noStrike" cap="none" dirty="0">
                <a:solidFill>
                  <a:schemeClr val="accent1"/>
                </a:solidFill>
                <a:latin typeface="Roboto"/>
                <a:ea typeface="Roboto"/>
                <a:cs typeface="Roboto"/>
                <a:sym typeface="Roboto"/>
              </a:rPr>
              <a:t>What to Watch For In The Demo</a:t>
            </a:r>
            <a:endParaRPr sz="3800" b="1" i="0" u="none" strike="noStrike" cap="none" dirty="0">
              <a:solidFill>
                <a:schemeClr val="accent1"/>
              </a:solidFill>
              <a:latin typeface="Roboto"/>
              <a:ea typeface="Roboto"/>
              <a:cs typeface="Roboto"/>
              <a:sym typeface="Roboto"/>
            </a:endParaRPr>
          </a:p>
        </p:txBody>
      </p:sp>
      <p:sp>
        <p:nvSpPr>
          <p:cNvPr id="4" name="Google Shape;1205;p177">
            <a:extLst>
              <a:ext uri="{FF2B5EF4-FFF2-40B4-BE49-F238E27FC236}">
                <a16:creationId xmlns:a16="http://schemas.microsoft.com/office/drawing/2014/main" id="{81D7F2F5-3CF2-4C16-AC90-32959705A645}"/>
              </a:ext>
            </a:extLst>
          </p:cNvPr>
          <p:cNvSpPr txBox="1">
            <a:spLocks noGrp="1"/>
          </p:cNvSpPr>
          <p:nvPr>
            <p:ph type="body" idx="1"/>
          </p:nvPr>
        </p:nvSpPr>
        <p:spPr>
          <a:xfrm>
            <a:off x="3287480" y="1770887"/>
            <a:ext cx="7806153" cy="5245733"/>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chemeClr val="dk1"/>
              </a:buClr>
              <a:buSzPts val="2000"/>
              <a:buFont typeface="Roboto Light"/>
              <a:buNone/>
            </a:pPr>
            <a:r>
              <a:rPr lang="en" sz="1900" b="0" i="0" u="none" strike="noStrike" cap="none" dirty="0">
                <a:solidFill>
                  <a:schemeClr val="dk1"/>
                </a:solidFill>
                <a:latin typeface="Roboto Light"/>
                <a:ea typeface="Roboto Light"/>
                <a:cs typeface="Roboto Light"/>
                <a:sym typeface="Roboto Light"/>
              </a:rPr>
              <a:t>Best practices and guardrails automatically applied </a:t>
            </a:r>
            <a:endParaRPr sz="1900" b="0" i="0" u="none" strike="noStrike" cap="none" dirty="0">
              <a:solidFill>
                <a:schemeClr val="dk1"/>
              </a:solidFill>
              <a:latin typeface="Roboto Light"/>
              <a:ea typeface="Roboto Light"/>
              <a:cs typeface="Roboto Light"/>
              <a:sym typeface="Roboto Light"/>
            </a:endParaRPr>
          </a:p>
          <a:p>
            <a:pPr marL="0" marR="0" lvl="0" indent="0" algn="l" rtl="0">
              <a:lnSpc>
                <a:spcPct val="150000"/>
              </a:lnSpc>
              <a:spcBef>
                <a:spcPts val="1000"/>
              </a:spcBef>
              <a:spcAft>
                <a:spcPts val="0"/>
              </a:spcAft>
              <a:buClr>
                <a:schemeClr val="dk1"/>
              </a:buClr>
              <a:buSzPts val="2000"/>
              <a:buFont typeface="Roboto Light"/>
              <a:buNone/>
            </a:pPr>
            <a:r>
              <a:rPr lang="en" sz="1900" b="0" i="0" u="none" strike="noStrike" cap="none" dirty="0">
                <a:solidFill>
                  <a:schemeClr val="dk1"/>
                </a:solidFill>
                <a:latin typeface="Roboto Light"/>
                <a:ea typeface="Roboto Light"/>
                <a:cs typeface="Roboto Light"/>
                <a:sym typeface="Roboto Light"/>
              </a:rPr>
              <a:t>Automation with flexibility for experts</a:t>
            </a:r>
            <a:endParaRPr sz="1900" b="0" i="0" u="none" strike="noStrike" cap="none" dirty="0">
              <a:solidFill>
                <a:schemeClr val="dk1"/>
              </a:solidFill>
              <a:latin typeface="Roboto Light"/>
              <a:ea typeface="Roboto Light"/>
              <a:cs typeface="Roboto Light"/>
              <a:sym typeface="Roboto Light"/>
            </a:endParaRPr>
          </a:p>
          <a:p>
            <a:pPr marL="0" marR="0" lvl="0" indent="0" algn="l" rtl="0">
              <a:lnSpc>
                <a:spcPct val="150000"/>
              </a:lnSpc>
              <a:spcBef>
                <a:spcPts val="1000"/>
              </a:spcBef>
              <a:spcAft>
                <a:spcPts val="0"/>
              </a:spcAft>
              <a:buClr>
                <a:schemeClr val="dk1"/>
              </a:buClr>
              <a:buSzPts val="2000"/>
              <a:buFont typeface="Roboto Light"/>
              <a:buNone/>
            </a:pPr>
            <a:r>
              <a:rPr lang="en" sz="1900" b="0" i="0" u="none" strike="noStrike" cap="none" dirty="0">
                <a:solidFill>
                  <a:schemeClr val="dk1"/>
                </a:solidFill>
                <a:latin typeface="Roboto Light"/>
                <a:ea typeface="Roboto Light"/>
                <a:cs typeface="Roboto Light"/>
                <a:sym typeface="Roboto Light"/>
              </a:rPr>
              <a:t>Full transparency.  No black box models</a:t>
            </a:r>
            <a:endParaRPr sz="1900" b="0" i="0" u="none" strike="noStrike" cap="none" dirty="0">
              <a:solidFill>
                <a:schemeClr val="dk1"/>
              </a:solidFill>
              <a:latin typeface="Roboto Light"/>
              <a:ea typeface="Roboto Light"/>
              <a:cs typeface="Roboto Light"/>
              <a:sym typeface="Roboto Light"/>
            </a:endParaRPr>
          </a:p>
          <a:p>
            <a:pPr marL="0" marR="0" lvl="0" indent="0" algn="l" rtl="0">
              <a:lnSpc>
                <a:spcPct val="150000"/>
              </a:lnSpc>
              <a:spcBef>
                <a:spcPts val="1000"/>
              </a:spcBef>
              <a:spcAft>
                <a:spcPts val="0"/>
              </a:spcAft>
              <a:buClr>
                <a:schemeClr val="dk1"/>
              </a:buClr>
              <a:buSzPts val="2000"/>
              <a:buFont typeface="Roboto Light"/>
              <a:buNone/>
            </a:pPr>
            <a:r>
              <a:rPr lang="en" sz="1900" b="0" i="0" u="none" strike="noStrike" cap="none" dirty="0">
                <a:solidFill>
                  <a:schemeClr val="dk1"/>
                </a:solidFill>
                <a:latin typeface="Roboto Light"/>
                <a:ea typeface="Roboto Light"/>
                <a:cs typeface="Roboto Light"/>
                <a:sym typeface="Roboto Light"/>
              </a:rPr>
              <a:t>Automatic benchmarking/challenger models</a:t>
            </a:r>
            <a:endParaRPr sz="1900" b="0" i="0" u="none" strike="noStrike" cap="none" dirty="0">
              <a:solidFill>
                <a:schemeClr val="dk1"/>
              </a:solidFill>
              <a:latin typeface="Roboto Light"/>
              <a:ea typeface="Roboto Light"/>
              <a:cs typeface="Roboto Light"/>
              <a:sym typeface="Roboto Light"/>
            </a:endParaRPr>
          </a:p>
          <a:p>
            <a:pPr marL="0" marR="0" lvl="0" indent="0" algn="l" rtl="0">
              <a:lnSpc>
                <a:spcPct val="150000"/>
              </a:lnSpc>
              <a:spcBef>
                <a:spcPts val="1000"/>
              </a:spcBef>
              <a:spcAft>
                <a:spcPts val="0"/>
              </a:spcAft>
              <a:buClr>
                <a:schemeClr val="dk1"/>
              </a:buClr>
              <a:buSzPts val="2000"/>
              <a:buFont typeface="Roboto Light"/>
              <a:buNone/>
            </a:pPr>
            <a:r>
              <a:rPr lang="en" sz="1900" b="0" i="0" u="none" strike="noStrike" cap="none" dirty="0">
                <a:solidFill>
                  <a:schemeClr val="dk1"/>
                </a:solidFill>
                <a:latin typeface="Roboto Light"/>
                <a:ea typeface="Roboto Light"/>
                <a:cs typeface="Roboto Light"/>
                <a:sym typeface="Roboto Light"/>
              </a:rPr>
              <a:t>Automated Model Documentation</a:t>
            </a:r>
            <a:endParaRPr sz="1900" b="0" i="0" u="none" strike="noStrike" cap="none" dirty="0">
              <a:solidFill>
                <a:schemeClr val="dk1"/>
              </a:solidFill>
              <a:latin typeface="Roboto Light"/>
              <a:ea typeface="Roboto Light"/>
              <a:cs typeface="Roboto Light"/>
              <a:sym typeface="Roboto Light"/>
            </a:endParaRPr>
          </a:p>
          <a:p>
            <a:pPr marL="0" marR="0" lvl="0" indent="0" algn="l" rtl="0">
              <a:lnSpc>
                <a:spcPct val="150000"/>
              </a:lnSpc>
              <a:spcBef>
                <a:spcPts val="1000"/>
              </a:spcBef>
              <a:spcAft>
                <a:spcPts val="1000"/>
              </a:spcAft>
              <a:buClr>
                <a:schemeClr val="dk1"/>
              </a:buClr>
              <a:buSzPts val="2000"/>
              <a:buFont typeface="Roboto Light"/>
              <a:buNone/>
            </a:pPr>
            <a:r>
              <a:rPr lang="en" sz="1900" b="0" i="0" u="none" strike="noStrike" cap="none" dirty="0">
                <a:solidFill>
                  <a:schemeClr val="dk1"/>
                </a:solidFill>
                <a:latin typeface="Roboto Light"/>
                <a:ea typeface="Roboto Light"/>
                <a:cs typeface="Roboto Light"/>
                <a:sym typeface="Roboto Light"/>
              </a:rPr>
              <a:t>Flexible deployments and automatic monitoring </a:t>
            </a:r>
            <a:endParaRPr sz="1900" b="0" i="0" u="none" strike="noStrike" cap="none" dirty="0">
              <a:solidFill>
                <a:schemeClr val="dk1"/>
              </a:solidFill>
              <a:latin typeface="Roboto Light"/>
              <a:ea typeface="Roboto Light"/>
              <a:cs typeface="Roboto Light"/>
              <a:sym typeface="Roboto Light"/>
            </a:endParaRPr>
          </a:p>
        </p:txBody>
      </p:sp>
      <p:grpSp>
        <p:nvGrpSpPr>
          <p:cNvPr id="5" name="Google Shape;1206;p177">
            <a:extLst>
              <a:ext uri="{FF2B5EF4-FFF2-40B4-BE49-F238E27FC236}">
                <a16:creationId xmlns:a16="http://schemas.microsoft.com/office/drawing/2014/main" id="{5819C5B0-16B2-4794-BAED-FF9C7F4E2F04}"/>
              </a:ext>
            </a:extLst>
          </p:cNvPr>
          <p:cNvGrpSpPr/>
          <p:nvPr/>
        </p:nvGrpSpPr>
        <p:grpSpPr>
          <a:xfrm>
            <a:off x="2430658" y="1829171"/>
            <a:ext cx="417216" cy="529561"/>
            <a:chOff x="877888" y="757238"/>
            <a:chExt cx="1503363" cy="1908175"/>
          </a:xfrm>
        </p:grpSpPr>
        <p:sp>
          <p:nvSpPr>
            <p:cNvPr id="6" name="Google Shape;1207;p177">
              <a:extLst>
                <a:ext uri="{FF2B5EF4-FFF2-40B4-BE49-F238E27FC236}">
                  <a16:creationId xmlns:a16="http://schemas.microsoft.com/office/drawing/2014/main" id="{FADAC7E6-46C2-4E11-9C43-6065BBDCBE1C}"/>
                </a:ext>
              </a:extLst>
            </p:cNvPr>
            <p:cNvSpPr/>
            <p:nvPr/>
          </p:nvSpPr>
          <p:spPr>
            <a:xfrm>
              <a:off x="877888" y="757238"/>
              <a:ext cx="1244600" cy="1836738"/>
            </a:xfrm>
            <a:custGeom>
              <a:avLst/>
              <a:gdLst/>
              <a:ahLst/>
              <a:cxnLst/>
              <a:rect l="l" t="t" r="r" b="b"/>
              <a:pathLst>
                <a:path w="784" h="1157" extrusionOk="0">
                  <a:moveTo>
                    <a:pt x="40" y="1157"/>
                  </a:moveTo>
                  <a:lnTo>
                    <a:pt x="424" y="1157"/>
                  </a:lnTo>
                  <a:lnTo>
                    <a:pt x="424" y="1157"/>
                  </a:lnTo>
                  <a:lnTo>
                    <a:pt x="434" y="1155"/>
                  </a:lnTo>
                  <a:lnTo>
                    <a:pt x="439" y="1149"/>
                  </a:lnTo>
                  <a:lnTo>
                    <a:pt x="444" y="1142"/>
                  </a:lnTo>
                  <a:lnTo>
                    <a:pt x="446" y="1135"/>
                  </a:lnTo>
                  <a:lnTo>
                    <a:pt x="446" y="1135"/>
                  </a:lnTo>
                  <a:lnTo>
                    <a:pt x="444" y="1126"/>
                  </a:lnTo>
                  <a:lnTo>
                    <a:pt x="439" y="1118"/>
                  </a:lnTo>
                  <a:lnTo>
                    <a:pt x="434" y="1115"/>
                  </a:lnTo>
                  <a:lnTo>
                    <a:pt x="424" y="1113"/>
                  </a:lnTo>
                  <a:lnTo>
                    <a:pt x="43" y="1113"/>
                  </a:lnTo>
                  <a:lnTo>
                    <a:pt x="43" y="207"/>
                  </a:lnTo>
                  <a:lnTo>
                    <a:pt x="103" y="207"/>
                  </a:lnTo>
                  <a:lnTo>
                    <a:pt x="103" y="247"/>
                  </a:lnTo>
                  <a:lnTo>
                    <a:pt x="103" y="247"/>
                  </a:lnTo>
                  <a:lnTo>
                    <a:pt x="105" y="256"/>
                  </a:lnTo>
                  <a:lnTo>
                    <a:pt x="110" y="263"/>
                  </a:lnTo>
                  <a:lnTo>
                    <a:pt x="118" y="267"/>
                  </a:lnTo>
                  <a:lnTo>
                    <a:pt x="125" y="269"/>
                  </a:lnTo>
                  <a:lnTo>
                    <a:pt x="637" y="269"/>
                  </a:lnTo>
                  <a:lnTo>
                    <a:pt x="637" y="269"/>
                  </a:lnTo>
                  <a:lnTo>
                    <a:pt x="644" y="267"/>
                  </a:lnTo>
                  <a:lnTo>
                    <a:pt x="651" y="263"/>
                  </a:lnTo>
                  <a:lnTo>
                    <a:pt x="657" y="256"/>
                  </a:lnTo>
                  <a:lnTo>
                    <a:pt x="659" y="247"/>
                  </a:lnTo>
                  <a:lnTo>
                    <a:pt x="659" y="207"/>
                  </a:lnTo>
                  <a:lnTo>
                    <a:pt x="740" y="207"/>
                  </a:lnTo>
                  <a:lnTo>
                    <a:pt x="740" y="697"/>
                  </a:lnTo>
                  <a:lnTo>
                    <a:pt x="740" y="697"/>
                  </a:lnTo>
                  <a:lnTo>
                    <a:pt x="742" y="706"/>
                  </a:lnTo>
                  <a:lnTo>
                    <a:pt x="748" y="714"/>
                  </a:lnTo>
                  <a:lnTo>
                    <a:pt x="753" y="717"/>
                  </a:lnTo>
                  <a:lnTo>
                    <a:pt x="762" y="719"/>
                  </a:lnTo>
                  <a:lnTo>
                    <a:pt x="762" y="719"/>
                  </a:lnTo>
                  <a:lnTo>
                    <a:pt x="771" y="717"/>
                  </a:lnTo>
                  <a:lnTo>
                    <a:pt x="778" y="714"/>
                  </a:lnTo>
                  <a:lnTo>
                    <a:pt x="782" y="706"/>
                  </a:lnTo>
                  <a:lnTo>
                    <a:pt x="784" y="697"/>
                  </a:lnTo>
                  <a:lnTo>
                    <a:pt x="784" y="203"/>
                  </a:lnTo>
                  <a:lnTo>
                    <a:pt x="784" y="203"/>
                  </a:lnTo>
                  <a:lnTo>
                    <a:pt x="784" y="194"/>
                  </a:lnTo>
                  <a:lnTo>
                    <a:pt x="780" y="187"/>
                  </a:lnTo>
                  <a:lnTo>
                    <a:pt x="777" y="180"/>
                  </a:lnTo>
                  <a:lnTo>
                    <a:pt x="773" y="174"/>
                  </a:lnTo>
                  <a:lnTo>
                    <a:pt x="766" y="171"/>
                  </a:lnTo>
                  <a:lnTo>
                    <a:pt x="760" y="167"/>
                  </a:lnTo>
                  <a:lnTo>
                    <a:pt x="753" y="163"/>
                  </a:lnTo>
                  <a:lnTo>
                    <a:pt x="744" y="163"/>
                  </a:lnTo>
                  <a:lnTo>
                    <a:pt x="659" y="163"/>
                  </a:lnTo>
                  <a:lnTo>
                    <a:pt x="659" y="140"/>
                  </a:lnTo>
                  <a:lnTo>
                    <a:pt x="659" y="140"/>
                  </a:lnTo>
                  <a:lnTo>
                    <a:pt x="657" y="131"/>
                  </a:lnTo>
                  <a:lnTo>
                    <a:pt x="653" y="122"/>
                  </a:lnTo>
                  <a:lnTo>
                    <a:pt x="650" y="113"/>
                  </a:lnTo>
                  <a:lnTo>
                    <a:pt x="644" y="105"/>
                  </a:lnTo>
                  <a:lnTo>
                    <a:pt x="637" y="100"/>
                  </a:lnTo>
                  <a:lnTo>
                    <a:pt x="628" y="94"/>
                  </a:lnTo>
                  <a:lnTo>
                    <a:pt x="619" y="93"/>
                  </a:lnTo>
                  <a:lnTo>
                    <a:pt x="610" y="91"/>
                  </a:lnTo>
                  <a:lnTo>
                    <a:pt x="481" y="91"/>
                  </a:lnTo>
                  <a:lnTo>
                    <a:pt x="481" y="91"/>
                  </a:lnTo>
                  <a:lnTo>
                    <a:pt x="477" y="73"/>
                  </a:lnTo>
                  <a:lnTo>
                    <a:pt x="470" y="56"/>
                  </a:lnTo>
                  <a:lnTo>
                    <a:pt x="461" y="40"/>
                  </a:lnTo>
                  <a:lnTo>
                    <a:pt x="448" y="27"/>
                  </a:lnTo>
                  <a:lnTo>
                    <a:pt x="434" y="16"/>
                  </a:lnTo>
                  <a:lnTo>
                    <a:pt x="417" y="7"/>
                  </a:lnTo>
                  <a:lnTo>
                    <a:pt x="399" y="2"/>
                  </a:lnTo>
                  <a:lnTo>
                    <a:pt x="381" y="0"/>
                  </a:lnTo>
                  <a:lnTo>
                    <a:pt x="381" y="0"/>
                  </a:lnTo>
                  <a:lnTo>
                    <a:pt x="361" y="2"/>
                  </a:lnTo>
                  <a:lnTo>
                    <a:pt x="345" y="7"/>
                  </a:lnTo>
                  <a:lnTo>
                    <a:pt x="328" y="16"/>
                  </a:lnTo>
                  <a:lnTo>
                    <a:pt x="314" y="27"/>
                  </a:lnTo>
                  <a:lnTo>
                    <a:pt x="301" y="40"/>
                  </a:lnTo>
                  <a:lnTo>
                    <a:pt x="292" y="56"/>
                  </a:lnTo>
                  <a:lnTo>
                    <a:pt x="285" y="73"/>
                  </a:lnTo>
                  <a:lnTo>
                    <a:pt x="281" y="91"/>
                  </a:lnTo>
                  <a:lnTo>
                    <a:pt x="152" y="91"/>
                  </a:lnTo>
                  <a:lnTo>
                    <a:pt x="152" y="91"/>
                  </a:lnTo>
                  <a:lnTo>
                    <a:pt x="143" y="93"/>
                  </a:lnTo>
                  <a:lnTo>
                    <a:pt x="134" y="94"/>
                  </a:lnTo>
                  <a:lnTo>
                    <a:pt x="125" y="100"/>
                  </a:lnTo>
                  <a:lnTo>
                    <a:pt x="118" y="105"/>
                  </a:lnTo>
                  <a:lnTo>
                    <a:pt x="112" y="113"/>
                  </a:lnTo>
                  <a:lnTo>
                    <a:pt x="109" y="122"/>
                  </a:lnTo>
                  <a:lnTo>
                    <a:pt x="105" y="131"/>
                  </a:lnTo>
                  <a:lnTo>
                    <a:pt x="103" y="140"/>
                  </a:lnTo>
                  <a:lnTo>
                    <a:pt x="103" y="163"/>
                  </a:lnTo>
                  <a:lnTo>
                    <a:pt x="40" y="163"/>
                  </a:lnTo>
                  <a:lnTo>
                    <a:pt x="40" y="163"/>
                  </a:lnTo>
                  <a:lnTo>
                    <a:pt x="32" y="163"/>
                  </a:lnTo>
                  <a:lnTo>
                    <a:pt x="25" y="167"/>
                  </a:lnTo>
                  <a:lnTo>
                    <a:pt x="18" y="171"/>
                  </a:lnTo>
                  <a:lnTo>
                    <a:pt x="12" y="174"/>
                  </a:lnTo>
                  <a:lnTo>
                    <a:pt x="7" y="180"/>
                  </a:lnTo>
                  <a:lnTo>
                    <a:pt x="3" y="187"/>
                  </a:lnTo>
                  <a:lnTo>
                    <a:pt x="2" y="194"/>
                  </a:lnTo>
                  <a:lnTo>
                    <a:pt x="0" y="203"/>
                  </a:lnTo>
                  <a:lnTo>
                    <a:pt x="0" y="1117"/>
                  </a:lnTo>
                  <a:lnTo>
                    <a:pt x="0" y="1117"/>
                  </a:lnTo>
                  <a:lnTo>
                    <a:pt x="2" y="1124"/>
                  </a:lnTo>
                  <a:lnTo>
                    <a:pt x="3" y="1131"/>
                  </a:lnTo>
                  <a:lnTo>
                    <a:pt x="7" y="1138"/>
                  </a:lnTo>
                  <a:lnTo>
                    <a:pt x="12" y="1144"/>
                  </a:lnTo>
                  <a:lnTo>
                    <a:pt x="18" y="1149"/>
                  </a:lnTo>
                  <a:lnTo>
                    <a:pt x="25" y="1153"/>
                  </a:lnTo>
                  <a:lnTo>
                    <a:pt x="32" y="1155"/>
                  </a:lnTo>
                  <a:lnTo>
                    <a:pt x="40" y="1157"/>
                  </a:lnTo>
                  <a:lnTo>
                    <a:pt x="40" y="1157"/>
                  </a:lnTo>
                  <a:close/>
                  <a:moveTo>
                    <a:pt x="147" y="140"/>
                  </a:moveTo>
                  <a:lnTo>
                    <a:pt x="147" y="140"/>
                  </a:lnTo>
                  <a:lnTo>
                    <a:pt x="149" y="136"/>
                  </a:lnTo>
                  <a:lnTo>
                    <a:pt x="152" y="134"/>
                  </a:lnTo>
                  <a:lnTo>
                    <a:pt x="303" y="134"/>
                  </a:lnTo>
                  <a:lnTo>
                    <a:pt x="303" y="134"/>
                  </a:lnTo>
                  <a:lnTo>
                    <a:pt x="312" y="133"/>
                  </a:lnTo>
                  <a:lnTo>
                    <a:pt x="319" y="127"/>
                  </a:lnTo>
                  <a:lnTo>
                    <a:pt x="319" y="127"/>
                  </a:lnTo>
                  <a:lnTo>
                    <a:pt x="323" y="120"/>
                  </a:lnTo>
                  <a:lnTo>
                    <a:pt x="325" y="109"/>
                  </a:lnTo>
                  <a:lnTo>
                    <a:pt x="325" y="109"/>
                  </a:lnTo>
                  <a:lnTo>
                    <a:pt x="323" y="102"/>
                  </a:lnTo>
                  <a:lnTo>
                    <a:pt x="323" y="102"/>
                  </a:lnTo>
                  <a:lnTo>
                    <a:pt x="325" y="91"/>
                  </a:lnTo>
                  <a:lnTo>
                    <a:pt x="328" y="80"/>
                  </a:lnTo>
                  <a:lnTo>
                    <a:pt x="334" y="69"/>
                  </a:lnTo>
                  <a:lnTo>
                    <a:pt x="341" y="62"/>
                  </a:lnTo>
                  <a:lnTo>
                    <a:pt x="348" y="54"/>
                  </a:lnTo>
                  <a:lnTo>
                    <a:pt x="359" y="49"/>
                  </a:lnTo>
                  <a:lnTo>
                    <a:pt x="370" y="45"/>
                  </a:lnTo>
                  <a:lnTo>
                    <a:pt x="381" y="44"/>
                  </a:lnTo>
                  <a:lnTo>
                    <a:pt x="381" y="44"/>
                  </a:lnTo>
                  <a:lnTo>
                    <a:pt x="392" y="45"/>
                  </a:lnTo>
                  <a:lnTo>
                    <a:pt x="403" y="49"/>
                  </a:lnTo>
                  <a:lnTo>
                    <a:pt x="414" y="54"/>
                  </a:lnTo>
                  <a:lnTo>
                    <a:pt x="421" y="62"/>
                  </a:lnTo>
                  <a:lnTo>
                    <a:pt x="428" y="69"/>
                  </a:lnTo>
                  <a:lnTo>
                    <a:pt x="434" y="80"/>
                  </a:lnTo>
                  <a:lnTo>
                    <a:pt x="437" y="91"/>
                  </a:lnTo>
                  <a:lnTo>
                    <a:pt x="439" y="102"/>
                  </a:lnTo>
                  <a:lnTo>
                    <a:pt x="439" y="102"/>
                  </a:lnTo>
                  <a:lnTo>
                    <a:pt x="437" y="111"/>
                  </a:lnTo>
                  <a:lnTo>
                    <a:pt x="437" y="111"/>
                  </a:lnTo>
                  <a:lnTo>
                    <a:pt x="439" y="120"/>
                  </a:lnTo>
                  <a:lnTo>
                    <a:pt x="443" y="127"/>
                  </a:lnTo>
                  <a:lnTo>
                    <a:pt x="443" y="127"/>
                  </a:lnTo>
                  <a:lnTo>
                    <a:pt x="450" y="133"/>
                  </a:lnTo>
                  <a:lnTo>
                    <a:pt x="459" y="134"/>
                  </a:lnTo>
                  <a:lnTo>
                    <a:pt x="610" y="134"/>
                  </a:lnTo>
                  <a:lnTo>
                    <a:pt x="610" y="134"/>
                  </a:lnTo>
                  <a:lnTo>
                    <a:pt x="613" y="136"/>
                  </a:lnTo>
                  <a:lnTo>
                    <a:pt x="615" y="140"/>
                  </a:lnTo>
                  <a:lnTo>
                    <a:pt x="615" y="225"/>
                  </a:lnTo>
                  <a:lnTo>
                    <a:pt x="147" y="225"/>
                  </a:lnTo>
                  <a:lnTo>
                    <a:pt x="147" y="140"/>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 name="Google Shape;1208;p177">
              <a:extLst>
                <a:ext uri="{FF2B5EF4-FFF2-40B4-BE49-F238E27FC236}">
                  <a16:creationId xmlns:a16="http://schemas.microsoft.com/office/drawing/2014/main" id="{CA5DAB9F-8956-42BA-8A39-C2C33E60A128}"/>
                </a:ext>
              </a:extLst>
            </p:cNvPr>
            <p:cNvSpPr/>
            <p:nvPr/>
          </p:nvSpPr>
          <p:spPr>
            <a:xfrm>
              <a:off x="1082676" y="1697038"/>
              <a:ext cx="252413" cy="254000"/>
            </a:xfrm>
            <a:custGeom>
              <a:avLst/>
              <a:gdLst/>
              <a:ahLst/>
              <a:cxnLst/>
              <a:rect l="l" t="t" r="r" b="b"/>
              <a:pathLst>
                <a:path w="159" h="160" extrusionOk="0">
                  <a:moveTo>
                    <a:pt x="159" y="22"/>
                  </a:moveTo>
                  <a:lnTo>
                    <a:pt x="159" y="22"/>
                  </a:lnTo>
                  <a:lnTo>
                    <a:pt x="158" y="13"/>
                  </a:lnTo>
                  <a:lnTo>
                    <a:pt x="154" y="5"/>
                  </a:lnTo>
                  <a:lnTo>
                    <a:pt x="147" y="2"/>
                  </a:lnTo>
                  <a:lnTo>
                    <a:pt x="138" y="0"/>
                  </a:lnTo>
                  <a:lnTo>
                    <a:pt x="21" y="0"/>
                  </a:lnTo>
                  <a:lnTo>
                    <a:pt x="21" y="0"/>
                  </a:lnTo>
                  <a:lnTo>
                    <a:pt x="12" y="2"/>
                  </a:lnTo>
                  <a:lnTo>
                    <a:pt x="7" y="5"/>
                  </a:lnTo>
                  <a:lnTo>
                    <a:pt x="1" y="13"/>
                  </a:lnTo>
                  <a:lnTo>
                    <a:pt x="0" y="22"/>
                  </a:lnTo>
                  <a:lnTo>
                    <a:pt x="0" y="138"/>
                  </a:lnTo>
                  <a:lnTo>
                    <a:pt x="0" y="138"/>
                  </a:lnTo>
                  <a:lnTo>
                    <a:pt x="1" y="147"/>
                  </a:lnTo>
                  <a:lnTo>
                    <a:pt x="7" y="154"/>
                  </a:lnTo>
                  <a:lnTo>
                    <a:pt x="12" y="158"/>
                  </a:lnTo>
                  <a:lnTo>
                    <a:pt x="21" y="160"/>
                  </a:lnTo>
                  <a:lnTo>
                    <a:pt x="138" y="160"/>
                  </a:lnTo>
                  <a:lnTo>
                    <a:pt x="138" y="160"/>
                  </a:lnTo>
                  <a:lnTo>
                    <a:pt x="147" y="158"/>
                  </a:lnTo>
                  <a:lnTo>
                    <a:pt x="154" y="154"/>
                  </a:lnTo>
                  <a:lnTo>
                    <a:pt x="158" y="147"/>
                  </a:lnTo>
                  <a:lnTo>
                    <a:pt x="159" y="138"/>
                  </a:lnTo>
                  <a:lnTo>
                    <a:pt x="159" y="22"/>
                  </a:lnTo>
                  <a:close/>
                  <a:moveTo>
                    <a:pt x="116" y="116"/>
                  </a:moveTo>
                  <a:lnTo>
                    <a:pt x="43" y="116"/>
                  </a:lnTo>
                  <a:lnTo>
                    <a:pt x="43" y="43"/>
                  </a:lnTo>
                  <a:lnTo>
                    <a:pt x="116" y="43"/>
                  </a:lnTo>
                  <a:lnTo>
                    <a:pt x="116" y="11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 name="Google Shape;1209;p177">
              <a:extLst>
                <a:ext uri="{FF2B5EF4-FFF2-40B4-BE49-F238E27FC236}">
                  <a16:creationId xmlns:a16="http://schemas.microsoft.com/office/drawing/2014/main" id="{4A3F4A7C-6392-460F-AE9C-7F50F2234930}"/>
                </a:ext>
              </a:extLst>
            </p:cNvPr>
            <p:cNvSpPr/>
            <p:nvPr/>
          </p:nvSpPr>
          <p:spPr>
            <a:xfrm>
              <a:off x="1082676" y="1301750"/>
              <a:ext cx="252413" cy="254000"/>
            </a:xfrm>
            <a:custGeom>
              <a:avLst/>
              <a:gdLst/>
              <a:ahLst/>
              <a:cxnLst/>
              <a:rect l="l" t="t" r="r" b="b"/>
              <a:pathLst>
                <a:path w="159" h="160" extrusionOk="0">
                  <a:moveTo>
                    <a:pt x="159" y="22"/>
                  </a:moveTo>
                  <a:lnTo>
                    <a:pt x="159" y="22"/>
                  </a:lnTo>
                  <a:lnTo>
                    <a:pt x="158" y="13"/>
                  </a:lnTo>
                  <a:lnTo>
                    <a:pt x="154" y="6"/>
                  </a:lnTo>
                  <a:lnTo>
                    <a:pt x="147" y="0"/>
                  </a:lnTo>
                  <a:lnTo>
                    <a:pt x="138" y="0"/>
                  </a:lnTo>
                  <a:lnTo>
                    <a:pt x="21" y="0"/>
                  </a:lnTo>
                  <a:lnTo>
                    <a:pt x="21" y="0"/>
                  </a:lnTo>
                  <a:lnTo>
                    <a:pt x="12" y="0"/>
                  </a:lnTo>
                  <a:lnTo>
                    <a:pt x="7" y="6"/>
                  </a:lnTo>
                  <a:lnTo>
                    <a:pt x="1" y="13"/>
                  </a:lnTo>
                  <a:lnTo>
                    <a:pt x="0" y="22"/>
                  </a:lnTo>
                  <a:lnTo>
                    <a:pt x="0" y="138"/>
                  </a:lnTo>
                  <a:lnTo>
                    <a:pt x="0" y="138"/>
                  </a:lnTo>
                  <a:lnTo>
                    <a:pt x="1" y="145"/>
                  </a:lnTo>
                  <a:lnTo>
                    <a:pt x="7" y="153"/>
                  </a:lnTo>
                  <a:lnTo>
                    <a:pt x="12" y="158"/>
                  </a:lnTo>
                  <a:lnTo>
                    <a:pt x="21" y="160"/>
                  </a:lnTo>
                  <a:lnTo>
                    <a:pt x="138" y="160"/>
                  </a:lnTo>
                  <a:lnTo>
                    <a:pt x="138" y="160"/>
                  </a:lnTo>
                  <a:lnTo>
                    <a:pt x="147" y="158"/>
                  </a:lnTo>
                  <a:lnTo>
                    <a:pt x="154" y="153"/>
                  </a:lnTo>
                  <a:lnTo>
                    <a:pt x="158" y="145"/>
                  </a:lnTo>
                  <a:lnTo>
                    <a:pt x="159" y="138"/>
                  </a:lnTo>
                  <a:lnTo>
                    <a:pt x="159" y="22"/>
                  </a:lnTo>
                  <a:close/>
                  <a:moveTo>
                    <a:pt x="116" y="116"/>
                  </a:moveTo>
                  <a:lnTo>
                    <a:pt x="43" y="116"/>
                  </a:lnTo>
                  <a:lnTo>
                    <a:pt x="43" y="44"/>
                  </a:lnTo>
                  <a:lnTo>
                    <a:pt x="116" y="44"/>
                  </a:lnTo>
                  <a:lnTo>
                    <a:pt x="116" y="11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9" name="Google Shape;1210;p177">
              <a:extLst>
                <a:ext uri="{FF2B5EF4-FFF2-40B4-BE49-F238E27FC236}">
                  <a16:creationId xmlns:a16="http://schemas.microsoft.com/office/drawing/2014/main" id="{450EB0E7-9A2D-45BA-8914-B59390911A7A}"/>
                </a:ext>
              </a:extLst>
            </p:cNvPr>
            <p:cNvSpPr/>
            <p:nvPr/>
          </p:nvSpPr>
          <p:spPr>
            <a:xfrm>
              <a:off x="1082676" y="2085975"/>
              <a:ext cx="252413" cy="254000"/>
            </a:xfrm>
            <a:custGeom>
              <a:avLst/>
              <a:gdLst/>
              <a:ahLst/>
              <a:cxnLst/>
              <a:rect l="l" t="t" r="r" b="b"/>
              <a:pathLst>
                <a:path w="159" h="160" extrusionOk="0">
                  <a:moveTo>
                    <a:pt x="138" y="0"/>
                  </a:moveTo>
                  <a:lnTo>
                    <a:pt x="21" y="0"/>
                  </a:lnTo>
                  <a:lnTo>
                    <a:pt x="21" y="0"/>
                  </a:lnTo>
                  <a:lnTo>
                    <a:pt x="12" y="2"/>
                  </a:lnTo>
                  <a:lnTo>
                    <a:pt x="7" y="5"/>
                  </a:lnTo>
                  <a:lnTo>
                    <a:pt x="1" y="13"/>
                  </a:lnTo>
                  <a:lnTo>
                    <a:pt x="0" y="22"/>
                  </a:lnTo>
                  <a:lnTo>
                    <a:pt x="0" y="138"/>
                  </a:lnTo>
                  <a:lnTo>
                    <a:pt x="0" y="138"/>
                  </a:lnTo>
                  <a:lnTo>
                    <a:pt x="1" y="145"/>
                  </a:lnTo>
                  <a:lnTo>
                    <a:pt x="7" y="152"/>
                  </a:lnTo>
                  <a:lnTo>
                    <a:pt x="12" y="158"/>
                  </a:lnTo>
                  <a:lnTo>
                    <a:pt x="21" y="160"/>
                  </a:lnTo>
                  <a:lnTo>
                    <a:pt x="138" y="160"/>
                  </a:lnTo>
                  <a:lnTo>
                    <a:pt x="138" y="160"/>
                  </a:lnTo>
                  <a:lnTo>
                    <a:pt x="147" y="158"/>
                  </a:lnTo>
                  <a:lnTo>
                    <a:pt x="154" y="152"/>
                  </a:lnTo>
                  <a:lnTo>
                    <a:pt x="158" y="145"/>
                  </a:lnTo>
                  <a:lnTo>
                    <a:pt x="159" y="138"/>
                  </a:lnTo>
                  <a:lnTo>
                    <a:pt x="159" y="22"/>
                  </a:lnTo>
                  <a:lnTo>
                    <a:pt x="159" y="22"/>
                  </a:lnTo>
                  <a:lnTo>
                    <a:pt x="158" y="13"/>
                  </a:lnTo>
                  <a:lnTo>
                    <a:pt x="154" y="5"/>
                  </a:lnTo>
                  <a:lnTo>
                    <a:pt x="147" y="2"/>
                  </a:lnTo>
                  <a:lnTo>
                    <a:pt x="138" y="0"/>
                  </a:lnTo>
                  <a:lnTo>
                    <a:pt x="138" y="0"/>
                  </a:lnTo>
                  <a:close/>
                  <a:moveTo>
                    <a:pt x="116" y="116"/>
                  </a:moveTo>
                  <a:lnTo>
                    <a:pt x="43" y="116"/>
                  </a:lnTo>
                  <a:lnTo>
                    <a:pt x="43" y="44"/>
                  </a:lnTo>
                  <a:lnTo>
                    <a:pt x="116" y="44"/>
                  </a:lnTo>
                  <a:lnTo>
                    <a:pt x="116" y="11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0" name="Google Shape;1211;p177">
              <a:extLst>
                <a:ext uri="{FF2B5EF4-FFF2-40B4-BE49-F238E27FC236}">
                  <a16:creationId xmlns:a16="http://schemas.microsoft.com/office/drawing/2014/main" id="{13AB6E87-4E22-413F-93DD-7CFFE7664471}"/>
                </a:ext>
              </a:extLst>
            </p:cNvPr>
            <p:cNvSpPr/>
            <p:nvPr/>
          </p:nvSpPr>
          <p:spPr>
            <a:xfrm>
              <a:off x="1390651" y="1389063"/>
              <a:ext cx="509588" cy="68263"/>
            </a:xfrm>
            <a:custGeom>
              <a:avLst/>
              <a:gdLst/>
              <a:ahLst/>
              <a:cxnLst/>
              <a:rect l="l" t="t" r="r" b="b"/>
              <a:pathLst>
                <a:path w="321" h="43" extrusionOk="0">
                  <a:moveTo>
                    <a:pt x="22" y="43"/>
                  </a:moveTo>
                  <a:lnTo>
                    <a:pt x="299" y="43"/>
                  </a:lnTo>
                  <a:lnTo>
                    <a:pt x="299" y="43"/>
                  </a:lnTo>
                  <a:lnTo>
                    <a:pt x="307" y="41"/>
                  </a:lnTo>
                  <a:lnTo>
                    <a:pt x="314" y="36"/>
                  </a:lnTo>
                  <a:lnTo>
                    <a:pt x="319" y="29"/>
                  </a:lnTo>
                  <a:lnTo>
                    <a:pt x="321" y="21"/>
                  </a:lnTo>
                  <a:lnTo>
                    <a:pt x="321" y="21"/>
                  </a:lnTo>
                  <a:lnTo>
                    <a:pt x="319" y="12"/>
                  </a:lnTo>
                  <a:lnTo>
                    <a:pt x="314" y="5"/>
                  </a:lnTo>
                  <a:lnTo>
                    <a:pt x="307" y="1"/>
                  </a:lnTo>
                  <a:lnTo>
                    <a:pt x="299" y="0"/>
                  </a:lnTo>
                  <a:lnTo>
                    <a:pt x="22" y="0"/>
                  </a:lnTo>
                  <a:lnTo>
                    <a:pt x="22" y="0"/>
                  </a:lnTo>
                  <a:lnTo>
                    <a:pt x="13" y="1"/>
                  </a:lnTo>
                  <a:lnTo>
                    <a:pt x="5" y="5"/>
                  </a:lnTo>
                  <a:lnTo>
                    <a:pt x="2" y="12"/>
                  </a:lnTo>
                  <a:lnTo>
                    <a:pt x="0" y="21"/>
                  </a:lnTo>
                  <a:lnTo>
                    <a:pt x="0" y="21"/>
                  </a:lnTo>
                  <a:lnTo>
                    <a:pt x="2" y="29"/>
                  </a:lnTo>
                  <a:lnTo>
                    <a:pt x="5" y="36"/>
                  </a:lnTo>
                  <a:lnTo>
                    <a:pt x="13" y="41"/>
                  </a:lnTo>
                  <a:lnTo>
                    <a:pt x="22" y="43"/>
                  </a:lnTo>
                  <a:lnTo>
                    <a:pt x="22" y="43"/>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1" name="Google Shape;1212;p177">
              <a:extLst>
                <a:ext uri="{FF2B5EF4-FFF2-40B4-BE49-F238E27FC236}">
                  <a16:creationId xmlns:a16="http://schemas.microsoft.com/office/drawing/2014/main" id="{D5479DC4-F57B-4B8C-B01A-F7AF67A923AD}"/>
                </a:ext>
              </a:extLst>
            </p:cNvPr>
            <p:cNvSpPr/>
            <p:nvPr/>
          </p:nvSpPr>
          <p:spPr>
            <a:xfrm>
              <a:off x="1390651" y="1774825"/>
              <a:ext cx="509588" cy="68263"/>
            </a:xfrm>
            <a:custGeom>
              <a:avLst/>
              <a:gdLst/>
              <a:ahLst/>
              <a:cxnLst/>
              <a:rect l="l" t="t" r="r" b="b"/>
              <a:pathLst>
                <a:path w="321" h="43" extrusionOk="0">
                  <a:moveTo>
                    <a:pt x="22" y="43"/>
                  </a:moveTo>
                  <a:lnTo>
                    <a:pt x="299" y="43"/>
                  </a:lnTo>
                  <a:lnTo>
                    <a:pt x="299" y="43"/>
                  </a:lnTo>
                  <a:lnTo>
                    <a:pt x="307" y="42"/>
                  </a:lnTo>
                  <a:lnTo>
                    <a:pt x="314" y="38"/>
                  </a:lnTo>
                  <a:lnTo>
                    <a:pt x="319" y="31"/>
                  </a:lnTo>
                  <a:lnTo>
                    <a:pt x="321" y="22"/>
                  </a:lnTo>
                  <a:lnTo>
                    <a:pt x="321" y="22"/>
                  </a:lnTo>
                  <a:lnTo>
                    <a:pt x="319" y="14"/>
                  </a:lnTo>
                  <a:lnTo>
                    <a:pt x="314" y="7"/>
                  </a:lnTo>
                  <a:lnTo>
                    <a:pt x="307" y="2"/>
                  </a:lnTo>
                  <a:lnTo>
                    <a:pt x="299" y="0"/>
                  </a:lnTo>
                  <a:lnTo>
                    <a:pt x="22" y="0"/>
                  </a:lnTo>
                  <a:lnTo>
                    <a:pt x="22" y="0"/>
                  </a:lnTo>
                  <a:lnTo>
                    <a:pt x="13" y="2"/>
                  </a:lnTo>
                  <a:lnTo>
                    <a:pt x="5" y="7"/>
                  </a:lnTo>
                  <a:lnTo>
                    <a:pt x="2" y="14"/>
                  </a:lnTo>
                  <a:lnTo>
                    <a:pt x="0" y="22"/>
                  </a:lnTo>
                  <a:lnTo>
                    <a:pt x="0" y="22"/>
                  </a:lnTo>
                  <a:lnTo>
                    <a:pt x="2" y="31"/>
                  </a:lnTo>
                  <a:lnTo>
                    <a:pt x="5" y="38"/>
                  </a:lnTo>
                  <a:lnTo>
                    <a:pt x="13" y="42"/>
                  </a:lnTo>
                  <a:lnTo>
                    <a:pt x="22" y="43"/>
                  </a:lnTo>
                  <a:lnTo>
                    <a:pt x="22" y="43"/>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2" name="Google Shape;1213;p177">
              <a:extLst>
                <a:ext uri="{FF2B5EF4-FFF2-40B4-BE49-F238E27FC236}">
                  <a16:creationId xmlns:a16="http://schemas.microsoft.com/office/drawing/2014/main" id="{5725B8AF-8392-41D3-86FD-235F89FB63A7}"/>
                </a:ext>
              </a:extLst>
            </p:cNvPr>
            <p:cNvSpPr/>
            <p:nvPr/>
          </p:nvSpPr>
          <p:spPr>
            <a:xfrm>
              <a:off x="1444626" y="884238"/>
              <a:ext cx="76200" cy="71438"/>
            </a:xfrm>
            <a:custGeom>
              <a:avLst/>
              <a:gdLst/>
              <a:ahLst/>
              <a:cxnLst/>
              <a:rect l="l" t="t" r="r" b="b"/>
              <a:pathLst>
                <a:path w="48" h="45" extrusionOk="0">
                  <a:moveTo>
                    <a:pt x="24" y="0"/>
                  </a:moveTo>
                  <a:lnTo>
                    <a:pt x="24" y="0"/>
                  </a:lnTo>
                  <a:lnTo>
                    <a:pt x="15" y="2"/>
                  </a:lnTo>
                  <a:lnTo>
                    <a:pt x="8" y="7"/>
                  </a:lnTo>
                  <a:lnTo>
                    <a:pt x="2" y="14"/>
                  </a:lnTo>
                  <a:lnTo>
                    <a:pt x="0" y="24"/>
                  </a:lnTo>
                  <a:lnTo>
                    <a:pt x="0" y="24"/>
                  </a:lnTo>
                  <a:lnTo>
                    <a:pt x="2" y="33"/>
                  </a:lnTo>
                  <a:lnTo>
                    <a:pt x="8" y="40"/>
                  </a:lnTo>
                  <a:lnTo>
                    <a:pt x="15" y="43"/>
                  </a:lnTo>
                  <a:lnTo>
                    <a:pt x="24" y="45"/>
                  </a:lnTo>
                  <a:lnTo>
                    <a:pt x="24" y="45"/>
                  </a:lnTo>
                  <a:lnTo>
                    <a:pt x="33" y="43"/>
                  </a:lnTo>
                  <a:lnTo>
                    <a:pt x="40" y="40"/>
                  </a:lnTo>
                  <a:lnTo>
                    <a:pt x="46" y="33"/>
                  </a:lnTo>
                  <a:lnTo>
                    <a:pt x="48" y="24"/>
                  </a:lnTo>
                  <a:lnTo>
                    <a:pt x="48" y="24"/>
                  </a:lnTo>
                  <a:lnTo>
                    <a:pt x="46" y="14"/>
                  </a:lnTo>
                  <a:lnTo>
                    <a:pt x="40" y="7"/>
                  </a:lnTo>
                  <a:lnTo>
                    <a:pt x="33" y="2"/>
                  </a:lnTo>
                  <a:lnTo>
                    <a:pt x="24" y="0"/>
                  </a:lnTo>
                  <a:lnTo>
                    <a:pt x="24" y="0"/>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3" name="Google Shape;1214;p177">
              <a:extLst>
                <a:ext uri="{FF2B5EF4-FFF2-40B4-BE49-F238E27FC236}">
                  <a16:creationId xmlns:a16="http://schemas.microsoft.com/office/drawing/2014/main" id="{11BDE99B-CE2F-416F-BBCE-9A56DE61FF58}"/>
                </a:ext>
              </a:extLst>
            </p:cNvPr>
            <p:cNvSpPr/>
            <p:nvPr/>
          </p:nvSpPr>
          <p:spPr>
            <a:xfrm>
              <a:off x="1652588" y="2005013"/>
              <a:ext cx="660400" cy="660400"/>
            </a:xfrm>
            <a:custGeom>
              <a:avLst/>
              <a:gdLst/>
              <a:ahLst/>
              <a:cxnLst/>
              <a:rect l="l" t="t" r="r" b="b"/>
              <a:pathLst>
                <a:path w="416" h="416" extrusionOk="0">
                  <a:moveTo>
                    <a:pt x="207" y="416"/>
                  </a:moveTo>
                  <a:lnTo>
                    <a:pt x="207" y="416"/>
                  </a:lnTo>
                  <a:lnTo>
                    <a:pt x="229" y="414"/>
                  </a:lnTo>
                  <a:lnTo>
                    <a:pt x="249" y="410"/>
                  </a:lnTo>
                  <a:lnTo>
                    <a:pt x="269" y="405"/>
                  </a:lnTo>
                  <a:lnTo>
                    <a:pt x="289" y="400"/>
                  </a:lnTo>
                  <a:lnTo>
                    <a:pt x="307" y="390"/>
                  </a:lnTo>
                  <a:lnTo>
                    <a:pt x="323" y="380"/>
                  </a:lnTo>
                  <a:lnTo>
                    <a:pt x="339" y="367"/>
                  </a:lnTo>
                  <a:lnTo>
                    <a:pt x="354" y="354"/>
                  </a:lnTo>
                  <a:lnTo>
                    <a:pt x="368" y="340"/>
                  </a:lnTo>
                  <a:lnTo>
                    <a:pt x="379" y="323"/>
                  </a:lnTo>
                  <a:lnTo>
                    <a:pt x="390" y="307"/>
                  </a:lnTo>
                  <a:lnTo>
                    <a:pt x="399" y="289"/>
                  </a:lnTo>
                  <a:lnTo>
                    <a:pt x="405" y="269"/>
                  </a:lnTo>
                  <a:lnTo>
                    <a:pt x="410" y="249"/>
                  </a:lnTo>
                  <a:lnTo>
                    <a:pt x="414" y="229"/>
                  </a:lnTo>
                  <a:lnTo>
                    <a:pt x="416" y="207"/>
                  </a:lnTo>
                  <a:lnTo>
                    <a:pt x="416" y="207"/>
                  </a:lnTo>
                  <a:lnTo>
                    <a:pt x="414" y="200"/>
                  </a:lnTo>
                  <a:lnTo>
                    <a:pt x="408" y="193"/>
                  </a:lnTo>
                  <a:lnTo>
                    <a:pt x="401" y="187"/>
                  </a:lnTo>
                  <a:lnTo>
                    <a:pt x="394" y="185"/>
                  </a:lnTo>
                  <a:lnTo>
                    <a:pt x="394" y="185"/>
                  </a:lnTo>
                  <a:lnTo>
                    <a:pt x="385" y="187"/>
                  </a:lnTo>
                  <a:lnTo>
                    <a:pt x="378" y="193"/>
                  </a:lnTo>
                  <a:lnTo>
                    <a:pt x="374" y="200"/>
                  </a:lnTo>
                  <a:lnTo>
                    <a:pt x="372" y="207"/>
                  </a:lnTo>
                  <a:lnTo>
                    <a:pt x="372" y="207"/>
                  </a:lnTo>
                  <a:lnTo>
                    <a:pt x="370" y="225"/>
                  </a:lnTo>
                  <a:lnTo>
                    <a:pt x="368" y="242"/>
                  </a:lnTo>
                  <a:lnTo>
                    <a:pt x="365" y="256"/>
                  </a:lnTo>
                  <a:lnTo>
                    <a:pt x="359" y="271"/>
                  </a:lnTo>
                  <a:lnTo>
                    <a:pt x="352" y="285"/>
                  </a:lnTo>
                  <a:lnTo>
                    <a:pt x="343" y="300"/>
                  </a:lnTo>
                  <a:lnTo>
                    <a:pt x="334" y="312"/>
                  </a:lnTo>
                  <a:lnTo>
                    <a:pt x="323" y="323"/>
                  </a:lnTo>
                  <a:lnTo>
                    <a:pt x="312" y="334"/>
                  </a:lnTo>
                  <a:lnTo>
                    <a:pt x="300" y="343"/>
                  </a:lnTo>
                  <a:lnTo>
                    <a:pt x="285" y="352"/>
                  </a:lnTo>
                  <a:lnTo>
                    <a:pt x="270" y="360"/>
                  </a:lnTo>
                  <a:lnTo>
                    <a:pt x="256" y="365"/>
                  </a:lnTo>
                  <a:lnTo>
                    <a:pt x="241" y="369"/>
                  </a:lnTo>
                  <a:lnTo>
                    <a:pt x="225" y="371"/>
                  </a:lnTo>
                  <a:lnTo>
                    <a:pt x="207" y="372"/>
                  </a:lnTo>
                  <a:lnTo>
                    <a:pt x="207" y="372"/>
                  </a:lnTo>
                  <a:lnTo>
                    <a:pt x="191" y="371"/>
                  </a:lnTo>
                  <a:lnTo>
                    <a:pt x="174" y="369"/>
                  </a:lnTo>
                  <a:lnTo>
                    <a:pt x="160" y="365"/>
                  </a:lnTo>
                  <a:lnTo>
                    <a:pt x="143" y="360"/>
                  </a:lnTo>
                  <a:lnTo>
                    <a:pt x="129" y="352"/>
                  </a:lnTo>
                  <a:lnTo>
                    <a:pt x="116" y="343"/>
                  </a:lnTo>
                  <a:lnTo>
                    <a:pt x="103" y="334"/>
                  </a:lnTo>
                  <a:lnTo>
                    <a:pt x="93" y="323"/>
                  </a:lnTo>
                  <a:lnTo>
                    <a:pt x="82" y="312"/>
                  </a:lnTo>
                  <a:lnTo>
                    <a:pt x="73" y="300"/>
                  </a:lnTo>
                  <a:lnTo>
                    <a:pt x="64" y="285"/>
                  </a:lnTo>
                  <a:lnTo>
                    <a:pt x="56" y="271"/>
                  </a:lnTo>
                  <a:lnTo>
                    <a:pt x="51" y="256"/>
                  </a:lnTo>
                  <a:lnTo>
                    <a:pt x="47" y="242"/>
                  </a:lnTo>
                  <a:lnTo>
                    <a:pt x="45" y="225"/>
                  </a:lnTo>
                  <a:lnTo>
                    <a:pt x="44" y="207"/>
                  </a:lnTo>
                  <a:lnTo>
                    <a:pt x="44" y="207"/>
                  </a:lnTo>
                  <a:lnTo>
                    <a:pt x="45" y="191"/>
                  </a:lnTo>
                  <a:lnTo>
                    <a:pt x="47" y="174"/>
                  </a:lnTo>
                  <a:lnTo>
                    <a:pt x="51" y="160"/>
                  </a:lnTo>
                  <a:lnTo>
                    <a:pt x="56" y="144"/>
                  </a:lnTo>
                  <a:lnTo>
                    <a:pt x="64" y="129"/>
                  </a:lnTo>
                  <a:lnTo>
                    <a:pt x="73" y="116"/>
                  </a:lnTo>
                  <a:lnTo>
                    <a:pt x="82" y="104"/>
                  </a:lnTo>
                  <a:lnTo>
                    <a:pt x="93" y="93"/>
                  </a:lnTo>
                  <a:lnTo>
                    <a:pt x="103" y="82"/>
                  </a:lnTo>
                  <a:lnTo>
                    <a:pt x="116" y="73"/>
                  </a:lnTo>
                  <a:lnTo>
                    <a:pt x="129" y="64"/>
                  </a:lnTo>
                  <a:lnTo>
                    <a:pt x="143" y="56"/>
                  </a:lnTo>
                  <a:lnTo>
                    <a:pt x="160" y="51"/>
                  </a:lnTo>
                  <a:lnTo>
                    <a:pt x="174" y="47"/>
                  </a:lnTo>
                  <a:lnTo>
                    <a:pt x="191" y="46"/>
                  </a:lnTo>
                  <a:lnTo>
                    <a:pt x="207" y="44"/>
                  </a:lnTo>
                  <a:lnTo>
                    <a:pt x="207" y="44"/>
                  </a:lnTo>
                  <a:lnTo>
                    <a:pt x="229" y="46"/>
                  </a:lnTo>
                  <a:lnTo>
                    <a:pt x="251" y="49"/>
                  </a:lnTo>
                  <a:lnTo>
                    <a:pt x="251" y="49"/>
                  </a:lnTo>
                  <a:lnTo>
                    <a:pt x="260" y="51"/>
                  </a:lnTo>
                  <a:lnTo>
                    <a:pt x="267" y="47"/>
                  </a:lnTo>
                  <a:lnTo>
                    <a:pt x="274" y="42"/>
                  </a:lnTo>
                  <a:lnTo>
                    <a:pt x="278" y="35"/>
                  </a:lnTo>
                  <a:lnTo>
                    <a:pt x="278" y="35"/>
                  </a:lnTo>
                  <a:lnTo>
                    <a:pt x="278" y="26"/>
                  </a:lnTo>
                  <a:lnTo>
                    <a:pt x="274" y="18"/>
                  </a:lnTo>
                  <a:lnTo>
                    <a:pt x="269" y="11"/>
                  </a:lnTo>
                  <a:lnTo>
                    <a:pt x="261" y="7"/>
                  </a:lnTo>
                  <a:lnTo>
                    <a:pt x="261" y="7"/>
                  </a:lnTo>
                  <a:lnTo>
                    <a:pt x="234" y="2"/>
                  </a:lnTo>
                  <a:lnTo>
                    <a:pt x="207" y="0"/>
                  </a:lnTo>
                  <a:lnTo>
                    <a:pt x="207" y="0"/>
                  </a:lnTo>
                  <a:lnTo>
                    <a:pt x="187" y="2"/>
                  </a:lnTo>
                  <a:lnTo>
                    <a:pt x="165" y="6"/>
                  </a:lnTo>
                  <a:lnTo>
                    <a:pt x="145" y="9"/>
                  </a:lnTo>
                  <a:lnTo>
                    <a:pt x="127" y="16"/>
                  </a:lnTo>
                  <a:lnTo>
                    <a:pt x="109" y="26"/>
                  </a:lnTo>
                  <a:lnTo>
                    <a:pt x="93" y="36"/>
                  </a:lnTo>
                  <a:lnTo>
                    <a:pt x="76" y="47"/>
                  </a:lnTo>
                  <a:lnTo>
                    <a:pt x="62" y="62"/>
                  </a:lnTo>
                  <a:lnTo>
                    <a:pt x="47" y="76"/>
                  </a:lnTo>
                  <a:lnTo>
                    <a:pt x="36" y="93"/>
                  </a:lnTo>
                  <a:lnTo>
                    <a:pt x="25" y="109"/>
                  </a:lnTo>
                  <a:lnTo>
                    <a:pt x="16" y="127"/>
                  </a:lnTo>
                  <a:lnTo>
                    <a:pt x="9" y="145"/>
                  </a:lnTo>
                  <a:lnTo>
                    <a:pt x="5" y="165"/>
                  </a:lnTo>
                  <a:lnTo>
                    <a:pt x="2" y="187"/>
                  </a:lnTo>
                  <a:lnTo>
                    <a:pt x="0" y="207"/>
                  </a:lnTo>
                  <a:lnTo>
                    <a:pt x="0" y="207"/>
                  </a:lnTo>
                  <a:lnTo>
                    <a:pt x="2" y="229"/>
                  </a:lnTo>
                  <a:lnTo>
                    <a:pt x="5" y="249"/>
                  </a:lnTo>
                  <a:lnTo>
                    <a:pt x="9" y="269"/>
                  </a:lnTo>
                  <a:lnTo>
                    <a:pt x="16" y="289"/>
                  </a:lnTo>
                  <a:lnTo>
                    <a:pt x="25" y="307"/>
                  </a:lnTo>
                  <a:lnTo>
                    <a:pt x="36" y="323"/>
                  </a:lnTo>
                  <a:lnTo>
                    <a:pt x="47" y="340"/>
                  </a:lnTo>
                  <a:lnTo>
                    <a:pt x="62" y="354"/>
                  </a:lnTo>
                  <a:lnTo>
                    <a:pt x="76" y="367"/>
                  </a:lnTo>
                  <a:lnTo>
                    <a:pt x="93" y="380"/>
                  </a:lnTo>
                  <a:lnTo>
                    <a:pt x="109" y="390"/>
                  </a:lnTo>
                  <a:lnTo>
                    <a:pt x="127" y="400"/>
                  </a:lnTo>
                  <a:lnTo>
                    <a:pt x="145" y="405"/>
                  </a:lnTo>
                  <a:lnTo>
                    <a:pt x="165" y="410"/>
                  </a:lnTo>
                  <a:lnTo>
                    <a:pt x="187" y="414"/>
                  </a:lnTo>
                  <a:lnTo>
                    <a:pt x="207" y="416"/>
                  </a:lnTo>
                  <a:lnTo>
                    <a:pt x="207" y="41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 name="Google Shape;1215;p177">
              <a:extLst>
                <a:ext uri="{FF2B5EF4-FFF2-40B4-BE49-F238E27FC236}">
                  <a16:creationId xmlns:a16="http://schemas.microsoft.com/office/drawing/2014/main" id="{83970CD5-0C5D-435B-9EAA-D6D937BF2F92}"/>
                </a:ext>
              </a:extLst>
            </p:cNvPr>
            <p:cNvSpPr/>
            <p:nvPr/>
          </p:nvSpPr>
          <p:spPr>
            <a:xfrm>
              <a:off x="1846263" y="1987550"/>
              <a:ext cx="534988" cy="465138"/>
            </a:xfrm>
            <a:custGeom>
              <a:avLst/>
              <a:gdLst/>
              <a:ahLst/>
              <a:cxnLst/>
              <a:rect l="l" t="t" r="r" b="b"/>
              <a:pathLst>
                <a:path w="337" h="293" extrusionOk="0">
                  <a:moveTo>
                    <a:pt x="36" y="196"/>
                  </a:moveTo>
                  <a:lnTo>
                    <a:pt x="36" y="196"/>
                  </a:lnTo>
                  <a:lnTo>
                    <a:pt x="29" y="193"/>
                  </a:lnTo>
                  <a:lnTo>
                    <a:pt x="21" y="191"/>
                  </a:lnTo>
                  <a:lnTo>
                    <a:pt x="12" y="193"/>
                  </a:lnTo>
                  <a:lnTo>
                    <a:pt x="5" y="198"/>
                  </a:lnTo>
                  <a:lnTo>
                    <a:pt x="5" y="198"/>
                  </a:lnTo>
                  <a:lnTo>
                    <a:pt x="1" y="205"/>
                  </a:lnTo>
                  <a:lnTo>
                    <a:pt x="0" y="214"/>
                  </a:lnTo>
                  <a:lnTo>
                    <a:pt x="1" y="222"/>
                  </a:lnTo>
                  <a:lnTo>
                    <a:pt x="7" y="229"/>
                  </a:lnTo>
                  <a:lnTo>
                    <a:pt x="70" y="287"/>
                  </a:lnTo>
                  <a:lnTo>
                    <a:pt x="70" y="287"/>
                  </a:lnTo>
                  <a:lnTo>
                    <a:pt x="78" y="291"/>
                  </a:lnTo>
                  <a:lnTo>
                    <a:pt x="85" y="293"/>
                  </a:lnTo>
                  <a:lnTo>
                    <a:pt x="85" y="293"/>
                  </a:lnTo>
                  <a:lnTo>
                    <a:pt x="94" y="291"/>
                  </a:lnTo>
                  <a:lnTo>
                    <a:pt x="101" y="285"/>
                  </a:lnTo>
                  <a:lnTo>
                    <a:pt x="332" y="37"/>
                  </a:lnTo>
                  <a:lnTo>
                    <a:pt x="332" y="37"/>
                  </a:lnTo>
                  <a:lnTo>
                    <a:pt x="335" y="29"/>
                  </a:lnTo>
                  <a:lnTo>
                    <a:pt x="337" y="20"/>
                  </a:lnTo>
                  <a:lnTo>
                    <a:pt x="335" y="13"/>
                  </a:lnTo>
                  <a:lnTo>
                    <a:pt x="330" y="6"/>
                  </a:lnTo>
                  <a:lnTo>
                    <a:pt x="330" y="6"/>
                  </a:lnTo>
                  <a:lnTo>
                    <a:pt x="323" y="0"/>
                  </a:lnTo>
                  <a:lnTo>
                    <a:pt x="314" y="0"/>
                  </a:lnTo>
                  <a:lnTo>
                    <a:pt x="306" y="2"/>
                  </a:lnTo>
                  <a:lnTo>
                    <a:pt x="299" y="8"/>
                  </a:lnTo>
                  <a:lnTo>
                    <a:pt x="83" y="240"/>
                  </a:lnTo>
                  <a:lnTo>
                    <a:pt x="36" y="19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15" name="Google Shape;1216;p177">
            <a:extLst>
              <a:ext uri="{FF2B5EF4-FFF2-40B4-BE49-F238E27FC236}">
                <a16:creationId xmlns:a16="http://schemas.microsoft.com/office/drawing/2014/main" id="{C93D6394-AE7A-4F40-BAA1-F51713DAE41A}"/>
              </a:ext>
            </a:extLst>
          </p:cNvPr>
          <p:cNvGrpSpPr/>
          <p:nvPr/>
        </p:nvGrpSpPr>
        <p:grpSpPr>
          <a:xfrm>
            <a:off x="2374850" y="2417223"/>
            <a:ext cx="578665" cy="473411"/>
            <a:chOff x="358775" y="1027113"/>
            <a:chExt cx="1998663" cy="1635125"/>
          </a:xfrm>
        </p:grpSpPr>
        <p:sp>
          <p:nvSpPr>
            <p:cNvPr id="16" name="Google Shape;1217;p177">
              <a:extLst>
                <a:ext uri="{FF2B5EF4-FFF2-40B4-BE49-F238E27FC236}">
                  <a16:creationId xmlns:a16="http://schemas.microsoft.com/office/drawing/2014/main" id="{6B27FB1F-463D-4CC5-B54A-40A58A70B041}"/>
                </a:ext>
              </a:extLst>
            </p:cNvPr>
            <p:cNvSpPr/>
            <p:nvPr/>
          </p:nvSpPr>
          <p:spPr>
            <a:xfrm>
              <a:off x="776288" y="1841501"/>
              <a:ext cx="427038" cy="428625"/>
            </a:xfrm>
            <a:custGeom>
              <a:avLst/>
              <a:gdLst/>
              <a:ahLst/>
              <a:cxnLst/>
              <a:rect l="l" t="t" r="r" b="b"/>
              <a:pathLst>
                <a:path w="269" h="270" extrusionOk="0">
                  <a:moveTo>
                    <a:pt x="69" y="253"/>
                  </a:moveTo>
                  <a:lnTo>
                    <a:pt x="69" y="253"/>
                  </a:lnTo>
                  <a:lnTo>
                    <a:pt x="69" y="253"/>
                  </a:lnTo>
                  <a:lnTo>
                    <a:pt x="69" y="253"/>
                  </a:lnTo>
                  <a:lnTo>
                    <a:pt x="86" y="260"/>
                  </a:lnTo>
                  <a:lnTo>
                    <a:pt x="101" y="265"/>
                  </a:lnTo>
                  <a:lnTo>
                    <a:pt x="118" y="269"/>
                  </a:lnTo>
                  <a:lnTo>
                    <a:pt x="134" y="270"/>
                  </a:lnTo>
                  <a:lnTo>
                    <a:pt x="134" y="270"/>
                  </a:lnTo>
                  <a:lnTo>
                    <a:pt x="153" y="269"/>
                  </a:lnTo>
                  <a:lnTo>
                    <a:pt x="173" y="265"/>
                  </a:lnTo>
                  <a:lnTo>
                    <a:pt x="173" y="265"/>
                  </a:lnTo>
                  <a:lnTo>
                    <a:pt x="185" y="260"/>
                  </a:lnTo>
                  <a:lnTo>
                    <a:pt x="197" y="255"/>
                  </a:lnTo>
                  <a:lnTo>
                    <a:pt x="208" y="248"/>
                  </a:lnTo>
                  <a:lnTo>
                    <a:pt x="218" y="240"/>
                  </a:lnTo>
                  <a:lnTo>
                    <a:pt x="228" y="232"/>
                  </a:lnTo>
                  <a:lnTo>
                    <a:pt x="238" y="222"/>
                  </a:lnTo>
                  <a:lnTo>
                    <a:pt x="245" y="211"/>
                  </a:lnTo>
                  <a:lnTo>
                    <a:pt x="252" y="200"/>
                  </a:lnTo>
                  <a:lnTo>
                    <a:pt x="252" y="200"/>
                  </a:lnTo>
                  <a:lnTo>
                    <a:pt x="259" y="188"/>
                  </a:lnTo>
                  <a:lnTo>
                    <a:pt x="264" y="175"/>
                  </a:lnTo>
                  <a:lnTo>
                    <a:pt x="267" y="163"/>
                  </a:lnTo>
                  <a:lnTo>
                    <a:pt x="269" y="149"/>
                  </a:lnTo>
                  <a:lnTo>
                    <a:pt x="269" y="136"/>
                  </a:lnTo>
                  <a:lnTo>
                    <a:pt x="269" y="123"/>
                  </a:lnTo>
                  <a:lnTo>
                    <a:pt x="267" y="111"/>
                  </a:lnTo>
                  <a:lnTo>
                    <a:pt x="264" y="97"/>
                  </a:lnTo>
                  <a:lnTo>
                    <a:pt x="264" y="97"/>
                  </a:lnTo>
                  <a:lnTo>
                    <a:pt x="259" y="84"/>
                  </a:lnTo>
                  <a:lnTo>
                    <a:pt x="254" y="72"/>
                  </a:lnTo>
                  <a:lnTo>
                    <a:pt x="247" y="60"/>
                  </a:lnTo>
                  <a:lnTo>
                    <a:pt x="240" y="50"/>
                  </a:lnTo>
                  <a:lnTo>
                    <a:pt x="230" y="40"/>
                  </a:lnTo>
                  <a:lnTo>
                    <a:pt x="222" y="32"/>
                  </a:lnTo>
                  <a:lnTo>
                    <a:pt x="210" y="24"/>
                  </a:lnTo>
                  <a:lnTo>
                    <a:pt x="198" y="17"/>
                  </a:lnTo>
                  <a:lnTo>
                    <a:pt x="198" y="17"/>
                  </a:lnTo>
                  <a:lnTo>
                    <a:pt x="186" y="10"/>
                  </a:lnTo>
                  <a:lnTo>
                    <a:pt x="175" y="7"/>
                  </a:lnTo>
                  <a:lnTo>
                    <a:pt x="161" y="3"/>
                  </a:lnTo>
                  <a:lnTo>
                    <a:pt x="148" y="0"/>
                  </a:lnTo>
                  <a:lnTo>
                    <a:pt x="136" y="0"/>
                  </a:lnTo>
                  <a:lnTo>
                    <a:pt x="123" y="0"/>
                  </a:lnTo>
                  <a:lnTo>
                    <a:pt x="109" y="2"/>
                  </a:lnTo>
                  <a:lnTo>
                    <a:pt x="96" y="5"/>
                  </a:lnTo>
                  <a:lnTo>
                    <a:pt x="96" y="5"/>
                  </a:lnTo>
                  <a:lnTo>
                    <a:pt x="84" y="10"/>
                  </a:lnTo>
                  <a:lnTo>
                    <a:pt x="72" y="15"/>
                  </a:lnTo>
                  <a:lnTo>
                    <a:pt x="61" y="22"/>
                  </a:lnTo>
                  <a:lnTo>
                    <a:pt x="49" y="30"/>
                  </a:lnTo>
                  <a:lnTo>
                    <a:pt x="41" y="39"/>
                  </a:lnTo>
                  <a:lnTo>
                    <a:pt x="30" y="49"/>
                  </a:lnTo>
                  <a:lnTo>
                    <a:pt x="24" y="59"/>
                  </a:lnTo>
                  <a:lnTo>
                    <a:pt x="15" y="71"/>
                  </a:lnTo>
                  <a:lnTo>
                    <a:pt x="15" y="71"/>
                  </a:lnTo>
                  <a:lnTo>
                    <a:pt x="10" y="82"/>
                  </a:lnTo>
                  <a:lnTo>
                    <a:pt x="5" y="96"/>
                  </a:lnTo>
                  <a:lnTo>
                    <a:pt x="2" y="109"/>
                  </a:lnTo>
                  <a:lnTo>
                    <a:pt x="0" y="121"/>
                  </a:lnTo>
                  <a:lnTo>
                    <a:pt x="0" y="134"/>
                  </a:lnTo>
                  <a:lnTo>
                    <a:pt x="0" y="148"/>
                  </a:lnTo>
                  <a:lnTo>
                    <a:pt x="2" y="161"/>
                  </a:lnTo>
                  <a:lnTo>
                    <a:pt x="5" y="173"/>
                  </a:lnTo>
                  <a:lnTo>
                    <a:pt x="9" y="185"/>
                  </a:lnTo>
                  <a:lnTo>
                    <a:pt x="15" y="196"/>
                  </a:lnTo>
                  <a:lnTo>
                    <a:pt x="20" y="208"/>
                  </a:lnTo>
                  <a:lnTo>
                    <a:pt x="29" y="218"/>
                  </a:lnTo>
                  <a:lnTo>
                    <a:pt x="37" y="228"/>
                  </a:lnTo>
                  <a:lnTo>
                    <a:pt x="47" y="238"/>
                  </a:lnTo>
                  <a:lnTo>
                    <a:pt x="57" y="247"/>
                  </a:lnTo>
                  <a:lnTo>
                    <a:pt x="69" y="253"/>
                  </a:lnTo>
                  <a:lnTo>
                    <a:pt x="69" y="253"/>
                  </a:lnTo>
                  <a:close/>
                  <a:moveTo>
                    <a:pt x="51" y="89"/>
                  </a:moveTo>
                  <a:lnTo>
                    <a:pt x="51" y="89"/>
                  </a:lnTo>
                  <a:lnTo>
                    <a:pt x="62" y="74"/>
                  </a:lnTo>
                  <a:lnTo>
                    <a:pt x="76" y="62"/>
                  </a:lnTo>
                  <a:lnTo>
                    <a:pt x="91" y="52"/>
                  </a:lnTo>
                  <a:lnTo>
                    <a:pt x="108" y="44"/>
                  </a:lnTo>
                  <a:lnTo>
                    <a:pt x="108" y="44"/>
                  </a:lnTo>
                  <a:lnTo>
                    <a:pt x="126" y="40"/>
                  </a:lnTo>
                  <a:lnTo>
                    <a:pt x="145" y="40"/>
                  </a:lnTo>
                  <a:lnTo>
                    <a:pt x="163" y="45"/>
                  </a:lnTo>
                  <a:lnTo>
                    <a:pt x="180" y="52"/>
                  </a:lnTo>
                  <a:lnTo>
                    <a:pt x="180" y="52"/>
                  </a:lnTo>
                  <a:lnTo>
                    <a:pt x="195" y="62"/>
                  </a:lnTo>
                  <a:lnTo>
                    <a:pt x="208" y="76"/>
                  </a:lnTo>
                  <a:lnTo>
                    <a:pt x="218" y="91"/>
                  </a:lnTo>
                  <a:lnTo>
                    <a:pt x="225" y="109"/>
                  </a:lnTo>
                  <a:lnTo>
                    <a:pt x="225" y="109"/>
                  </a:lnTo>
                  <a:lnTo>
                    <a:pt x="228" y="126"/>
                  </a:lnTo>
                  <a:lnTo>
                    <a:pt x="228" y="144"/>
                  </a:lnTo>
                  <a:lnTo>
                    <a:pt x="225" y="163"/>
                  </a:lnTo>
                  <a:lnTo>
                    <a:pt x="217" y="180"/>
                  </a:lnTo>
                  <a:lnTo>
                    <a:pt x="217" y="180"/>
                  </a:lnTo>
                  <a:lnTo>
                    <a:pt x="207" y="196"/>
                  </a:lnTo>
                  <a:lnTo>
                    <a:pt x="193" y="208"/>
                  </a:lnTo>
                  <a:lnTo>
                    <a:pt x="178" y="218"/>
                  </a:lnTo>
                  <a:lnTo>
                    <a:pt x="161" y="227"/>
                  </a:lnTo>
                  <a:lnTo>
                    <a:pt x="161" y="227"/>
                  </a:lnTo>
                  <a:lnTo>
                    <a:pt x="143" y="230"/>
                  </a:lnTo>
                  <a:lnTo>
                    <a:pt x="124" y="230"/>
                  </a:lnTo>
                  <a:lnTo>
                    <a:pt x="106" y="225"/>
                  </a:lnTo>
                  <a:lnTo>
                    <a:pt x="89" y="218"/>
                  </a:lnTo>
                  <a:lnTo>
                    <a:pt x="89" y="218"/>
                  </a:lnTo>
                  <a:lnTo>
                    <a:pt x="74" y="206"/>
                  </a:lnTo>
                  <a:lnTo>
                    <a:pt x="61" y="195"/>
                  </a:lnTo>
                  <a:lnTo>
                    <a:pt x="51" y="178"/>
                  </a:lnTo>
                  <a:lnTo>
                    <a:pt x="44" y="161"/>
                  </a:lnTo>
                  <a:lnTo>
                    <a:pt x="41" y="144"/>
                  </a:lnTo>
                  <a:lnTo>
                    <a:pt x="41" y="126"/>
                  </a:lnTo>
                  <a:lnTo>
                    <a:pt x="44" y="107"/>
                  </a:lnTo>
                  <a:lnTo>
                    <a:pt x="51" y="89"/>
                  </a:lnTo>
                  <a:lnTo>
                    <a:pt x="51" y="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7" name="Google Shape;1218;p177">
              <a:extLst>
                <a:ext uri="{FF2B5EF4-FFF2-40B4-BE49-F238E27FC236}">
                  <a16:creationId xmlns:a16="http://schemas.microsoft.com/office/drawing/2014/main" id="{991DA878-055A-4080-92DC-E05677EAB044}"/>
                </a:ext>
              </a:extLst>
            </p:cNvPr>
            <p:cNvSpPr/>
            <p:nvPr/>
          </p:nvSpPr>
          <p:spPr>
            <a:xfrm>
              <a:off x="358775" y="1449388"/>
              <a:ext cx="1258888" cy="1212850"/>
            </a:xfrm>
            <a:custGeom>
              <a:avLst/>
              <a:gdLst/>
              <a:ahLst/>
              <a:cxnLst/>
              <a:rect l="l" t="t" r="r" b="b"/>
              <a:pathLst>
                <a:path w="793" h="764" extrusionOk="0">
                  <a:moveTo>
                    <a:pt x="278" y="764"/>
                  </a:moveTo>
                  <a:lnTo>
                    <a:pt x="278" y="764"/>
                  </a:lnTo>
                  <a:lnTo>
                    <a:pt x="283" y="764"/>
                  </a:lnTo>
                  <a:lnTo>
                    <a:pt x="287" y="762"/>
                  </a:lnTo>
                  <a:lnTo>
                    <a:pt x="292" y="760"/>
                  </a:lnTo>
                  <a:lnTo>
                    <a:pt x="295" y="757"/>
                  </a:lnTo>
                  <a:lnTo>
                    <a:pt x="352" y="678"/>
                  </a:lnTo>
                  <a:lnTo>
                    <a:pt x="352" y="678"/>
                  </a:lnTo>
                  <a:lnTo>
                    <a:pt x="379" y="680"/>
                  </a:lnTo>
                  <a:lnTo>
                    <a:pt x="404" y="682"/>
                  </a:lnTo>
                  <a:lnTo>
                    <a:pt x="429" y="680"/>
                  </a:lnTo>
                  <a:lnTo>
                    <a:pt x="456" y="675"/>
                  </a:lnTo>
                  <a:lnTo>
                    <a:pt x="518" y="750"/>
                  </a:lnTo>
                  <a:lnTo>
                    <a:pt x="518" y="750"/>
                  </a:lnTo>
                  <a:lnTo>
                    <a:pt x="523" y="755"/>
                  </a:lnTo>
                  <a:lnTo>
                    <a:pt x="530" y="757"/>
                  </a:lnTo>
                  <a:lnTo>
                    <a:pt x="538" y="757"/>
                  </a:lnTo>
                  <a:lnTo>
                    <a:pt x="545" y="755"/>
                  </a:lnTo>
                  <a:lnTo>
                    <a:pt x="662" y="683"/>
                  </a:lnTo>
                  <a:lnTo>
                    <a:pt x="662" y="683"/>
                  </a:lnTo>
                  <a:lnTo>
                    <a:pt x="667" y="678"/>
                  </a:lnTo>
                  <a:lnTo>
                    <a:pt x="671" y="672"/>
                  </a:lnTo>
                  <a:lnTo>
                    <a:pt x="671" y="665"/>
                  </a:lnTo>
                  <a:lnTo>
                    <a:pt x="669" y="658"/>
                  </a:lnTo>
                  <a:lnTo>
                    <a:pt x="631" y="568"/>
                  </a:lnTo>
                  <a:lnTo>
                    <a:pt x="631" y="568"/>
                  </a:lnTo>
                  <a:lnTo>
                    <a:pt x="647" y="547"/>
                  </a:lnTo>
                  <a:lnTo>
                    <a:pt x="659" y="526"/>
                  </a:lnTo>
                  <a:lnTo>
                    <a:pt x="659" y="526"/>
                  </a:lnTo>
                  <a:lnTo>
                    <a:pt x="671" y="502"/>
                  </a:lnTo>
                  <a:lnTo>
                    <a:pt x="681" y="479"/>
                  </a:lnTo>
                  <a:lnTo>
                    <a:pt x="776" y="462"/>
                  </a:lnTo>
                  <a:lnTo>
                    <a:pt x="776" y="462"/>
                  </a:lnTo>
                  <a:lnTo>
                    <a:pt x="783" y="458"/>
                  </a:lnTo>
                  <a:lnTo>
                    <a:pt x="790" y="455"/>
                  </a:lnTo>
                  <a:lnTo>
                    <a:pt x="793" y="448"/>
                  </a:lnTo>
                  <a:lnTo>
                    <a:pt x="793" y="442"/>
                  </a:lnTo>
                  <a:lnTo>
                    <a:pt x="790" y="304"/>
                  </a:lnTo>
                  <a:lnTo>
                    <a:pt x="790" y="304"/>
                  </a:lnTo>
                  <a:lnTo>
                    <a:pt x="790" y="296"/>
                  </a:lnTo>
                  <a:lnTo>
                    <a:pt x="785" y="291"/>
                  </a:lnTo>
                  <a:lnTo>
                    <a:pt x="780" y="286"/>
                  </a:lnTo>
                  <a:lnTo>
                    <a:pt x="773" y="284"/>
                  </a:lnTo>
                  <a:lnTo>
                    <a:pt x="676" y="272"/>
                  </a:lnTo>
                  <a:lnTo>
                    <a:pt x="676" y="272"/>
                  </a:lnTo>
                  <a:lnTo>
                    <a:pt x="664" y="249"/>
                  </a:lnTo>
                  <a:lnTo>
                    <a:pt x="652" y="225"/>
                  </a:lnTo>
                  <a:lnTo>
                    <a:pt x="637" y="205"/>
                  </a:lnTo>
                  <a:lnTo>
                    <a:pt x="622" y="185"/>
                  </a:lnTo>
                  <a:lnTo>
                    <a:pt x="656" y="93"/>
                  </a:lnTo>
                  <a:lnTo>
                    <a:pt x="656" y="93"/>
                  </a:lnTo>
                  <a:lnTo>
                    <a:pt x="657" y="86"/>
                  </a:lnTo>
                  <a:lnTo>
                    <a:pt x="656" y="79"/>
                  </a:lnTo>
                  <a:lnTo>
                    <a:pt x="652" y="73"/>
                  </a:lnTo>
                  <a:lnTo>
                    <a:pt x="647" y="68"/>
                  </a:lnTo>
                  <a:lnTo>
                    <a:pt x="527" y="2"/>
                  </a:lnTo>
                  <a:lnTo>
                    <a:pt x="527" y="2"/>
                  </a:lnTo>
                  <a:lnTo>
                    <a:pt x="520" y="0"/>
                  </a:lnTo>
                  <a:lnTo>
                    <a:pt x="511" y="0"/>
                  </a:lnTo>
                  <a:lnTo>
                    <a:pt x="505" y="2"/>
                  </a:lnTo>
                  <a:lnTo>
                    <a:pt x="500" y="7"/>
                  </a:lnTo>
                  <a:lnTo>
                    <a:pt x="441" y="86"/>
                  </a:lnTo>
                  <a:lnTo>
                    <a:pt x="441" y="86"/>
                  </a:lnTo>
                  <a:lnTo>
                    <a:pt x="416" y="84"/>
                  </a:lnTo>
                  <a:lnTo>
                    <a:pt x="391" y="83"/>
                  </a:lnTo>
                  <a:lnTo>
                    <a:pt x="364" y="84"/>
                  </a:lnTo>
                  <a:lnTo>
                    <a:pt x="339" y="89"/>
                  </a:lnTo>
                  <a:lnTo>
                    <a:pt x="277" y="14"/>
                  </a:lnTo>
                  <a:lnTo>
                    <a:pt x="277" y="14"/>
                  </a:lnTo>
                  <a:lnTo>
                    <a:pt x="270" y="9"/>
                  </a:lnTo>
                  <a:lnTo>
                    <a:pt x="265" y="5"/>
                  </a:lnTo>
                  <a:lnTo>
                    <a:pt x="257" y="5"/>
                  </a:lnTo>
                  <a:lnTo>
                    <a:pt x="250" y="9"/>
                  </a:lnTo>
                  <a:lnTo>
                    <a:pt x="132" y="81"/>
                  </a:lnTo>
                  <a:lnTo>
                    <a:pt x="132" y="81"/>
                  </a:lnTo>
                  <a:lnTo>
                    <a:pt x="127" y="86"/>
                  </a:lnTo>
                  <a:lnTo>
                    <a:pt x="124" y="91"/>
                  </a:lnTo>
                  <a:lnTo>
                    <a:pt x="122" y="99"/>
                  </a:lnTo>
                  <a:lnTo>
                    <a:pt x="124" y="106"/>
                  </a:lnTo>
                  <a:lnTo>
                    <a:pt x="163" y="195"/>
                  </a:lnTo>
                  <a:lnTo>
                    <a:pt x="163" y="195"/>
                  </a:lnTo>
                  <a:lnTo>
                    <a:pt x="148" y="217"/>
                  </a:lnTo>
                  <a:lnTo>
                    <a:pt x="134" y="239"/>
                  </a:lnTo>
                  <a:lnTo>
                    <a:pt x="134" y="239"/>
                  </a:lnTo>
                  <a:lnTo>
                    <a:pt x="124" y="262"/>
                  </a:lnTo>
                  <a:lnTo>
                    <a:pt x="114" y="286"/>
                  </a:lnTo>
                  <a:lnTo>
                    <a:pt x="17" y="302"/>
                  </a:lnTo>
                  <a:lnTo>
                    <a:pt x="17" y="302"/>
                  </a:lnTo>
                  <a:lnTo>
                    <a:pt x="10" y="304"/>
                  </a:lnTo>
                  <a:lnTo>
                    <a:pt x="5" y="309"/>
                  </a:lnTo>
                  <a:lnTo>
                    <a:pt x="2" y="316"/>
                  </a:lnTo>
                  <a:lnTo>
                    <a:pt x="0" y="323"/>
                  </a:lnTo>
                  <a:lnTo>
                    <a:pt x="3" y="460"/>
                  </a:lnTo>
                  <a:lnTo>
                    <a:pt x="3" y="460"/>
                  </a:lnTo>
                  <a:lnTo>
                    <a:pt x="5" y="467"/>
                  </a:lnTo>
                  <a:lnTo>
                    <a:pt x="10" y="474"/>
                  </a:lnTo>
                  <a:lnTo>
                    <a:pt x="15" y="479"/>
                  </a:lnTo>
                  <a:lnTo>
                    <a:pt x="22" y="480"/>
                  </a:lnTo>
                  <a:lnTo>
                    <a:pt x="119" y="492"/>
                  </a:lnTo>
                  <a:lnTo>
                    <a:pt x="119" y="492"/>
                  </a:lnTo>
                  <a:lnTo>
                    <a:pt x="129" y="516"/>
                  </a:lnTo>
                  <a:lnTo>
                    <a:pt x="143" y="537"/>
                  </a:lnTo>
                  <a:lnTo>
                    <a:pt x="156" y="559"/>
                  </a:lnTo>
                  <a:lnTo>
                    <a:pt x="173" y="579"/>
                  </a:lnTo>
                  <a:lnTo>
                    <a:pt x="139" y="672"/>
                  </a:lnTo>
                  <a:lnTo>
                    <a:pt x="139" y="672"/>
                  </a:lnTo>
                  <a:lnTo>
                    <a:pt x="138" y="678"/>
                  </a:lnTo>
                  <a:lnTo>
                    <a:pt x="139" y="685"/>
                  </a:lnTo>
                  <a:lnTo>
                    <a:pt x="143" y="692"/>
                  </a:lnTo>
                  <a:lnTo>
                    <a:pt x="148" y="697"/>
                  </a:lnTo>
                  <a:lnTo>
                    <a:pt x="268" y="762"/>
                  </a:lnTo>
                  <a:lnTo>
                    <a:pt x="268" y="762"/>
                  </a:lnTo>
                  <a:lnTo>
                    <a:pt x="273" y="764"/>
                  </a:lnTo>
                  <a:lnTo>
                    <a:pt x="278" y="764"/>
                  </a:lnTo>
                  <a:lnTo>
                    <a:pt x="278" y="764"/>
                  </a:lnTo>
                  <a:close/>
                  <a:moveTo>
                    <a:pt x="211" y="561"/>
                  </a:moveTo>
                  <a:lnTo>
                    <a:pt x="211" y="561"/>
                  </a:lnTo>
                  <a:lnTo>
                    <a:pt x="193" y="541"/>
                  </a:lnTo>
                  <a:lnTo>
                    <a:pt x="176" y="517"/>
                  </a:lnTo>
                  <a:lnTo>
                    <a:pt x="164" y="492"/>
                  </a:lnTo>
                  <a:lnTo>
                    <a:pt x="153" y="467"/>
                  </a:lnTo>
                  <a:lnTo>
                    <a:pt x="153" y="467"/>
                  </a:lnTo>
                  <a:lnTo>
                    <a:pt x="151" y="462"/>
                  </a:lnTo>
                  <a:lnTo>
                    <a:pt x="146" y="457"/>
                  </a:lnTo>
                  <a:lnTo>
                    <a:pt x="143" y="455"/>
                  </a:lnTo>
                  <a:lnTo>
                    <a:pt x="136" y="453"/>
                  </a:lnTo>
                  <a:lnTo>
                    <a:pt x="44" y="442"/>
                  </a:lnTo>
                  <a:lnTo>
                    <a:pt x="42" y="339"/>
                  </a:lnTo>
                  <a:lnTo>
                    <a:pt x="132" y="324"/>
                  </a:lnTo>
                  <a:lnTo>
                    <a:pt x="132" y="324"/>
                  </a:lnTo>
                  <a:lnTo>
                    <a:pt x="139" y="323"/>
                  </a:lnTo>
                  <a:lnTo>
                    <a:pt x="143" y="319"/>
                  </a:lnTo>
                  <a:lnTo>
                    <a:pt x="146" y="314"/>
                  </a:lnTo>
                  <a:lnTo>
                    <a:pt x="149" y="309"/>
                  </a:lnTo>
                  <a:lnTo>
                    <a:pt x="149" y="309"/>
                  </a:lnTo>
                  <a:lnTo>
                    <a:pt x="158" y="282"/>
                  </a:lnTo>
                  <a:lnTo>
                    <a:pt x="169" y="259"/>
                  </a:lnTo>
                  <a:lnTo>
                    <a:pt x="169" y="259"/>
                  </a:lnTo>
                  <a:lnTo>
                    <a:pt x="184" y="235"/>
                  </a:lnTo>
                  <a:lnTo>
                    <a:pt x="201" y="212"/>
                  </a:lnTo>
                  <a:lnTo>
                    <a:pt x="201" y="212"/>
                  </a:lnTo>
                  <a:lnTo>
                    <a:pt x="205" y="207"/>
                  </a:lnTo>
                  <a:lnTo>
                    <a:pt x="206" y="202"/>
                  </a:lnTo>
                  <a:lnTo>
                    <a:pt x="206" y="197"/>
                  </a:lnTo>
                  <a:lnTo>
                    <a:pt x="205" y="192"/>
                  </a:lnTo>
                  <a:lnTo>
                    <a:pt x="169" y="106"/>
                  </a:lnTo>
                  <a:lnTo>
                    <a:pt x="257" y="52"/>
                  </a:lnTo>
                  <a:lnTo>
                    <a:pt x="315" y="125"/>
                  </a:lnTo>
                  <a:lnTo>
                    <a:pt x="315" y="125"/>
                  </a:lnTo>
                  <a:lnTo>
                    <a:pt x="320" y="128"/>
                  </a:lnTo>
                  <a:lnTo>
                    <a:pt x="325" y="130"/>
                  </a:lnTo>
                  <a:lnTo>
                    <a:pt x="330" y="131"/>
                  </a:lnTo>
                  <a:lnTo>
                    <a:pt x="335" y="131"/>
                  </a:lnTo>
                  <a:lnTo>
                    <a:pt x="335" y="131"/>
                  </a:lnTo>
                  <a:lnTo>
                    <a:pt x="364" y="126"/>
                  </a:lnTo>
                  <a:lnTo>
                    <a:pt x="391" y="123"/>
                  </a:lnTo>
                  <a:lnTo>
                    <a:pt x="419" y="125"/>
                  </a:lnTo>
                  <a:lnTo>
                    <a:pt x="446" y="128"/>
                  </a:lnTo>
                  <a:lnTo>
                    <a:pt x="446" y="128"/>
                  </a:lnTo>
                  <a:lnTo>
                    <a:pt x="453" y="128"/>
                  </a:lnTo>
                  <a:lnTo>
                    <a:pt x="458" y="126"/>
                  </a:lnTo>
                  <a:lnTo>
                    <a:pt x="463" y="125"/>
                  </a:lnTo>
                  <a:lnTo>
                    <a:pt x="466" y="120"/>
                  </a:lnTo>
                  <a:lnTo>
                    <a:pt x="522" y="46"/>
                  </a:lnTo>
                  <a:lnTo>
                    <a:pt x="612" y="94"/>
                  </a:lnTo>
                  <a:lnTo>
                    <a:pt x="580" y="182"/>
                  </a:lnTo>
                  <a:lnTo>
                    <a:pt x="580" y="182"/>
                  </a:lnTo>
                  <a:lnTo>
                    <a:pt x="579" y="187"/>
                  </a:lnTo>
                  <a:lnTo>
                    <a:pt x="579" y="193"/>
                  </a:lnTo>
                  <a:lnTo>
                    <a:pt x="580" y="198"/>
                  </a:lnTo>
                  <a:lnTo>
                    <a:pt x="584" y="203"/>
                  </a:lnTo>
                  <a:lnTo>
                    <a:pt x="584" y="203"/>
                  </a:lnTo>
                  <a:lnTo>
                    <a:pt x="602" y="224"/>
                  </a:lnTo>
                  <a:lnTo>
                    <a:pt x="617" y="247"/>
                  </a:lnTo>
                  <a:lnTo>
                    <a:pt x="631" y="271"/>
                  </a:lnTo>
                  <a:lnTo>
                    <a:pt x="642" y="297"/>
                  </a:lnTo>
                  <a:lnTo>
                    <a:pt x="642" y="297"/>
                  </a:lnTo>
                  <a:lnTo>
                    <a:pt x="644" y="302"/>
                  </a:lnTo>
                  <a:lnTo>
                    <a:pt x="647" y="307"/>
                  </a:lnTo>
                  <a:lnTo>
                    <a:pt x="652" y="309"/>
                  </a:lnTo>
                  <a:lnTo>
                    <a:pt x="659" y="311"/>
                  </a:lnTo>
                  <a:lnTo>
                    <a:pt x="751" y="323"/>
                  </a:lnTo>
                  <a:lnTo>
                    <a:pt x="753" y="425"/>
                  </a:lnTo>
                  <a:lnTo>
                    <a:pt x="662" y="440"/>
                  </a:lnTo>
                  <a:lnTo>
                    <a:pt x="662" y="440"/>
                  </a:lnTo>
                  <a:lnTo>
                    <a:pt x="656" y="442"/>
                  </a:lnTo>
                  <a:lnTo>
                    <a:pt x="652" y="445"/>
                  </a:lnTo>
                  <a:lnTo>
                    <a:pt x="647" y="448"/>
                  </a:lnTo>
                  <a:lnTo>
                    <a:pt x="646" y="455"/>
                  </a:lnTo>
                  <a:lnTo>
                    <a:pt x="646" y="455"/>
                  </a:lnTo>
                  <a:lnTo>
                    <a:pt x="636" y="480"/>
                  </a:lnTo>
                  <a:lnTo>
                    <a:pt x="624" y="505"/>
                  </a:lnTo>
                  <a:lnTo>
                    <a:pt x="624" y="505"/>
                  </a:lnTo>
                  <a:lnTo>
                    <a:pt x="624" y="505"/>
                  </a:lnTo>
                  <a:lnTo>
                    <a:pt x="624" y="505"/>
                  </a:lnTo>
                  <a:lnTo>
                    <a:pt x="610" y="529"/>
                  </a:lnTo>
                  <a:lnTo>
                    <a:pt x="592" y="552"/>
                  </a:lnTo>
                  <a:lnTo>
                    <a:pt x="592" y="552"/>
                  </a:lnTo>
                  <a:lnTo>
                    <a:pt x="590" y="556"/>
                  </a:lnTo>
                  <a:lnTo>
                    <a:pt x="589" y="562"/>
                  </a:lnTo>
                  <a:lnTo>
                    <a:pt x="589" y="568"/>
                  </a:lnTo>
                  <a:lnTo>
                    <a:pt x="589" y="573"/>
                  </a:lnTo>
                  <a:lnTo>
                    <a:pt x="626" y="658"/>
                  </a:lnTo>
                  <a:lnTo>
                    <a:pt x="538" y="712"/>
                  </a:lnTo>
                  <a:lnTo>
                    <a:pt x="480" y="640"/>
                  </a:lnTo>
                  <a:lnTo>
                    <a:pt x="480" y="640"/>
                  </a:lnTo>
                  <a:lnTo>
                    <a:pt x="475" y="636"/>
                  </a:lnTo>
                  <a:lnTo>
                    <a:pt x="470" y="633"/>
                  </a:lnTo>
                  <a:lnTo>
                    <a:pt x="465" y="633"/>
                  </a:lnTo>
                  <a:lnTo>
                    <a:pt x="460" y="633"/>
                  </a:lnTo>
                  <a:lnTo>
                    <a:pt x="460" y="633"/>
                  </a:lnTo>
                  <a:lnTo>
                    <a:pt x="431" y="638"/>
                  </a:lnTo>
                  <a:lnTo>
                    <a:pt x="402" y="641"/>
                  </a:lnTo>
                  <a:lnTo>
                    <a:pt x="376" y="640"/>
                  </a:lnTo>
                  <a:lnTo>
                    <a:pt x="349" y="636"/>
                  </a:lnTo>
                  <a:lnTo>
                    <a:pt x="349" y="636"/>
                  </a:lnTo>
                  <a:lnTo>
                    <a:pt x="342" y="636"/>
                  </a:lnTo>
                  <a:lnTo>
                    <a:pt x="337" y="638"/>
                  </a:lnTo>
                  <a:lnTo>
                    <a:pt x="332" y="640"/>
                  </a:lnTo>
                  <a:lnTo>
                    <a:pt x="329" y="645"/>
                  </a:lnTo>
                  <a:lnTo>
                    <a:pt x="273" y="719"/>
                  </a:lnTo>
                  <a:lnTo>
                    <a:pt x="183" y="668"/>
                  </a:lnTo>
                  <a:lnTo>
                    <a:pt x="215" y="583"/>
                  </a:lnTo>
                  <a:lnTo>
                    <a:pt x="215" y="583"/>
                  </a:lnTo>
                  <a:lnTo>
                    <a:pt x="216" y="576"/>
                  </a:lnTo>
                  <a:lnTo>
                    <a:pt x="216" y="571"/>
                  </a:lnTo>
                  <a:lnTo>
                    <a:pt x="213" y="566"/>
                  </a:lnTo>
                  <a:lnTo>
                    <a:pt x="211" y="561"/>
                  </a:lnTo>
                  <a:lnTo>
                    <a:pt x="211" y="561"/>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8" name="Google Shape;1219;p177">
              <a:extLst>
                <a:ext uri="{FF2B5EF4-FFF2-40B4-BE49-F238E27FC236}">
                  <a16:creationId xmlns:a16="http://schemas.microsoft.com/office/drawing/2014/main" id="{E5E5CC4E-62BF-458D-9605-29F9EA7496F8}"/>
                </a:ext>
              </a:extLst>
            </p:cNvPr>
            <p:cNvSpPr/>
            <p:nvPr/>
          </p:nvSpPr>
          <p:spPr>
            <a:xfrm>
              <a:off x="1476375" y="1027113"/>
              <a:ext cx="881063" cy="904875"/>
            </a:xfrm>
            <a:custGeom>
              <a:avLst/>
              <a:gdLst/>
              <a:ahLst/>
              <a:cxnLst/>
              <a:rect l="l" t="t" r="r" b="b"/>
              <a:pathLst>
                <a:path w="555" h="570" extrusionOk="0">
                  <a:moveTo>
                    <a:pt x="9" y="228"/>
                  </a:moveTo>
                  <a:lnTo>
                    <a:pt x="62" y="265"/>
                  </a:lnTo>
                  <a:lnTo>
                    <a:pt x="62" y="265"/>
                  </a:lnTo>
                  <a:lnTo>
                    <a:pt x="62" y="282"/>
                  </a:lnTo>
                  <a:lnTo>
                    <a:pt x="62" y="298"/>
                  </a:lnTo>
                  <a:lnTo>
                    <a:pt x="64" y="315"/>
                  </a:lnTo>
                  <a:lnTo>
                    <a:pt x="67" y="332"/>
                  </a:lnTo>
                  <a:lnTo>
                    <a:pt x="19" y="375"/>
                  </a:lnTo>
                  <a:lnTo>
                    <a:pt x="19" y="375"/>
                  </a:lnTo>
                  <a:lnTo>
                    <a:pt x="14" y="381"/>
                  </a:lnTo>
                  <a:lnTo>
                    <a:pt x="12" y="387"/>
                  </a:lnTo>
                  <a:lnTo>
                    <a:pt x="12" y="394"/>
                  </a:lnTo>
                  <a:lnTo>
                    <a:pt x="15" y="401"/>
                  </a:lnTo>
                  <a:lnTo>
                    <a:pt x="69" y="481"/>
                  </a:lnTo>
                  <a:lnTo>
                    <a:pt x="69" y="481"/>
                  </a:lnTo>
                  <a:lnTo>
                    <a:pt x="74" y="486"/>
                  </a:lnTo>
                  <a:lnTo>
                    <a:pt x="79" y="490"/>
                  </a:lnTo>
                  <a:lnTo>
                    <a:pt x="88" y="491"/>
                  </a:lnTo>
                  <a:lnTo>
                    <a:pt x="94" y="488"/>
                  </a:lnTo>
                  <a:lnTo>
                    <a:pt x="153" y="461"/>
                  </a:lnTo>
                  <a:lnTo>
                    <a:pt x="153" y="461"/>
                  </a:lnTo>
                  <a:lnTo>
                    <a:pt x="166" y="469"/>
                  </a:lnTo>
                  <a:lnTo>
                    <a:pt x="181" y="478"/>
                  </a:lnTo>
                  <a:lnTo>
                    <a:pt x="197" y="485"/>
                  </a:lnTo>
                  <a:lnTo>
                    <a:pt x="213" y="491"/>
                  </a:lnTo>
                  <a:lnTo>
                    <a:pt x="227" y="555"/>
                  </a:lnTo>
                  <a:lnTo>
                    <a:pt x="227" y="555"/>
                  </a:lnTo>
                  <a:lnTo>
                    <a:pt x="228" y="562"/>
                  </a:lnTo>
                  <a:lnTo>
                    <a:pt x="233" y="567"/>
                  </a:lnTo>
                  <a:lnTo>
                    <a:pt x="238" y="570"/>
                  </a:lnTo>
                  <a:lnTo>
                    <a:pt x="245" y="570"/>
                  </a:lnTo>
                  <a:lnTo>
                    <a:pt x="245" y="570"/>
                  </a:lnTo>
                  <a:lnTo>
                    <a:pt x="247" y="570"/>
                  </a:lnTo>
                  <a:lnTo>
                    <a:pt x="344" y="565"/>
                  </a:lnTo>
                  <a:lnTo>
                    <a:pt x="344" y="565"/>
                  </a:lnTo>
                  <a:lnTo>
                    <a:pt x="351" y="563"/>
                  </a:lnTo>
                  <a:lnTo>
                    <a:pt x="356" y="558"/>
                  </a:lnTo>
                  <a:lnTo>
                    <a:pt x="361" y="553"/>
                  </a:lnTo>
                  <a:lnTo>
                    <a:pt x="363" y="547"/>
                  </a:lnTo>
                  <a:lnTo>
                    <a:pt x="368" y="481"/>
                  </a:lnTo>
                  <a:lnTo>
                    <a:pt x="368" y="481"/>
                  </a:lnTo>
                  <a:lnTo>
                    <a:pt x="383" y="473"/>
                  </a:lnTo>
                  <a:lnTo>
                    <a:pt x="398" y="464"/>
                  </a:lnTo>
                  <a:lnTo>
                    <a:pt x="398" y="464"/>
                  </a:lnTo>
                  <a:lnTo>
                    <a:pt x="411" y="454"/>
                  </a:lnTo>
                  <a:lnTo>
                    <a:pt x="423" y="444"/>
                  </a:lnTo>
                  <a:lnTo>
                    <a:pt x="485" y="464"/>
                  </a:lnTo>
                  <a:lnTo>
                    <a:pt x="485" y="464"/>
                  </a:lnTo>
                  <a:lnTo>
                    <a:pt x="493" y="466"/>
                  </a:lnTo>
                  <a:lnTo>
                    <a:pt x="500" y="464"/>
                  </a:lnTo>
                  <a:lnTo>
                    <a:pt x="505" y="459"/>
                  </a:lnTo>
                  <a:lnTo>
                    <a:pt x="510" y="454"/>
                  </a:lnTo>
                  <a:lnTo>
                    <a:pt x="552" y="367"/>
                  </a:lnTo>
                  <a:lnTo>
                    <a:pt x="552" y="367"/>
                  </a:lnTo>
                  <a:lnTo>
                    <a:pt x="555" y="360"/>
                  </a:lnTo>
                  <a:lnTo>
                    <a:pt x="554" y="354"/>
                  </a:lnTo>
                  <a:lnTo>
                    <a:pt x="552" y="347"/>
                  </a:lnTo>
                  <a:lnTo>
                    <a:pt x="545" y="342"/>
                  </a:lnTo>
                  <a:lnTo>
                    <a:pt x="492" y="305"/>
                  </a:lnTo>
                  <a:lnTo>
                    <a:pt x="492" y="305"/>
                  </a:lnTo>
                  <a:lnTo>
                    <a:pt x="493" y="288"/>
                  </a:lnTo>
                  <a:lnTo>
                    <a:pt x="493" y="271"/>
                  </a:lnTo>
                  <a:lnTo>
                    <a:pt x="492" y="255"/>
                  </a:lnTo>
                  <a:lnTo>
                    <a:pt x="488" y="238"/>
                  </a:lnTo>
                  <a:lnTo>
                    <a:pt x="537" y="194"/>
                  </a:lnTo>
                  <a:lnTo>
                    <a:pt x="537" y="194"/>
                  </a:lnTo>
                  <a:lnTo>
                    <a:pt x="542" y="189"/>
                  </a:lnTo>
                  <a:lnTo>
                    <a:pt x="544" y="183"/>
                  </a:lnTo>
                  <a:lnTo>
                    <a:pt x="544" y="174"/>
                  </a:lnTo>
                  <a:lnTo>
                    <a:pt x="540" y="169"/>
                  </a:lnTo>
                  <a:lnTo>
                    <a:pt x="487" y="87"/>
                  </a:lnTo>
                  <a:lnTo>
                    <a:pt x="487" y="87"/>
                  </a:lnTo>
                  <a:lnTo>
                    <a:pt x="482" y="82"/>
                  </a:lnTo>
                  <a:lnTo>
                    <a:pt x="475" y="80"/>
                  </a:lnTo>
                  <a:lnTo>
                    <a:pt x="468" y="79"/>
                  </a:lnTo>
                  <a:lnTo>
                    <a:pt x="462" y="80"/>
                  </a:lnTo>
                  <a:lnTo>
                    <a:pt x="403" y="109"/>
                  </a:lnTo>
                  <a:lnTo>
                    <a:pt x="403" y="109"/>
                  </a:lnTo>
                  <a:lnTo>
                    <a:pt x="389" y="99"/>
                  </a:lnTo>
                  <a:lnTo>
                    <a:pt x="374" y="92"/>
                  </a:lnTo>
                  <a:lnTo>
                    <a:pt x="359" y="85"/>
                  </a:lnTo>
                  <a:lnTo>
                    <a:pt x="342" y="79"/>
                  </a:lnTo>
                  <a:lnTo>
                    <a:pt x="329" y="15"/>
                  </a:lnTo>
                  <a:lnTo>
                    <a:pt x="329" y="15"/>
                  </a:lnTo>
                  <a:lnTo>
                    <a:pt x="326" y="8"/>
                  </a:lnTo>
                  <a:lnTo>
                    <a:pt x="322" y="3"/>
                  </a:lnTo>
                  <a:lnTo>
                    <a:pt x="316" y="0"/>
                  </a:lnTo>
                  <a:lnTo>
                    <a:pt x="309" y="0"/>
                  </a:lnTo>
                  <a:lnTo>
                    <a:pt x="212" y="5"/>
                  </a:lnTo>
                  <a:lnTo>
                    <a:pt x="212" y="5"/>
                  </a:lnTo>
                  <a:lnTo>
                    <a:pt x="205" y="6"/>
                  </a:lnTo>
                  <a:lnTo>
                    <a:pt x="198" y="11"/>
                  </a:lnTo>
                  <a:lnTo>
                    <a:pt x="195" y="16"/>
                  </a:lnTo>
                  <a:lnTo>
                    <a:pt x="193" y="23"/>
                  </a:lnTo>
                  <a:lnTo>
                    <a:pt x="188" y="89"/>
                  </a:lnTo>
                  <a:lnTo>
                    <a:pt x="188" y="89"/>
                  </a:lnTo>
                  <a:lnTo>
                    <a:pt x="173" y="95"/>
                  </a:lnTo>
                  <a:lnTo>
                    <a:pt x="158" y="105"/>
                  </a:lnTo>
                  <a:lnTo>
                    <a:pt x="158" y="105"/>
                  </a:lnTo>
                  <a:lnTo>
                    <a:pt x="145" y="114"/>
                  </a:lnTo>
                  <a:lnTo>
                    <a:pt x="131" y="126"/>
                  </a:lnTo>
                  <a:lnTo>
                    <a:pt x="69" y="105"/>
                  </a:lnTo>
                  <a:lnTo>
                    <a:pt x="69" y="105"/>
                  </a:lnTo>
                  <a:lnTo>
                    <a:pt x="62" y="104"/>
                  </a:lnTo>
                  <a:lnTo>
                    <a:pt x="56" y="105"/>
                  </a:lnTo>
                  <a:lnTo>
                    <a:pt x="51" y="109"/>
                  </a:lnTo>
                  <a:lnTo>
                    <a:pt x="46" y="115"/>
                  </a:lnTo>
                  <a:lnTo>
                    <a:pt x="2" y="203"/>
                  </a:lnTo>
                  <a:lnTo>
                    <a:pt x="2" y="203"/>
                  </a:lnTo>
                  <a:lnTo>
                    <a:pt x="0" y="209"/>
                  </a:lnTo>
                  <a:lnTo>
                    <a:pt x="0" y="216"/>
                  </a:lnTo>
                  <a:lnTo>
                    <a:pt x="4" y="223"/>
                  </a:lnTo>
                  <a:lnTo>
                    <a:pt x="9" y="228"/>
                  </a:lnTo>
                  <a:lnTo>
                    <a:pt x="9" y="228"/>
                  </a:lnTo>
                  <a:close/>
                  <a:moveTo>
                    <a:pt x="74" y="149"/>
                  </a:moveTo>
                  <a:lnTo>
                    <a:pt x="131" y="167"/>
                  </a:lnTo>
                  <a:lnTo>
                    <a:pt x="131" y="167"/>
                  </a:lnTo>
                  <a:lnTo>
                    <a:pt x="136" y="169"/>
                  </a:lnTo>
                  <a:lnTo>
                    <a:pt x="141" y="167"/>
                  </a:lnTo>
                  <a:lnTo>
                    <a:pt x="146" y="166"/>
                  </a:lnTo>
                  <a:lnTo>
                    <a:pt x="151" y="162"/>
                  </a:lnTo>
                  <a:lnTo>
                    <a:pt x="151" y="162"/>
                  </a:lnTo>
                  <a:lnTo>
                    <a:pt x="166" y="149"/>
                  </a:lnTo>
                  <a:lnTo>
                    <a:pt x="180" y="139"/>
                  </a:lnTo>
                  <a:lnTo>
                    <a:pt x="180" y="139"/>
                  </a:lnTo>
                  <a:lnTo>
                    <a:pt x="197" y="129"/>
                  </a:lnTo>
                  <a:lnTo>
                    <a:pt x="213" y="120"/>
                  </a:lnTo>
                  <a:lnTo>
                    <a:pt x="213" y="120"/>
                  </a:lnTo>
                  <a:lnTo>
                    <a:pt x="218" y="119"/>
                  </a:lnTo>
                  <a:lnTo>
                    <a:pt x="223" y="114"/>
                  </a:lnTo>
                  <a:lnTo>
                    <a:pt x="225" y="109"/>
                  </a:lnTo>
                  <a:lnTo>
                    <a:pt x="227" y="104"/>
                  </a:lnTo>
                  <a:lnTo>
                    <a:pt x="232" y="43"/>
                  </a:lnTo>
                  <a:lnTo>
                    <a:pt x="294" y="40"/>
                  </a:lnTo>
                  <a:lnTo>
                    <a:pt x="306" y="99"/>
                  </a:lnTo>
                  <a:lnTo>
                    <a:pt x="306" y="99"/>
                  </a:lnTo>
                  <a:lnTo>
                    <a:pt x="307" y="104"/>
                  </a:lnTo>
                  <a:lnTo>
                    <a:pt x="311" y="109"/>
                  </a:lnTo>
                  <a:lnTo>
                    <a:pt x="316" y="112"/>
                  </a:lnTo>
                  <a:lnTo>
                    <a:pt x="321" y="114"/>
                  </a:lnTo>
                  <a:lnTo>
                    <a:pt x="321" y="114"/>
                  </a:lnTo>
                  <a:lnTo>
                    <a:pt x="339" y="120"/>
                  </a:lnTo>
                  <a:lnTo>
                    <a:pt x="356" y="127"/>
                  </a:lnTo>
                  <a:lnTo>
                    <a:pt x="373" y="137"/>
                  </a:lnTo>
                  <a:lnTo>
                    <a:pt x="388" y="147"/>
                  </a:lnTo>
                  <a:lnTo>
                    <a:pt x="388" y="147"/>
                  </a:lnTo>
                  <a:lnTo>
                    <a:pt x="393" y="151"/>
                  </a:lnTo>
                  <a:lnTo>
                    <a:pt x="398" y="152"/>
                  </a:lnTo>
                  <a:lnTo>
                    <a:pt x="403" y="152"/>
                  </a:lnTo>
                  <a:lnTo>
                    <a:pt x="410" y="151"/>
                  </a:lnTo>
                  <a:lnTo>
                    <a:pt x="463" y="124"/>
                  </a:lnTo>
                  <a:lnTo>
                    <a:pt x="497" y="176"/>
                  </a:lnTo>
                  <a:lnTo>
                    <a:pt x="453" y="216"/>
                  </a:lnTo>
                  <a:lnTo>
                    <a:pt x="453" y="216"/>
                  </a:lnTo>
                  <a:lnTo>
                    <a:pt x="448" y="219"/>
                  </a:lnTo>
                  <a:lnTo>
                    <a:pt x="446" y="224"/>
                  </a:lnTo>
                  <a:lnTo>
                    <a:pt x="446" y="231"/>
                  </a:lnTo>
                  <a:lnTo>
                    <a:pt x="446" y="236"/>
                  </a:lnTo>
                  <a:lnTo>
                    <a:pt x="446" y="236"/>
                  </a:lnTo>
                  <a:lnTo>
                    <a:pt x="451" y="255"/>
                  </a:lnTo>
                  <a:lnTo>
                    <a:pt x="453" y="273"/>
                  </a:lnTo>
                  <a:lnTo>
                    <a:pt x="453" y="292"/>
                  </a:lnTo>
                  <a:lnTo>
                    <a:pt x="451" y="312"/>
                  </a:lnTo>
                  <a:lnTo>
                    <a:pt x="451" y="312"/>
                  </a:lnTo>
                  <a:lnTo>
                    <a:pt x="451" y="317"/>
                  </a:lnTo>
                  <a:lnTo>
                    <a:pt x="453" y="322"/>
                  </a:lnTo>
                  <a:lnTo>
                    <a:pt x="455" y="327"/>
                  </a:lnTo>
                  <a:lnTo>
                    <a:pt x="460" y="332"/>
                  </a:lnTo>
                  <a:lnTo>
                    <a:pt x="508" y="365"/>
                  </a:lnTo>
                  <a:lnTo>
                    <a:pt x="482" y="421"/>
                  </a:lnTo>
                  <a:lnTo>
                    <a:pt x="425" y="402"/>
                  </a:lnTo>
                  <a:lnTo>
                    <a:pt x="425" y="402"/>
                  </a:lnTo>
                  <a:lnTo>
                    <a:pt x="420" y="401"/>
                  </a:lnTo>
                  <a:lnTo>
                    <a:pt x="413" y="401"/>
                  </a:lnTo>
                  <a:lnTo>
                    <a:pt x="408" y="404"/>
                  </a:lnTo>
                  <a:lnTo>
                    <a:pt x="405" y="407"/>
                  </a:lnTo>
                  <a:lnTo>
                    <a:pt x="405" y="407"/>
                  </a:lnTo>
                  <a:lnTo>
                    <a:pt x="389" y="419"/>
                  </a:lnTo>
                  <a:lnTo>
                    <a:pt x="374" y="431"/>
                  </a:lnTo>
                  <a:lnTo>
                    <a:pt x="374" y="431"/>
                  </a:lnTo>
                  <a:lnTo>
                    <a:pt x="374" y="431"/>
                  </a:lnTo>
                  <a:lnTo>
                    <a:pt x="374" y="431"/>
                  </a:lnTo>
                  <a:lnTo>
                    <a:pt x="359" y="441"/>
                  </a:lnTo>
                  <a:lnTo>
                    <a:pt x="341" y="448"/>
                  </a:lnTo>
                  <a:lnTo>
                    <a:pt x="341" y="448"/>
                  </a:lnTo>
                  <a:lnTo>
                    <a:pt x="336" y="451"/>
                  </a:lnTo>
                  <a:lnTo>
                    <a:pt x="332" y="456"/>
                  </a:lnTo>
                  <a:lnTo>
                    <a:pt x="329" y="459"/>
                  </a:lnTo>
                  <a:lnTo>
                    <a:pt x="329" y="466"/>
                  </a:lnTo>
                  <a:lnTo>
                    <a:pt x="324" y="525"/>
                  </a:lnTo>
                  <a:lnTo>
                    <a:pt x="262" y="530"/>
                  </a:lnTo>
                  <a:lnTo>
                    <a:pt x="250" y="471"/>
                  </a:lnTo>
                  <a:lnTo>
                    <a:pt x="250" y="471"/>
                  </a:lnTo>
                  <a:lnTo>
                    <a:pt x="249" y="464"/>
                  </a:lnTo>
                  <a:lnTo>
                    <a:pt x="245" y="461"/>
                  </a:lnTo>
                  <a:lnTo>
                    <a:pt x="240" y="458"/>
                  </a:lnTo>
                  <a:lnTo>
                    <a:pt x="235" y="454"/>
                  </a:lnTo>
                  <a:lnTo>
                    <a:pt x="235" y="454"/>
                  </a:lnTo>
                  <a:lnTo>
                    <a:pt x="217" y="449"/>
                  </a:lnTo>
                  <a:lnTo>
                    <a:pt x="200" y="443"/>
                  </a:lnTo>
                  <a:lnTo>
                    <a:pt x="183" y="433"/>
                  </a:lnTo>
                  <a:lnTo>
                    <a:pt x="168" y="422"/>
                  </a:lnTo>
                  <a:lnTo>
                    <a:pt x="168" y="422"/>
                  </a:lnTo>
                  <a:lnTo>
                    <a:pt x="161" y="419"/>
                  </a:lnTo>
                  <a:lnTo>
                    <a:pt x="155" y="417"/>
                  </a:lnTo>
                  <a:lnTo>
                    <a:pt x="155" y="417"/>
                  </a:lnTo>
                  <a:lnTo>
                    <a:pt x="151" y="417"/>
                  </a:lnTo>
                  <a:lnTo>
                    <a:pt x="146" y="419"/>
                  </a:lnTo>
                  <a:lnTo>
                    <a:pt x="93" y="444"/>
                  </a:lnTo>
                  <a:lnTo>
                    <a:pt x="57" y="394"/>
                  </a:lnTo>
                  <a:lnTo>
                    <a:pt x="103" y="354"/>
                  </a:lnTo>
                  <a:lnTo>
                    <a:pt x="103" y="354"/>
                  </a:lnTo>
                  <a:lnTo>
                    <a:pt x="106" y="349"/>
                  </a:lnTo>
                  <a:lnTo>
                    <a:pt x="109" y="344"/>
                  </a:lnTo>
                  <a:lnTo>
                    <a:pt x="109" y="339"/>
                  </a:lnTo>
                  <a:lnTo>
                    <a:pt x="109" y="334"/>
                  </a:lnTo>
                  <a:lnTo>
                    <a:pt x="109" y="334"/>
                  </a:lnTo>
                  <a:lnTo>
                    <a:pt x="104" y="315"/>
                  </a:lnTo>
                  <a:lnTo>
                    <a:pt x="103" y="297"/>
                  </a:lnTo>
                  <a:lnTo>
                    <a:pt x="103" y="277"/>
                  </a:lnTo>
                  <a:lnTo>
                    <a:pt x="104" y="258"/>
                  </a:lnTo>
                  <a:lnTo>
                    <a:pt x="104" y="258"/>
                  </a:lnTo>
                  <a:lnTo>
                    <a:pt x="104" y="253"/>
                  </a:lnTo>
                  <a:lnTo>
                    <a:pt x="103" y="246"/>
                  </a:lnTo>
                  <a:lnTo>
                    <a:pt x="99" y="241"/>
                  </a:lnTo>
                  <a:lnTo>
                    <a:pt x="96" y="238"/>
                  </a:lnTo>
                  <a:lnTo>
                    <a:pt x="46" y="204"/>
                  </a:lnTo>
                  <a:lnTo>
                    <a:pt x="74" y="14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9" name="Google Shape;1220;p177">
              <a:extLst>
                <a:ext uri="{FF2B5EF4-FFF2-40B4-BE49-F238E27FC236}">
                  <a16:creationId xmlns:a16="http://schemas.microsoft.com/office/drawing/2014/main" id="{2140CE65-0C06-46D4-B7BB-3747D6133225}"/>
                </a:ext>
              </a:extLst>
            </p:cNvPr>
            <p:cNvSpPr/>
            <p:nvPr/>
          </p:nvSpPr>
          <p:spPr>
            <a:xfrm>
              <a:off x="1758950" y="1319213"/>
              <a:ext cx="317500" cy="317500"/>
            </a:xfrm>
            <a:custGeom>
              <a:avLst/>
              <a:gdLst/>
              <a:ahLst/>
              <a:cxnLst/>
              <a:rect l="l" t="t" r="r" b="b"/>
              <a:pathLst>
                <a:path w="200" h="200" extrusionOk="0">
                  <a:moveTo>
                    <a:pt x="81" y="198"/>
                  </a:moveTo>
                  <a:lnTo>
                    <a:pt x="81" y="198"/>
                  </a:lnTo>
                  <a:lnTo>
                    <a:pt x="91" y="200"/>
                  </a:lnTo>
                  <a:lnTo>
                    <a:pt x="99" y="200"/>
                  </a:lnTo>
                  <a:lnTo>
                    <a:pt x="99" y="200"/>
                  </a:lnTo>
                  <a:lnTo>
                    <a:pt x="114" y="200"/>
                  </a:lnTo>
                  <a:lnTo>
                    <a:pt x="129" y="197"/>
                  </a:lnTo>
                  <a:lnTo>
                    <a:pt x="143" y="191"/>
                  </a:lnTo>
                  <a:lnTo>
                    <a:pt x="154" y="183"/>
                  </a:lnTo>
                  <a:lnTo>
                    <a:pt x="154" y="183"/>
                  </a:lnTo>
                  <a:lnTo>
                    <a:pt x="163" y="178"/>
                  </a:lnTo>
                  <a:lnTo>
                    <a:pt x="171" y="171"/>
                  </a:lnTo>
                  <a:lnTo>
                    <a:pt x="183" y="156"/>
                  </a:lnTo>
                  <a:lnTo>
                    <a:pt x="191" y="139"/>
                  </a:lnTo>
                  <a:lnTo>
                    <a:pt x="198" y="121"/>
                  </a:lnTo>
                  <a:lnTo>
                    <a:pt x="200" y="101"/>
                  </a:lnTo>
                  <a:lnTo>
                    <a:pt x="198" y="82"/>
                  </a:lnTo>
                  <a:lnTo>
                    <a:pt x="193" y="64"/>
                  </a:lnTo>
                  <a:lnTo>
                    <a:pt x="188" y="54"/>
                  </a:lnTo>
                  <a:lnTo>
                    <a:pt x="183" y="46"/>
                  </a:lnTo>
                  <a:lnTo>
                    <a:pt x="183" y="46"/>
                  </a:lnTo>
                  <a:lnTo>
                    <a:pt x="171" y="30"/>
                  </a:lnTo>
                  <a:lnTo>
                    <a:pt x="156" y="17"/>
                  </a:lnTo>
                  <a:lnTo>
                    <a:pt x="138" y="9"/>
                  </a:lnTo>
                  <a:lnTo>
                    <a:pt x="119" y="4"/>
                  </a:lnTo>
                  <a:lnTo>
                    <a:pt x="119" y="4"/>
                  </a:lnTo>
                  <a:lnTo>
                    <a:pt x="99" y="0"/>
                  </a:lnTo>
                  <a:lnTo>
                    <a:pt x="81" y="2"/>
                  </a:lnTo>
                  <a:lnTo>
                    <a:pt x="62" y="9"/>
                  </a:lnTo>
                  <a:lnTo>
                    <a:pt x="44" y="17"/>
                  </a:lnTo>
                  <a:lnTo>
                    <a:pt x="44" y="17"/>
                  </a:lnTo>
                  <a:lnTo>
                    <a:pt x="29" y="30"/>
                  </a:lnTo>
                  <a:lnTo>
                    <a:pt x="17" y="46"/>
                  </a:lnTo>
                  <a:lnTo>
                    <a:pt x="7" y="62"/>
                  </a:lnTo>
                  <a:lnTo>
                    <a:pt x="2" y="81"/>
                  </a:lnTo>
                  <a:lnTo>
                    <a:pt x="2" y="81"/>
                  </a:lnTo>
                  <a:lnTo>
                    <a:pt x="0" y="101"/>
                  </a:lnTo>
                  <a:lnTo>
                    <a:pt x="2" y="119"/>
                  </a:lnTo>
                  <a:lnTo>
                    <a:pt x="7" y="138"/>
                  </a:lnTo>
                  <a:lnTo>
                    <a:pt x="17" y="156"/>
                  </a:lnTo>
                  <a:lnTo>
                    <a:pt x="17" y="156"/>
                  </a:lnTo>
                  <a:lnTo>
                    <a:pt x="29" y="171"/>
                  </a:lnTo>
                  <a:lnTo>
                    <a:pt x="44" y="183"/>
                  </a:lnTo>
                  <a:lnTo>
                    <a:pt x="60" y="193"/>
                  </a:lnTo>
                  <a:lnTo>
                    <a:pt x="81" y="198"/>
                  </a:lnTo>
                  <a:lnTo>
                    <a:pt x="81" y="198"/>
                  </a:lnTo>
                  <a:close/>
                  <a:moveTo>
                    <a:pt x="42" y="89"/>
                  </a:moveTo>
                  <a:lnTo>
                    <a:pt x="42" y="89"/>
                  </a:lnTo>
                  <a:lnTo>
                    <a:pt x="45" y="77"/>
                  </a:lnTo>
                  <a:lnTo>
                    <a:pt x="50" y="67"/>
                  </a:lnTo>
                  <a:lnTo>
                    <a:pt x="57" y="59"/>
                  </a:lnTo>
                  <a:lnTo>
                    <a:pt x="67" y="51"/>
                  </a:lnTo>
                  <a:lnTo>
                    <a:pt x="67" y="51"/>
                  </a:lnTo>
                  <a:lnTo>
                    <a:pt x="74" y="47"/>
                  </a:lnTo>
                  <a:lnTo>
                    <a:pt x="82" y="44"/>
                  </a:lnTo>
                  <a:lnTo>
                    <a:pt x="91" y="42"/>
                  </a:lnTo>
                  <a:lnTo>
                    <a:pt x="99" y="40"/>
                  </a:lnTo>
                  <a:lnTo>
                    <a:pt x="99" y="40"/>
                  </a:lnTo>
                  <a:lnTo>
                    <a:pt x="111" y="42"/>
                  </a:lnTo>
                  <a:lnTo>
                    <a:pt x="111" y="42"/>
                  </a:lnTo>
                  <a:lnTo>
                    <a:pt x="123" y="46"/>
                  </a:lnTo>
                  <a:lnTo>
                    <a:pt x="133" y="51"/>
                  </a:lnTo>
                  <a:lnTo>
                    <a:pt x="143" y="59"/>
                  </a:lnTo>
                  <a:lnTo>
                    <a:pt x="149" y="67"/>
                  </a:lnTo>
                  <a:lnTo>
                    <a:pt x="149" y="67"/>
                  </a:lnTo>
                  <a:lnTo>
                    <a:pt x="154" y="77"/>
                  </a:lnTo>
                  <a:lnTo>
                    <a:pt x="158" y="89"/>
                  </a:lnTo>
                  <a:lnTo>
                    <a:pt x="159" y="101"/>
                  </a:lnTo>
                  <a:lnTo>
                    <a:pt x="158" y="113"/>
                  </a:lnTo>
                  <a:lnTo>
                    <a:pt x="158" y="113"/>
                  </a:lnTo>
                  <a:lnTo>
                    <a:pt x="154" y="124"/>
                  </a:lnTo>
                  <a:lnTo>
                    <a:pt x="149" y="134"/>
                  </a:lnTo>
                  <a:lnTo>
                    <a:pt x="141" y="143"/>
                  </a:lnTo>
                  <a:lnTo>
                    <a:pt x="133" y="151"/>
                  </a:lnTo>
                  <a:lnTo>
                    <a:pt x="133" y="151"/>
                  </a:lnTo>
                  <a:lnTo>
                    <a:pt x="123" y="156"/>
                  </a:lnTo>
                  <a:lnTo>
                    <a:pt x="111" y="160"/>
                  </a:lnTo>
                  <a:lnTo>
                    <a:pt x="99" y="160"/>
                  </a:lnTo>
                  <a:lnTo>
                    <a:pt x="87" y="160"/>
                  </a:lnTo>
                  <a:lnTo>
                    <a:pt x="87" y="160"/>
                  </a:lnTo>
                  <a:lnTo>
                    <a:pt x="77" y="156"/>
                  </a:lnTo>
                  <a:lnTo>
                    <a:pt x="66" y="150"/>
                  </a:lnTo>
                  <a:lnTo>
                    <a:pt x="57" y="143"/>
                  </a:lnTo>
                  <a:lnTo>
                    <a:pt x="50" y="134"/>
                  </a:lnTo>
                  <a:lnTo>
                    <a:pt x="50" y="134"/>
                  </a:lnTo>
                  <a:lnTo>
                    <a:pt x="50" y="134"/>
                  </a:lnTo>
                  <a:lnTo>
                    <a:pt x="50" y="134"/>
                  </a:lnTo>
                  <a:lnTo>
                    <a:pt x="44" y="123"/>
                  </a:lnTo>
                  <a:lnTo>
                    <a:pt x="40" y="113"/>
                  </a:lnTo>
                  <a:lnTo>
                    <a:pt x="40" y="101"/>
                  </a:lnTo>
                  <a:lnTo>
                    <a:pt x="42" y="89"/>
                  </a:lnTo>
                  <a:lnTo>
                    <a:pt x="42" y="89"/>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20" name="Google Shape;1221;p177">
            <a:extLst>
              <a:ext uri="{FF2B5EF4-FFF2-40B4-BE49-F238E27FC236}">
                <a16:creationId xmlns:a16="http://schemas.microsoft.com/office/drawing/2014/main" id="{F1385B32-C413-4E1D-8992-5033BD9DC2C6}"/>
              </a:ext>
            </a:extLst>
          </p:cNvPr>
          <p:cNvGrpSpPr/>
          <p:nvPr/>
        </p:nvGrpSpPr>
        <p:grpSpPr>
          <a:xfrm>
            <a:off x="2385817" y="2956317"/>
            <a:ext cx="546117" cy="549611"/>
            <a:chOff x="7218363" y="4019550"/>
            <a:chExt cx="1984375" cy="1997075"/>
          </a:xfrm>
        </p:grpSpPr>
        <p:sp>
          <p:nvSpPr>
            <p:cNvPr id="21" name="Google Shape;1222;p177">
              <a:extLst>
                <a:ext uri="{FF2B5EF4-FFF2-40B4-BE49-F238E27FC236}">
                  <a16:creationId xmlns:a16="http://schemas.microsoft.com/office/drawing/2014/main" id="{DD0AA964-E40B-43DD-A95C-84B5E55D9179}"/>
                </a:ext>
              </a:extLst>
            </p:cNvPr>
            <p:cNvSpPr/>
            <p:nvPr/>
          </p:nvSpPr>
          <p:spPr>
            <a:xfrm>
              <a:off x="7391401" y="4192588"/>
              <a:ext cx="1027113" cy="1027113"/>
            </a:xfrm>
            <a:custGeom>
              <a:avLst/>
              <a:gdLst/>
              <a:ahLst/>
              <a:cxnLst/>
              <a:rect l="l" t="t" r="r" b="b"/>
              <a:pathLst>
                <a:path w="647" h="647" extrusionOk="0">
                  <a:moveTo>
                    <a:pt x="553" y="95"/>
                  </a:moveTo>
                  <a:lnTo>
                    <a:pt x="553" y="95"/>
                  </a:lnTo>
                  <a:lnTo>
                    <a:pt x="527" y="73"/>
                  </a:lnTo>
                  <a:lnTo>
                    <a:pt x="502" y="55"/>
                  </a:lnTo>
                  <a:lnTo>
                    <a:pt x="474" y="38"/>
                  </a:lnTo>
                  <a:lnTo>
                    <a:pt x="445" y="24"/>
                  </a:lnTo>
                  <a:lnTo>
                    <a:pt x="414" y="15"/>
                  </a:lnTo>
                  <a:lnTo>
                    <a:pt x="385" y="7"/>
                  </a:lnTo>
                  <a:lnTo>
                    <a:pt x="354" y="2"/>
                  </a:lnTo>
                  <a:lnTo>
                    <a:pt x="324" y="0"/>
                  </a:lnTo>
                  <a:lnTo>
                    <a:pt x="293" y="2"/>
                  </a:lnTo>
                  <a:lnTo>
                    <a:pt x="262" y="7"/>
                  </a:lnTo>
                  <a:lnTo>
                    <a:pt x="231" y="15"/>
                  </a:lnTo>
                  <a:lnTo>
                    <a:pt x="202" y="24"/>
                  </a:lnTo>
                  <a:lnTo>
                    <a:pt x="173" y="38"/>
                  </a:lnTo>
                  <a:lnTo>
                    <a:pt x="145" y="55"/>
                  </a:lnTo>
                  <a:lnTo>
                    <a:pt x="118" y="73"/>
                  </a:lnTo>
                  <a:lnTo>
                    <a:pt x="95" y="95"/>
                  </a:lnTo>
                  <a:lnTo>
                    <a:pt x="95" y="95"/>
                  </a:lnTo>
                  <a:lnTo>
                    <a:pt x="73" y="118"/>
                  </a:lnTo>
                  <a:lnTo>
                    <a:pt x="53" y="144"/>
                  </a:lnTo>
                  <a:lnTo>
                    <a:pt x="38" y="171"/>
                  </a:lnTo>
                  <a:lnTo>
                    <a:pt x="24" y="200"/>
                  </a:lnTo>
                  <a:lnTo>
                    <a:pt x="13" y="229"/>
                  </a:lnTo>
                  <a:lnTo>
                    <a:pt x="6" y="260"/>
                  </a:lnTo>
                  <a:lnTo>
                    <a:pt x="2" y="293"/>
                  </a:lnTo>
                  <a:lnTo>
                    <a:pt x="0" y="324"/>
                  </a:lnTo>
                  <a:lnTo>
                    <a:pt x="0" y="324"/>
                  </a:lnTo>
                  <a:lnTo>
                    <a:pt x="2" y="356"/>
                  </a:lnTo>
                  <a:lnTo>
                    <a:pt x="6" y="387"/>
                  </a:lnTo>
                  <a:lnTo>
                    <a:pt x="13" y="418"/>
                  </a:lnTo>
                  <a:lnTo>
                    <a:pt x="24" y="447"/>
                  </a:lnTo>
                  <a:lnTo>
                    <a:pt x="38" y="476"/>
                  </a:lnTo>
                  <a:lnTo>
                    <a:pt x="53" y="504"/>
                  </a:lnTo>
                  <a:lnTo>
                    <a:pt x="73" y="529"/>
                  </a:lnTo>
                  <a:lnTo>
                    <a:pt x="95" y="553"/>
                  </a:lnTo>
                  <a:lnTo>
                    <a:pt x="95" y="553"/>
                  </a:lnTo>
                  <a:lnTo>
                    <a:pt x="118" y="575"/>
                  </a:lnTo>
                  <a:lnTo>
                    <a:pt x="144" y="593"/>
                  </a:lnTo>
                  <a:lnTo>
                    <a:pt x="171" y="609"/>
                  </a:lnTo>
                  <a:lnTo>
                    <a:pt x="200" y="624"/>
                  </a:lnTo>
                  <a:lnTo>
                    <a:pt x="229" y="635"/>
                  </a:lnTo>
                  <a:lnTo>
                    <a:pt x="260" y="642"/>
                  </a:lnTo>
                  <a:lnTo>
                    <a:pt x="291" y="645"/>
                  </a:lnTo>
                  <a:lnTo>
                    <a:pt x="324" y="647"/>
                  </a:lnTo>
                  <a:lnTo>
                    <a:pt x="324" y="647"/>
                  </a:lnTo>
                  <a:lnTo>
                    <a:pt x="354" y="645"/>
                  </a:lnTo>
                  <a:lnTo>
                    <a:pt x="387" y="642"/>
                  </a:lnTo>
                  <a:lnTo>
                    <a:pt x="418" y="635"/>
                  </a:lnTo>
                  <a:lnTo>
                    <a:pt x="447" y="624"/>
                  </a:lnTo>
                  <a:lnTo>
                    <a:pt x="474" y="609"/>
                  </a:lnTo>
                  <a:lnTo>
                    <a:pt x="502" y="593"/>
                  </a:lnTo>
                  <a:lnTo>
                    <a:pt x="527" y="575"/>
                  </a:lnTo>
                  <a:lnTo>
                    <a:pt x="553" y="553"/>
                  </a:lnTo>
                  <a:lnTo>
                    <a:pt x="553" y="553"/>
                  </a:lnTo>
                  <a:lnTo>
                    <a:pt x="574" y="529"/>
                  </a:lnTo>
                  <a:lnTo>
                    <a:pt x="592" y="502"/>
                  </a:lnTo>
                  <a:lnTo>
                    <a:pt x="609" y="475"/>
                  </a:lnTo>
                  <a:lnTo>
                    <a:pt x="623" y="446"/>
                  </a:lnTo>
                  <a:lnTo>
                    <a:pt x="632" y="416"/>
                  </a:lnTo>
                  <a:lnTo>
                    <a:pt x="640" y="386"/>
                  </a:lnTo>
                  <a:lnTo>
                    <a:pt x="645" y="355"/>
                  </a:lnTo>
                  <a:lnTo>
                    <a:pt x="647" y="324"/>
                  </a:lnTo>
                  <a:lnTo>
                    <a:pt x="645" y="293"/>
                  </a:lnTo>
                  <a:lnTo>
                    <a:pt x="640" y="262"/>
                  </a:lnTo>
                  <a:lnTo>
                    <a:pt x="632" y="231"/>
                  </a:lnTo>
                  <a:lnTo>
                    <a:pt x="623" y="202"/>
                  </a:lnTo>
                  <a:lnTo>
                    <a:pt x="609" y="173"/>
                  </a:lnTo>
                  <a:lnTo>
                    <a:pt x="592" y="146"/>
                  </a:lnTo>
                  <a:lnTo>
                    <a:pt x="574" y="120"/>
                  </a:lnTo>
                  <a:lnTo>
                    <a:pt x="553" y="95"/>
                  </a:lnTo>
                  <a:lnTo>
                    <a:pt x="553" y="95"/>
                  </a:lnTo>
                  <a:close/>
                  <a:moveTo>
                    <a:pt x="522" y="522"/>
                  </a:moveTo>
                  <a:lnTo>
                    <a:pt x="522" y="522"/>
                  </a:lnTo>
                  <a:lnTo>
                    <a:pt x="500" y="542"/>
                  </a:lnTo>
                  <a:lnTo>
                    <a:pt x="476" y="558"/>
                  </a:lnTo>
                  <a:lnTo>
                    <a:pt x="453" y="573"/>
                  </a:lnTo>
                  <a:lnTo>
                    <a:pt x="429" y="584"/>
                  </a:lnTo>
                  <a:lnTo>
                    <a:pt x="403" y="593"/>
                  </a:lnTo>
                  <a:lnTo>
                    <a:pt x="376" y="598"/>
                  </a:lnTo>
                  <a:lnTo>
                    <a:pt x="349" y="602"/>
                  </a:lnTo>
                  <a:lnTo>
                    <a:pt x="324" y="604"/>
                  </a:lnTo>
                  <a:lnTo>
                    <a:pt x="296" y="602"/>
                  </a:lnTo>
                  <a:lnTo>
                    <a:pt x="269" y="598"/>
                  </a:lnTo>
                  <a:lnTo>
                    <a:pt x="244" y="593"/>
                  </a:lnTo>
                  <a:lnTo>
                    <a:pt x="218" y="584"/>
                  </a:lnTo>
                  <a:lnTo>
                    <a:pt x="193" y="573"/>
                  </a:lnTo>
                  <a:lnTo>
                    <a:pt x="169" y="558"/>
                  </a:lnTo>
                  <a:lnTo>
                    <a:pt x="145" y="542"/>
                  </a:lnTo>
                  <a:lnTo>
                    <a:pt x="125" y="522"/>
                  </a:lnTo>
                  <a:lnTo>
                    <a:pt x="125" y="522"/>
                  </a:lnTo>
                  <a:lnTo>
                    <a:pt x="105" y="500"/>
                  </a:lnTo>
                  <a:lnTo>
                    <a:pt x="89" y="478"/>
                  </a:lnTo>
                  <a:lnTo>
                    <a:pt x="75" y="455"/>
                  </a:lnTo>
                  <a:lnTo>
                    <a:pt x="64" y="429"/>
                  </a:lnTo>
                  <a:lnTo>
                    <a:pt x="55" y="404"/>
                  </a:lnTo>
                  <a:lnTo>
                    <a:pt x="49" y="378"/>
                  </a:lnTo>
                  <a:lnTo>
                    <a:pt x="44" y="351"/>
                  </a:lnTo>
                  <a:lnTo>
                    <a:pt x="44" y="324"/>
                  </a:lnTo>
                  <a:lnTo>
                    <a:pt x="44" y="296"/>
                  </a:lnTo>
                  <a:lnTo>
                    <a:pt x="49" y="271"/>
                  </a:lnTo>
                  <a:lnTo>
                    <a:pt x="55" y="244"/>
                  </a:lnTo>
                  <a:lnTo>
                    <a:pt x="64" y="218"/>
                  </a:lnTo>
                  <a:lnTo>
                    <a:pt x="75" y="195"/>
                  </a:lnTo>
                  <a:lnTo>
                    <a:pt x="89" y="169"/>
                  </a:lnTo>
                  <a:lnTo>
                    <a:pt x="105" y="147"/>
                  </a:lnTo>
                  <a:lnTo>
                    <a:pt x="125" y="126"/>
                  </a:lnTo>
                  <a:lnTo>
                    <a:pt x="125" y="126"/>
                  </a:lnTo>
                  <a:lnTo>
                    <a:pt x="145" y="107"/>
                  </a:lnTo>
                  <a:lnTo>
                    <a:pt x="169" y="91"/>
                  </a:lnTo>
                  <a:lnTo>
                    <a:pt x="193" y="76"/>
                  </a:lnTo>
                  <a:lnTo>
                    <a:pt x="218" y="66"/>
                  </a:lnTo>
                  <a:lnTo>
                    <a:pt x="244" y="56"/>
                  </a:lnTo>
                  <a:lnTo>
                    <a:pt x="269" y="49"/>
                  </a:lnTo>
                  <a:lnTo>
                    <a:pt x="296" y="46"/>
                  </a:lnTo>
                  <a:lnTo>
                    <a:pt x="324" y="44"/>
                  </a:lnTo>
                  <a:lnTo>
                    <a:pt x="324" y="44"/>
                  </a:lnTo>
                  <a:lnTo>
                    <a:pt x="349" y="46"/>
                  </a:lnTo>
                  <a:lnTo>
                    <a:pt x="376" y="49"/>
                  </a:lnTo>
                  <a:lnTo>
                    <a:pt x="403" y="56"/>
                  </a:lnTo>
                  <a:lnTo>
                    <a:pt x="429" y="66"/>
                  </a:lnTo>
                  <a:lnTo>
                    <a:pt x="453" y="76"/>
                  </a:lnTo>
                  <a:lnTo>
                    <a:pt x="476" y="91"/>
                  </a:lnTo>
                  <a:lnTo>
                    <a:pt x="500" y="107"/>
                  </a:lnTo>
                  <a:lnTo>
                    <a:pt x="522" y="126"/>
                  </a:lnTo>
                  <a:lnTo>
                    <a:pt x="522" y="126"/>
                  </a:lnTo>
                  <a:lnTo>
                    <a:pt x="540" y="147"/>
                  </a:lnTo>
                  <a:lnTo>
                    <a:pt x="556" y="169"/>
                  </a:lnTo>
                  <a:lnTo>
                    <a:pt x="571" y="195"/>
                  </a:lnTo>
                  <a:lnTo>
                    <a:pt x="582" y="218"/>
                  </a:lnTo>
                  <a:lnTo>
                    <a:pt x="591" y="244"/>
                  </a:lnTo>
                  <a:lnTo>
                    <a:pt x="598" y="271"/>
                  </a:lnTo>
                  <a:lnTo>
                    <a:pt x="602" y="296"/>
                  </a:lnTo>
                  <a:lnTo>
                    <a:pt x="603" y="324"/>
                  </a:lnTo>
                  <a:lnTo>
                    <a:pt x="602" y="351"/>
                  </a:lnTo>
                  <a:lnTo>
                    <a:pt x="598" y="378"/>
                  </a:lnTo>
                  <a:lnTo>
                    <a:pt x="591" y="404"/>
                  </a:lnTo>
                  <a:lnTo>
                    <a:pt x="582" y="429"/>
                  </a:lnTo>
                  <a:lnTo>
                    <a:pt x="571" y="455"/>
                  </a:lnTo>
                  <a:lnTo>
                    <a:pt x="556" y="478"/>
                  </a:lnTo>
                  <a:lnTo>
                    <a:pt x="540" y="500"/>
                  </a:lnTo>
                  <a:lnTo>
                    <a:pt x="522" y="522"/>
                  </a:lnTo>
                  <a:lnTo>
                    <a:pt x="522" y="522"/>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2" name="Google Shape;1223;p177">
              <a:extLst>
                <a:ext uri="{FF2B5EF4-FFF2-40B4-BE49-F238E27FC236}">
                  <a16:creationId xmlns:a16="http://schemas.microsoft.com/office/drawing/2014/main" id="{628AF47D-1F21-4B00-A85A-410861C33C9D}"/>
                </a:ext>
              </a:extLst>
            </p:cNvPr>
            <p:cNvSpPr/>
            <p:nvPr/>
          </p:nvSpPr>
          <p:spPr>
            <a:xfrm>
              <a:off x="7218363" y="4019550"/>
              <a:ext cx="1984375" cy="1997075"/>
            </a:xfrm>
            <a:custGeom>
              <a:avLst/>
              <a:gdLst/>
              <a:ahLst/>
              <a:cxnLst/>
              <a:rect l="l" t="t" r="r" b="b"/>
              <a:pathLst>
                <a:path w="1250" h="1258" extrusionOk="0">
                  <a:moveTo>
                    <a:pt x="1210" y="1034"/>
                  </a:moveTo>
                  <a:lnTo>
                    <a:pt x="921" y="780"/>
                  </a:lnTo>
                  <a:lnTo>
                    <a:pt x="921" y="780"/>
                  </a:lnTo>
                  <a:lnTo>
                    <a:pt x="914" y="776"/>
                  </a:lnTo>
                  <a:lnTo>
                    <a:pt x="907" y="774"/>
                  </a:lnTo>
                  <a:lnTo>
                    <a:pt x="898" y="776"/>
                  </a:lnTo>
                  <a:lnTo>
                    <a:pt x="890" y="780"/>
                  </a:lnTo>
                  <a:lnTo>
                    <a:pt x="889" y="784"/>
                  </a:lnTo>
                  <a:lnTo>
                    <a:pt x="785" y="682"/>
                  </a:lnTo>
                  <a:lnTo>
                    <a:pt x="785" y="682"/>
                  </a:lnTo>
                  <a:lnTo>
                    <a:pt x="807" y="649"/>
                  </a:lnTo>
                  <a:lnTo>
                    <a:pt x="823" y="616"/>
                  </a:lnTo>
                  <a:lnTo>
                    <a:pt x="838" y="582"/>
                  </a:lnTo>
                  <a:lnTo>
                    <a:pt x="850" y="545"/>
                  </a:lnTo>
                  <a:lnTo>
                    <a:pt x="858" y="509"/>
                  </a:lnTo>
                  <a:lnTo>
                    <a:pt x="863" y="473"/>
                  </a:lnTo>
                  <a:lnTo>
                    <a:pt x="865" y="435"/>
                  </a:lnTo>
                  <a:lnTo>
                    <a:pt x="863" y="398"/>
                  </a:lnTo>
                  <a:lnTo>
                    <a:pt x="858" y="360"/>
                  </a:lnTo>
                  <a:lnTo>
                    <a:pt x="850" y="324"/>
                  </a:lnTo>
                  <a:lnTo>
                    <a:pt x="840" y="289"/>
                  </a:lnTo>
                  <a:lnTo>
                    <a:pt x="825" y="253"/>
                  </a:lnTo>
                  <a:lnTo>
                    <a:pt x="809" y="220"/>
                  </a:lnTo>
                  <a:lnTo>
                    <a:pt x="789" y="187"/>
                  </a:lnTo>
                  <a:lnTo>
                    <a:pt x="765" y="156"/>
                  </a:lnTo>
                  <a:lnTo>
                    <a:pt x="738" y="127"/>
                  </a:lnTo>
                  <a:lnTo>
                    <a:pt x="738" y="127"/>
                  </a:lnTo>
                  <a:lnTo>
                    <a:pt x="707" y="98"/>
                  </a:lnTo>
                  <a:lnTo>
                    <a:pt x="672" y="73"/>
                  </a:lnTo>
                  <a:lnTo>
                    <a:pt x="636" y="51"/>
                  </a:lnTo>
                  <a:lnTo>
                    <a:pt x="598" y="33"/>
                  </a:lnTo>
                  <a:lnTo>
                    <a:pt x="558" y="18"/>
                  </a:lnTo>
                  <a:lnTo>
                    <a:pt x="518" y="9"/>
                  </a:lnTo>
                  <a:lnTo>
                    <a:pt x="474" y="2"/>
                  </a:lnTo>
                  <a:lnTo>
                    <a:pt x="433" y="0"/>
                  </a:lnTo>
                  <a:lnTo>
                    <a:pt x="433" y="0"/>
                  </a:lnTo>
                  <a:lnTo>
                    <a:pt x="389" y="2"/>
                  </a:lnTo>
                  <a:lnTo>
                    <a:pt x="347" y="9"/>
                  </a:lnTo>
                  <a:lnTo>
                    <a:pt x="305" y="18"/>
                  </a:lnTo>
                  <a:lnTo>
                    <a:pt x="267" y="33"/>
                  </a:lnTo>
                  <a:lnTo>
                    <a:pt x="229" y="51"/>
                  </a:lnTo>
                  <a:lnTo>
                    <a:pt x="193" y="73"/>
                  </a:lnTo>
                  <a:lnTo>
                    <a:pt x="158" y="98"/>
                  </a:lnTo>
                  <a:lnTo>
                    <a:pt x="125" y="127"/>
                  </a:lnTo>
                  <a:lnTo>
                    <a:pt x="125" y="127"/>
                  </a:lnTo>
                  <a:lnTo>
                    <a:pt x="96" y="158"/>
                  </a:lnTo>
                  <a:lnTo>
                    <a:pt x="71" y="193"/>
                  </a:lnTo>
                  <a:lnTo>
                    <a:pt x="49" y="229"/>
                  </a:lnTo>
                  <a:lnTo>
                    <a:pt x="33" y="267"/>
                  </a:lnTo>
                  <a:lnTo>
                    <a:pt x="18" y="307"/>
                  </a:lnTo>
                  <a:lnTo>
                    <a:pt x="7" y="347"/>
                  </a:lnTo>
                  <a:lnTo>
                    <a:pt x="2" y="391"/>
                  </a:lnTo>
                  <a:lnTo>
                    <a:pt x="0" y="433"/>
                  </a:lnTo>
                  <a:lnTo>
                    <a:pt x="0" y="433"/>
                  </a:lnTo>
                  <a:lnTo>
                    <a:pt x="2" y="476"/>
                  </a:lnTo>
                  <a:lnTo>
                    <a:pt x="7" y="518"/>
                  </a:lnTo>
                  <a:lnTo>
                    <a:pt x="18" y="560"/>
                  </a:lnTo>
                  <a:lnTo>
                    <a:pt x="33" y="598"/>
                  </a:lnTo>
                  <a:lnTo>
                    <a:pt x="49" y="636"/>
                  </a:lnTo>
                  <a:lnTo>
                    <a:pt x="71" y="673"/>
                  </a:lnTo>
                  <a:lnTo>
                    <a:pt x="96" y="707"/>
                  </a:lnTo>
                  <a:lnTo>
                    <a:pt x="125" y="740"/>
                  </a:lnTo>
                  <a:lnTo>
                    <a:pt x="125" y="740"/>
                  </a:lnTo>
                  <a:lnTo>
                    <a:pt x="158" y="767"/>
                  </a:lnTo>
                  <a:lnTo>
                    <a:pt x="193" y="793"/>
                  </a:lnTo>
                  <a:lnTo>
                    <a:pt x="229" y="814"/>
                  </a:lnTo>
                  <a:lnTo>
                    <a:pt x="267" y="833"/>
                  </a:lnTo>
                  <a:lnTo>
                    <a:pt x="305" y="847"/>
                  </a:lnTo>
                  <a:lnTo>
                    <a:pt x="347" y="858"/>
                  </a:lnTo>
                  <a:lnTo>
                    <a:pt x="389" y="864"/>
                  </a:lnTo>
                  <a:lnTo>
                    <a:pt x="433" y="865"/>
                  </a:lnTo>
                  <a:lnTo>
                    <a:pt x="433" y="865"/>
                  </a:lnTo>
                  <a:lnTo>
                    <a:pt x="465" y="865"/>
                  </a:lnTo>
                  <a:lnTo>
                    <a:pt x="496" y="862"/>
                  </a:lnTo>
                  <a:lnTo>
                    <a:pt x="527" y="856"/>
                  </a:lnTo>
                  <a:lnTo>
                    <a:pt x="558" y="847"/>
                  </a:lnTo>
                  <a:lnTo>
                    <a:pt x="589" y="836"/>
                  </a:lnTo>
                  <a:lnTo>
                    <a:pt x="618" y="824"/>
                  </a:lnTo>
                  <a:lnTo>
                    <a:pt x="645" y="809"/>
                  </a:lnTo>
                  <a:lnTo>
                    <a:pt x="672" y="793"/>
                  </a:lnTo>
                  <a:lnTo>
                    <a:pt x="776" y="896"/>
                  </a:lnTo>
                  <a:lnTo>
                    <a:pt x="772" y="900"/>
                  </a:lnTo>
                  <a:lnTo>
                    <a:pt x="772" y="900"/>
                  </a:lnTo>
                  <a:lnTo>
                    <a:pt x="769" y="907"/>
                  </a:lnTo>
                  <a:lnTo>
                    <a:pt x="767" y="914"/>
                  </a:lnTo>
                  <a:lnTo>
                    <a:pt x="767" y="922"/>
                  </a:lnTo>
                  <a:lnTo>
                    <a:pt x="772" y="929"/>
                  </a:lnTo>
                  <a:lnTo>
                    <a:pt x="1025" y="1220"/>
                  </a:lnTo>
                  <a:lnTo>
                    <a:pt x="1025" y="1220"/>
                  </a:lnTo>
                  <a:lnTo>
                    <a:pt x="1027" y="1220"/>
                  </a:lnTo>
                  <a:lnTo>
                    <a:pt x="1027" y="1220"/>
                  </a:lnTo>
                  <a:lnTo>
                    <a:pt x="1036" y="1229"/>
                  </a:lnTo>
                  <a:lnTo>
                    <a:pt x="1047" y="1236"/>
                  </a:lnTo>
                  <a:lnTo>
                    <a:pt x="1058" y="1244"/>
                  </a:lnTo>
                  <a:lnTo>
                    <a:pt x="1069" y="1249"/>
                  </a:lnTo>
                  <a:lnTo>
                    <a:pt x="1081" y="1253"/>
                  </a:lnTo>
                  <a:lnTo>
                    <a:pt x="1094" y="1256"/>
                  </a:lnTo>
                  <a:lnTo>
                    <a:pt x="1107" y="1258"/>
                  </a:lnTo>
                  <a:lnTo>
                    <a:pt x="1119" y="1258"/>
                  </a:lnTo>
                  <a:lnTo>
                    <a:pt x="1119" y="1258"/>
                  </a:lnTo>
                  <a:lnTo>
                    <a:pt x="1119" y="1258"/>
                  </a:lnTo>
                  <a:lnTo>
                    <a:pt x="1119" y="1258"/>
                  </a:lnTo>
                  <a:lnTo>
                    <a:pt x="1132" y="1258"/>
                  </a:lnTo>
                  <a:lnTo>
                    <a:pt x="1145" y="1256"/>
                  </a:lnTo>
                  <a:lnTo>
                    <a:pt x="1158" y="1253"/>
                  </a:lnTo>
                  <a:lnTo>
                    <a:pt x="1168" y="1249"/>
                  </a:lnTo>
                  <a:lnTo>
                    <a:pt x="1181" y="1244"/>
                  </a:lnTo>
                  <a:lnTo>
                    <a:pt x="1192" y="1236"/>
                  </a:lnTo>
                  <a:lnTo>
                    <a:pt x="1203" y="1229"/>
                  </a:lnTo>
                  <a:lnTo>
                    <a:pt x="1212" y="1220"/>
                  </a:lnTo>
                  <a:lnTo>
                    <a:pt x="1212" y="1220"/>
                  </a:lnTo>
                  <a:lnTo>
                    <a:pt x="1221" y="1211"/>
                  </a:lnTo>
                  <a:lnTo>
                    <a:pt x="1228" y="1200"/>
                  </a:lnTo>
                  <a:lnTo>
                    <a:pt x="1236" y="1189"/>
                  </a:lnTo>
                  <a:lnTo>
                    <a:pt x="1241" y="1176"/>
                  </a:lnTo>
                  <a:lnTo>
                    <a:pt x="1245" y="1165"/>
                  </a:lnTo>
                  <a:lnTo>
                    <a:pt x="1248" y="1153"/>
                  </a:lnTo>
                  <a:lnTo>
                    <a:pt x="1250" y="1140"/>
                  </a:lnTo>
                  <a:lnTo>
                    <a:pt x="1250" y="1127"/>
                  </a:lnTo>
                  <a:lnTo>
                    <a:pt x="1250" y="1114"/>
                  </a:lnTo>
                  <a:lnTo>
                    <a:pt x="1248" y="1104"/>
                  </a:lnTo>
                  <a:lnTo>
                    <a:pt x="1245" y="1091"/>
                  </a:lnTo>
                  <a:lnTo>
                    <a:pt x="1241" y="1078"/>
                  </a:lnTo>
                  <a:lnTo>
                    <a:pt x="1236" y="1067"/>
                  </a:lnTo>
                  <a:lnTo>
                    <a:pt x="1228" y="1056"/>
                  </a:lnTo>
                  <a:lnTo>
                    <a:pt x="1221" y="1045"/>
                  </a:lnTo>
                  <a:lnTo>
                    <a:pt x="1212" y="1034"/>
                  </a:lnTo>
                  <a:lnTo>
                    <a:pt x="1212" y="1034"/>
                  </a:lnTo>
                  <a:lnTo>
                    <a:pt x="1210" y="1034"/>
                  </a:lnTo>
                  <a:lnTo>
                    <a:pt x="1210" y="1034"/>
                  </a:lnTo>
                  <a:close/>
                  <a:moveTo>
                    <a:pt x="156" y="709"/>
                  </a:moveTo>
                  <a:lnTo>
                    <a:pt x="156" y="709"/>
                  </a:lnTo>
                  <a:lnTo>
                    <a:pt x="131" y="680"/>
                  </a:lnTo>
                  <a:lnTo>
                    <a:pt x="107" y="649"/>
                  </a:lnTo>
                  <a:lnTo>
                    <a:pt x="89" y="616"/>
                  </a:lnTo>
                  <a:lnTo>
                    <a:pt x="73" y="582"/>
                  </a:lnTo>
                  <a:lnTo>
                    <a:pt x="60" y="547"/>
                  </a:lnTo>
                  <a:lnTo>
                    <a:pt x="51" y="509"/>
                  </a:lnTo>
                  <a:lnTo>
                    <a:pt x="45" y="471"/>
                  </a:lnTo>
                  <a:lnTo>
                    <a:pt x="44" y="433"/>
                  </a:lnTo>
                  <a:lnTo>
                    <a:pt x="44" y="433"/>
                  </a:lnTo>
                  <a:lnTo>
                    <a:pt x="45" y="395"/>
                  </a:lnTo>
                  <a:lnTo>
                    <a:pt x="51" y="356"/>
                  </a:lnTo>
                  <a:lnTo>
                    <a:pt x="60" y="320"/>
                  </a:lnTo>
                  <a:lnTo>
                    <a:pt x="73" y="284"/>
                  </a:lnTo>
                  <a:lnTo>
                    <a:pt x="89" y="249"/>
                  </a:lnTo>
                  <a:lnTo>
                    <a:pt x="107" y="216"/>
                  </a:lnTo>
                  <a:lnTo>
                    <a:pt x="131" y="187"/>
                  </a:lnTo>
                  <a:lnTo>
                    <a:pt x="156" y="158"/>
                  </a:lnTo>
                  <a:lnTo>
                    <a:pt x="156" y="158"/>
                  </a:lnTo>
                  <a:lnTo>
                    <a:pt x="185" y="131"/>
                  </a:lnTo>
                  <a:lnTo>
                    <a:pt x="216" y="109"/>
                  </a:lnTo>
                  <a:lnTo>
                    <a:pt x="249" y="89"/>
                  </a:lnTo>
                  <a:lnTo>
                    <a:pt x="284" y="73"/>
                  </a:lnTo>
                  <a:lnTo>
                    <a:pt x="318" y="60"/>
                  </a:lnTo>
                  <a:lnTo>
                    <a:pt x="356" y="51"/>
                  </a:lnTo>
                  <a:lnTo>
                    <a:pt x="393" y="45"/>
                  </a:lnTo>
                  <a:lnTo>
                    <a:pt x="433" y="44"/>
                  </a:lnTo>
                  <a:lnTo>
                    <a:pt x="433" y="44"/>
                  </a:lnTo>
                  <a:lnTo>
                    <a:pt x="471" y="45"/>
                  </a:lnTo>
                  <a:lnTo>
                    <a:pt x="509" y="51"/>
                  </a:lnTo>
                  <a:lnTo>
                    <a:pt x="545" y="60"/>
                  </a:lnTo>
                  <a:lnTo>
                    <a:pt x="582" y="73"/>
                  </a:lnTo>
                  <a:lnTo>
                    <a:pt x="614" y="89"/>
                  </a:lnTo>
                  <a:lnTo>
                    <a:pt x="647" y="109"/>
                  </a:lnTo>
                  <a:lnTo>
                    <a:pt x="678" y="131"/>
                  </a:lnTo>
                  <a:lnTo>
                    <a:pt x="707" y="158"/>
                  </a:lnTo>
                  <a:lnTo>
                    <a:pt x="707" y="158"/>
                  </a:lnTo>
                  <a:lnTo>
                    <a:pt x="734" y="187"/>
                  </a:lnTo>
                  <a:lnTo>
                    <a:pt x="756" y="218"/>
                  </a:lnTo>
                  <a:lnTo>
                    <a:pt x="776" y="253"/>
                  </a:lnTo>
                  <a:lnTo>
                    <a:pt x="792" y="287"/>
                  </a:lnTo>
                  <a:lnTo>
                    <a:pt x="805" y="322"/>
                  </a:lnTo>
                  <a:lnTo>
                    <a:pt x="814" y="358"/>
                  </a:lnTo>
                  <a:lnTo>
                    <a:pt x="820" y="396"/>
                  </a:lnTo>
                  <a:lnTo>
                    <a:pt x="821" y="433"/>
                  </a:lnTo>
                  <a:lnTo>
                    <a:pt x="820" y="471"/>
                  </a:lnTo>
                  <a:lnTo>
                    <a:pt x="814" y="507"/>
                  </a:lnTo>
                  <a:lnTo>
                    <a:pt x="805" y="544"/>
                  </a:lnTo>
                  <a:lnTo>
                    <a:pt x="792" y="580"/>
                  </a:lnTo>
                  <a:lnTo>
                    <a:pt x="776" y="615"/>
                  </a:lnTo>
                  <a:lnTo>
                    <a:pt x="756" y="647"/>
                  </a:lnTo>
                  <a:lnTo>
                    <a:pt x="734" y="678"/>
                  </a:lnTo>
                  <a:lnTo>
                    <a:pt x="707" y="709"/>
                  </a:lnTo>
                  <a:lnTo>
                    <a:pt x="707" y="709"/>
                  </a:lnTo>
                  <a:lnTo>
                    <a:pt x="678" y="734"/>
                  </a:lnTo>
                  <a:lnTo>
                    <a:pt x="647" y="756"/>
                  </a:lnTo>
                  <a:lnTo>
                    <a:pt x="614" y="776"/>
                  </a:lnTo>
                  <a:lnTo>
                    <a:pt x="582" y="793"/>
                  </a:lnTo>
                  <a:lnTo>
                    <a:pt x="545" y="805"/>
                  </a:lnTo>
                  <a:lnTo>
                    <a:pt x="509" y="814"/>
                  </a:lnTo>
                  <a:lnTo>
                    <a:pt x="471" y="820"/>
                  </a:lnTo>
                  <a:lnTo>
                    <a:pt x="433" y="822"/>
                  </a:lnTo>
                  <a:lnTo>
                    <a:pt x="433" y="822"/>
                  </a:lnTo>
                  <a:lnTo>
                    <a:pt x="393" y="820"/>
                  </a:lnTo>
                  <a:lnTo>
                    <a:pt x="356" y="814"/>
                  </a:lnTo>
                  <a:lnTo>
                    <a:pt x="318" y="805"/>
                  </a:lnTo>
                  <a:lnTo>
                    <a:pt x="284" y="793"/>
                  </a:lnTo>
                  <a:lnTo>
                    <a:pt x="249" y="776"/>
                  </a:lnTo>
                  <a:lnTo>
                    <a:pt x="216" y="756"/>
                  </a:lnTo>
                  <a:lnTo>
                    <a:pt x="185" y="734"/>
                  </a:lnTo>
                  <a:lnTo>
                    <a:pt x="156" y="709"/>
                  </a:lnTo>
                  <a:lnTo>
                    <a:pt x="156" y="709"/>
                  </a:lnTo>
                  <a:close/>
                  <a:moveTo>
                    <a:pt x="712" y="773"/>
                  </a:moveTo>
                  <a:lnTo>
                    <a:pt x="763" y="722"/>
                  </a:lnTo>
                  <a:lnTo>
                    <a:pt x="858" y="814"/>
                  </a:lnTo>
                  <a:lnTo>
                    <a:pt x="807" y="865"/>
                  </a:lnTo>
                  <a:lnTo>
                    <a:pt x="712" y="773"/>
                  </a:lnTo>
                  <a:close/>
                  <a:moveTo>
                    <a:pt x="1181" y="1189"/>
                  </a:moveTo>
                  <a:lnTo>
                    <a:pt x="1181" y="1189"/>
                  </a:lnTo>
                  <a:lnTo>
                    <a:pt x="1168" y="1200"/>
                  </a:lnTo>
                  <a:lnTo>
                    <a:pt x="1152" y="1209"/>
                  </a:lnTo>
                  <a:lnTo>
                    <a:pt x="1136" y="1214"/>
                  </a:lnTo>
                  <a:lnTo>
                    <a:pt x="1119" y="1214"/>
                  </a:lnTo>
                  <a:lnTo>
                    <a:pt x="1119" y="1214"/>
                  </a:lnTo>
                  <a:lnTo>
                    <a:pt x="1119" y="1214"/>
                  </a:lnTo>
                  <a:lnTo>
                    <a:pt x="1119" y="1214"/>
                  </a:lnTo>
                  <a:lnTo>
                    <a:pt x="1101" y="1214"/>
                  </a:lnTo>
                  <a:lnTo>
                    <a:pt x="1087" y="1209"/>
                  </a:lnTo>
                  <a:lnTo>
                    <a:pt x="1070" y="1202"/>
                  </a:lnTo>
                  <a:lnTo>
                    <a:pt x="1058" y="1191"/>
                  </a:lnTo>
                  <a:lnTo>
                    <a:pt x="821" y="920"/>
                  </a:lnTo>
                  <a:lnTo>
                    <a:pt x="821" y="920"/>
                  </a:lnTo>
                  <a:lnTo>
                    <a:pt x="827" y="916"/>
                  </a:lnTo>
                  <a:lnTo>
                    <a:pt x="909" y="834"/>
                  </a:lnTo>
                  <a:lnTo>
                    <a:pt x="909" y="834"/>
                  </a:lnTo>
                  <a:lnTo>
                    <a:pt x="912" y="829"/>
                  </a:lnTo>
                  <a:lnTo>
                    <a:pt x="1181" y="1067"/>
                  </a:lnTo>
                  <a:lnTo>
                    <a:pt x="1181" y="1067"/>
                  </a:lnTo>
                  <a:lnTo>
                    <a:pt x="1192" y="1080"/>
                  </a:lnTo>
                  <a:lnTo>
                    <a:pt x="1201" y="1094"/>
                  </a:lnTo>
                  <a:lnTo>
                    <a:pt x="1205" y="1111"/>
                  </a:lnTo>
                  <a:lnTo>
                    <a:pt x="1207" y="1127"/>
                  </a:lnTo>
                  <a:lnTo>
                    <a:pt x="1205" y="1145"/>
                  </a:lnTo>
                  <a:lnTo>
                    <a:pt x="1199" y="1160"/>
                  </a:lnTo>
                  <a:lnTo>
                    <a:pt x="1192" y="1176"/>
                  </a:lnTo>
                  <a:lnTo>
                    <a:pt x="1181" y="1189"/>
                  </a:lnTo>
                  <a:lnTo>
                    <a:pt x="1181" y="1189"/>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3" name="Google Shape;1224;p177">
              <a:extLst>
                <a:ext uri="{FF2B5EF4-FFF2-40B4-BE49-F238E27FC236}">
                  <a16:creationId xmlns:a16="http://schemas.microsoft.com/office/drawing/2014/main" id="{F9DF988A-1502-4386-93F7-FFEA996896FA}"/>
                </a:ext>
              </a:extLst>
            </p:cNvPr>
            <p:cNvSpPr/>
            <p:nvPr/>
          </p:nvSpPr>
          <p:spPr>
            <a:xfrm>
              <a:off x="7737476" y="4376738"/>
              <a:ext cx="338138" cy="104775"/>
            </a:xfrm>
            <a:custGeom>
              <a:avLst/>
              <a:gdLst/>
              <a:ahLst/>
              <a:cxnLst/>
              <a:rect l="l" t="t" r="r" b="b"/>
              <a:pathLst>
                <a:path w="213" h="66" extrusionOk="0">
                  <a:moveTo>
                    <a:pt x="202" y="24"/>
                  </a:moveTo>
                  <a:lnTo>
                    <a:pt x="202" y="24"/>
                  </a:lnTo>
                  <a:lnTo>
                    <a:pt x="178" y="13"/>
                  </a:lnTo>
                  <a:lnTo>
                    <a:pt x="156" y="6"/>
                  </a:lnTo>
                  <a:lnTo>
                    <a:pt x="133" y="2"/>
                  </a:lnTo>
                  <a:lnTo>
                    <a:pt x="109" y="0"/>
                  </a:lnTo>
                  <a:lnTo>
                    <a:pt x="84" y="0"/>
                  </a:lnTo>
                  <a:lnTo>
                    <a:pt x="60" y="4"/>
                  </a:lnTo>
                  <a:lnTo>
                    <a:pt x="36" y="10"/>
                  </a:lnTo>
                  <a:lnTo>
                    <a:pt x="15" y="17"/>
                  </a:lnTo>
                  <a:lnTo>
                    <a:pt x="15" y="17"/>
                  </a:lnTo>
                  <a:lnTo>
                    <a:pt x="7" y="22"/>
                  </a:lnTo>
                  <a:lnTo>
                    <a:pt x="2" y="30"/>
                  </a:lnTo>
                  <a:lnTo>
                    <a:pt x="0" y="37"/>
                  </a:lnTo>
                  <a:lnTo>
                    <a:pt x="2" y="46"/>
                  </a:lnTo>
                  <a:lnTo>
                    <a:pt x="2" y="46"/>
                  </a:lnTo>
                  <a:lnTo>
                    <a:pt x="7" y="53"/>
                  </a:lnTo>
                  <a:lnTo>
                    <a:pt x="15" y="57"/>
                  </a:lnTo>
                  <a:lnTo>
                    <a:pt x="22" y="59"/>
                  </a:lnTo>
                  <a:lnTo>
                    <a:pt x="31" y="57"/>
                  </a:lnTo>
                  <a:lnTo>
                    <a:pt x="31" y="57"/>
                  </a:lnTo>
                  <a:lnTo>
                    <a:pt x="49" y="51"/>
                  </a:lnTo>
                  <a:lnTo>
                    <a:pt x="69" y="46"/>
                  </a:lnTo>
                  <a:lnTo>
                    <a:pt x="87" y="44"/>
                  </a:lnTo>
                  <a:lnTo>
                    <a:pt x="107" y="44"/>
                  </a:lnTo>
                  <a:lnTo>
                    <a:pt x="126" y="46"/>
                  </a:lnTo>
                  <a:lnTo>
                    <a:pt x="146" y="50"/>
                  </a:lnTo>
                  <a:lnTo>
                    <a:pt x="164" y="55"/>
                  </a:lnTo>
                  <a:lnTo>
                    <a:pt x="182" y="62"/>
                  </a:lnTo>
                  <a:lnTo>
                    <a:pt x="182" y="62"/>
                  </a:lnTo>
                  <a:lnTo>
                    <a:pt x="187" y="64"/>
                  </a:lnTo>
                  <a:lnTo>
                    <a:pt x="191" y="66"/>
                  </a:lnTo>
                  <a:lnTo>
                    <a:pt x="191" y="66"/>
                  </a:lnTo>
                  <a:lnTo>
                    <a:pt x="198" y="64"/>
                  </a:lnTo>
                  <a:lnTo>
                    <a:pt x="204" y="62"/>
                  </a:lnTo>
                  <a:lnTo>
                    <a:pt x="207" y="59"/>
                  </a:lnTo>
                  <a:lnTo>
                    <a:pt x="211" y="53"/>
                  </a:lnTo>
                  <a:lnTo>
                    <a:pt x="211" y="53"/>
                  </a:lnTo>
                  <a:lnTo>
                    <a:pt x="213" y="44"/>
                  </a:lnTo>
                  <a:lnTo>
                    <a:pt x="213" y="37"/>
                  </a:lnTo>
                  <a:lnTo>
                    <a:pt x="209" y="30"/>
                  </a:lnTo>
                  <a:lnTo>
                    <a:pt x="202" y="24"/>
                  </a:lnTo>
                  <a:lnTo>
                    <a:pt x="202" y="24"/>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24" name="Google Shape;1225;p177">
            <a:extLst>
              <a:ext uri="{FF2B5EF4-FFF2-40B4-BE49-F238E27FC236}">
                <a16:creationId xmlns:a16="http://schemas.microsoft.com/office/drawing/2014/main" id="{4C197E1F-C503-4953-A415-D64EE5813E9A}"/>
              </a:ext>
            </a:extLst>
          </p:cNvPr>
          <p:cNvSpPr/>
          <p:nvPr/>
        </p:nvSpPr>
        <p:spPr>
          <a:xfrm>
            <a:off x="2398309" y="3540921"/>
            <a:ext cx="510761" cy="510753"/>
          </a:xfrm>
          <a:custGeom>
            <a:avLst/>
            <a:gdLst/>
            <a:ahLst/>
            <a:cxnLst/>
            <a:rect l="l" t="t" r="r" b="b"/>
            <a:pathLst>
              <a:path w="797" h="797" extrusionOk="0">
                <a:moveTo>
                  <a:pt x="796" y="74"/>
                </a:moveTo>
                <a:lnTo>
                  <a:pt x="796" y="74"/>
                </a:lnTo>
                <a:cubicBezTo>
                  <a:pt x="790" y="68"/>
                  <a:pt x="790" y="68"/>
                  <a:pt x="785" y="68"/>
                </a:cubicBezTo>
                <a:cubicBezTo>
                  <a:pt x="632" y="68"/>
                  <a:pt x="632" y="68"/>
                  <a:pt x="632" y="68"/>
                </a:cubicBezTo>
                <a:cubicBezTo>
                  <a:pt x="638" y="11"/>
                  <a:pt x="638" y="11"/>
                  <a:pt x="638" y="11"/>
                </a:cubicBezTo>
                <a:lnTo>
                  <a:pt x="638" y="6"/>
                </a:lnTo>
                <a:cubicBezTo>
                  <a:pt x="632" y="0"/>
                  <a:pt x="632" y="0"/>
                  <a:pt x="626" y="0"/>
                </a:cubicBezTo>
                <a:cubicBezTo>
                  <a:pt x="169" y="0"/>
                  <a:pt x="169" y="0"/>
                  <a:pt x="169" y="0"/>
                </a:cubicBezTo>
                <a:cubicBezTo>
                  <a:pt x="163" y="0"/>
                  <a:pt x="158" y="0"/>
                  <a:pt x="158" y="6"/>
                </a:cubicBezTo>
                <a:lnTo>
                  <a:pt x="158" y="11"/>
                </a:lnTo>
                <a:cubicBezTo>
                  <a:pt x="163" y="68"/>
                  <a:pt x="163" y="68"/>
                  <a:pt x="163" y="68"/>
                </a:cubicBezTo>
                <a:cubicBezTo>
                  <a:pt x="11" y="68"/>
                  <a:pt x="11" y="68"/>
                  <a:pt x="11" y="68"/>
                </a:cubicBezTo>
                <a:cubicBezTo>
                  <a:pt x="5" y="68"/>
                  <a:pt x="5" y="68"/>
                  <a:pt x="0" y="74"/>
                </a:cubicBezTo>
                <a:lnTo>
                  <a:pt x="0" y="79"/>
                </a:lnTo>
                <a:cubicBezTo>
                  <a:pt x="22" y="243"/>
                  <a:pt x="22" y="243"/>
                  <a:pt x="22" y="243"/>
                </a:cubicBezTo>
                <a:cubicBezTo>
                  <a:pt x="33" y="339"/>
                  <a:pt x="118" y="412"/>
                  <a:pt x="214" y="418"/>
                </a:cubicBezTo>
                <a:cubicBezTo>
                  <a:pt x="231" y="480"/>
                  <a:pt x="282" y="531"/>
                  <a:pt x="344" y="548"/>
                </a:cubicBezTo>
                <a:cubicBezTo>
                  <a:pt x="344" y="633"/>
                  <a:pt x="282" y="667"/>
                  <a:pt x="265" y="678"/>
                </a:cubicBezTo>
                <a:lnTo>
                  <a:pt x="265" y="678"/>
                </a:lnTo>
                <a:cubicBezTo>
                  <a:pt x="231" y="678"/>
                  <a:pt x="203" y="706"/>
                  <a:pt x="203" y="734"/>
                </a:cubicBezTo>
                <a:cubicBezTo>
                  <a:pt x="203" y="785"/>
                  <a:pt x="203" y="785"/>
                  <a:pt x="203" y="785"/>
                </a:cubicBezTo>
                <a:cubicBezTo>
                  <a:pt x="203" y="791"/>
                  <a:pt x="208" y="796"/>
                  <a:pt x="214" y="796"/>
                </a:cubicBezTo>
                <a:cubicBezTo>
                  <a:pt x="581" y="796"/>
                  <a:pt x="581" y="796"/>
                  <a:pt x="581" y="796"/>
                </a:cubicBezTo>
                <a:cubicBezTo>
                  <a:pt x="587" y="796"/>
                  <a:pt x="593" y="791"/>
                  <a:pt x="593" y="785"/>
                </a:cubicBezTo>
                <a:cubicBezTo>
                  <a:pt x="593" y="734"/>
                  <a:pt x="593" y="734"/>
                  <a:pt x="593" y="734"/>
                </a:cubicBezTo>
                <a:cubicBezTo>
                  <a:pt x="593" y="706"/>
                  <a:pt x="564" y="678"/>
                  <a:pt x="531" y="678"/>
                </a:cubicBezTo>
                <a:cubicBezTo>
                  <a:pt x="525" y="678"/>
                  <a:pt x="525" y="678"/>
                  <a:pt x="525" y="678"/>
                </a:cubicBezTo>
                <a:cubicBezTo>
                  <a:pt x="514" y="672"/>
                  <a:pt x="451" y="627"/>
                  <a:pt x="451" y="548"/>
                </a:cubicBezTo>
                <a:cubicBezTo>
                  <a:pt x="514" y="531"/>
                  <a:pt x="564" y="480"/>
                  <a:pt x="581" y="418"/>
                </a:cubicBezTo>
                <a:cubicBezTo>
                  <a:pt x="677" y="412"/>
                  <a:pt x="756" y="339"/>
                  <a:pt x="773" y="243"/>
                </a:cubicBezTo>
                <a:cubicBezTo>
                  <a:pt x="796" y="79"/>
                  <a:pt x="796" y="79"/>
                  <a:pt x="796" y="79"/>
                </a:cubicBezTo>
                <a:lnTo>
                  <a:pt x="796" y="74"/>
                </a:lnTo>
                <a:close/>
                <a:moveTo>
                  <a:pt x="45" y="237"/>
                </a:moveTo>
                <a:lnTo>
                  <a:pt x="45" y="237"/>
                </a:lnTo>
                <a:cubicBezTo>
                  <a:pt x="22" y="90"/>
                  <a:pt x="22" y="90"/>
                  <a:pt x="22" y="90"/>
                </a:cubicBezTo>
                <a:cubicBezTo>
                  <a:pt x="163" y="90"/>
                  <a:pt x="163" y="90"/>
                  <a:pt x="163" y="90"/>
                </a:cubicBezTo>
                <a:cubicBezTo>
                  <a:pt x="208" y="390"/>
                  <a:pt x="208" y="390"/>
                  <a:pt x="208" y="390"/>
                </a:cubicBezTo>
                <a:lnTo>
                  <a:pt x="208" y="390"/>
                </a:lnTo>
                <a:cubicBezTo>
                  <a:pt x="124" y="384"/>
                  <a:pt x="56" y="322"/>
                  <a:pt x="45" y="237"/>
                </a:cubicBezTo>
                <a:close/>
                <a:moveTo>
                  <a:pt x="564" y="734"/>
                </a:moveTo>
                <a:lnTo>
                  <a:pt x="564" y="734"/>
                </a:lnTo>
                <a:cubicBezTo>
                  <a:pt x="564" y="774"/>
                  <a:pt x="564" y="774"/>
                  <a:pt x="564" y="774"/>
                </a:cubicBezTo>
                <a:cubicBezTo>
                  <a:pt x="225" y="774"/>
                  <a:pt x="225" y="774"/>
                  <a:pt x="225" y="774"/>
                </a:cubicBezTo>
                <a:cubicBezTo>
                  <a:pt x="225" y="734"/>
                  <a:pt x="225" y="734"/>
                  <a:pt x="225" y="734"/>
                </a:cubicBezTo>
                <a:cubicBezTo>
                  <a:pt x="225" y="717"/>
                  <a:pt x="242" y="700"/>
                  <a:pt x="265" y="700"/>
                </a:cubicBezTo>
                <a:cubicBezTo>
                  <a:pt x="531" y="700"/>
                  <a:pt x="531" y="700"/>
                  <a:pt x="531" y="700"/>
                </a:cubicBezTo>
                <a:cubicBezTo>
                  <a:pt x="547" y="700"/>
                  <a:pt x="564" y="717"/>
                  <a:pt x="564" y="734"/>
                </a:cubicBezTo>
                <a:close/>
                <a:moveTo>
                  <a:pt x="485" y="678"/>
                </a:moveTo>
                <a:lnTo>
                  <a:pt x="485" y="678"/>
                </a:lnTo>
                <a:cubicBezTo>
                  <a:pt x="310" y="678"/>
                  <a:pt x="310" y="678"/>
                  <a:pt x="310" y="678"/>
                </a:cubicBezTo>
                <a:cubicBezTo>
                  <a:pt x="333" y="655"/>
                  <a:pt x="367" y="616"/>
                  <a:pt x="367" y="554"/>
                </a:cubicBezTo>
                <a:cubicBezTo>
                  <a:pt x="378" y="554"/>
                  <a:pt x="389" y="554"/>
                  <a:pt x="395" y="554"/>
                </a:cubicBezTo>
                <a:cubicBezTo>
                  <a:pt x="406" y="554"/>
                  <a:pt x="418" y="554"/>
                  <a:pt x="429" y="554"/>
                </a:cubicBezTo>
                <a:cubicBezTo>
                  <a:pt x="429" y="616"/>
                  <a:pt x="463" y="655"/>
                  <a:pt x="485" y="678"/>
                </a:cubicBezTo>
                <a:close/>
                <a:moveTo>
                  <a:pt x="395" y="531"/>
                </a:moveTo>
                <a:lnTo>
                  <a:pt x="395" y="531"/>
                </a:lnTo>
                <a:cubicBezTo>
                  <a:pt x="367" y="531"/>
                  <a:pt x="333" y="480"/>
                  <a:pt x="327" y="384"/>
                </a:cubicBezTo>
                <a:cubicBezTo>
                  <a:pt x="310" y="119"/>
                  <a:pt x="310" y="119"/>
                  <a:pt x="310" y="119"/>
                </a:cubicBezTo>
                <a:cubicBezTo>
                  <a:pt x="305" y="113"/>
                  <a:pt x="299" y="107"/>
                  <a:pt x="293" y="107"/>
                </a:cubicBezTo>
                <a:cubicBezTo>
                  <a:pt x="288" y="107"/>
                  <a:pt x="282" y="113"/>
                  <a:pt x="282" y="124"/>
                </a:cubicBezTo>
                <a:cubicBezTo>
                  <a:pt x="299" y="390"/>
                  <a:pt x="299" y="390"/>
                  <a:pt x="299" y="390"/>
                </a:cubicBezTo>
                <a:cubicBezTo>
                  <a:pt x="305" y="446"/>
                  <a:pt x="321" y="492"/>
                  <a:pt x="344" y="520"/>
                </a:cubicBezTo>
                <a:cubicBezTo>
                  <a:pt x="282" y="503"/>
                  <a:pt x="237" y="452"/>
                  <a:pt x="231" y="384"/>
                </a:cubicBezTo>
                <a:cubicBezTo>
                  <a:pt x="180" y="23"/>
                  <a:pt x="180" y="23"/>
                  <a:pt x="180" y="23"/>
                </a:cubicBezTo>
                <a:cubicBezTo>
                  <a:pt x="615" y="23"/>
                  <a:pt x="615" y="23"/>
                  <a:pt x="615" y="23"/>
                </a:cubicBezTo>
                <a:cubicBezTo>
                  <a:pt x="564" y="384"/>
                  <a:pt x="564" y="384"/>
                  <a:pt x="564" y="384"/>
                </a:cubicBezTo>
                <a:cubicBezTo>
                  <a:pt x="553" y="469"/>
                  <a:pt x="480" y="531"/>
                  <a:pt x="395" y="531"/>
                </a:cubicBezTo>
                <a:close/>
                <a:moveTo>
                  <a:pt x="751" y="237"/>
                </a:moveTo>
                <a:lnTo>
                  <a:pt x="751" y="237"/>
                </a:lnTo>
                <a:cubicBezTo>
                  <a:pt x="734" y="322"/>
                  <a:pt x="666" y="384"/>
                  <a:pt x="587" y="395"/>
                </a:cubicBezTo>
                <a:cubicBezTo>
                  <a:pt x="587" y="390"/>
                  <a:pt x="587" y="390"/>
                  <a:pt x="587" y="390"/>
                </a:cubicBezTo>
                <a:cubicBezTo>
                  <a:pt x="626" y="90"/>
                  <a:pt x="626" y="90"/>
                  <a:pt x="626" y="90"/>
                </a:cubicBezTo>
                <a:cubicBezTo>
                  <a:pt x="768" y="90"/>
                  <a:pt x="768" y="90"/>
                  <a:pt x="768" y="90"/>
                </a:cubicBezTo>
                <a:lnTo>
                  <a:pt x="751" y="237"/>
                </a:lnTo>
                <a:close/>
              </a:path>
            </a:pathLst>
          </a:custGeom>
          <a:solidFill>
            <a:srgbClr val="1A171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nvGrpSpPr>
          <p:cNvPr id="25" name="Google Shape;1226;p177">
            <a:extLst>
              <a:ext uri="{FF2B5EF4-FFF2-40B4-BE49-F238E27FC236}">
                <a16:creationId xmlns:a16="http://schemas.microsoft.com/office/drawing/2014/main" id="{592B7A54-F4A3-40E3-99E9-E86831BDD7AB}"/>
              </a:ext>
            </a:extLst>
          </p:cNvPr>
          <p:cNvGrpSpPr/>
          <p:nvPr/>
        </p:nvGrpSpPr>
        <p:grpSpPr>
          <a:xfrm>
            <a:off x="2340371" y="4118350"/>
            <a:ext cx="678365" cy="429113"/>
            <a:chOff x="7342156" y="1011238"/>
            <a:chExt cx="1939925" cy="1227137"/>
          </a:xfrm>
        </p:grpSpPr>
        <p:sp>
          <p:nvSpPr>
            <p:cNvPr id="26" name="Google Shape;1227;p177">
              <a:extLst>
                <a:ext uri="{FF2B5EF4-FFF2-40B4-BE49-F238E27FC236}">
                  <a16:creationId xmlns:a16="http://schemas.microsoft.com/office/drawing/2014/main" id="{6E1E84F3-7BAD-4E36-8E3D-F4575D2DAD59}"/>
                </a:ext>
              </a:extLst>
            </p:cNvPr>
            <p:cNvSpPr/>
            <p:nvPr/>
          </p:nvSpPr>
          <p:spPr>
            <a:xfrm>
              <a:off x="7342156" y="1011238"/>
              <a:ext cx="1939925" cy="1227137"/>
            </a:xfrm>
            <a:custGeom>
              <a:avLst/>
              <a:gdLst/>
              <a:ahLst/>
              <a:cxnLst/>
              <a:rect l="l" t="t" r="r" b="b"/>
              <a:pathLst>
                <a:path w="1222" h="773" extrusionOk="0">
                  <a:moveTo>
                    <a:pt x="22" y="773"/>
                  </a:moveTo>
                  <a:lnTo>
                    <a:pt x="1200" y="773"/>
                  </a:lnTo>
                  <a:lnTo>
                    <a:pt x="1200" y="773"/>
                  </a:lnTo>
                  <a:lnTo>
                    <a:pt x="1209" y="771"/>
                  </a:lnTo>
                  <a:lnTo>
                    <a:pt x="1216" y="768"/>
                  </a:lnTo>
                  <a:lnTo>
                    <a:pt x="1220" y="760"/>
                  </a:lnTo>
                  <a:lnTo>
                    <a:pt x="1222" y="751"/>
                  </a:lnTo>
                  <a:lnTo>
                    <a:pt x="1222" y="194"/>
                  </a:lnTo>
                  <a:lnTo>
                    <a:pt x="1222" y="194"/>
                  </a:lnTo>
                  <a:lnTo>
                    <a:pt x="1220" y="185"/>
                  </a:lnTo>
                  <a:lnTo>
                    <a:pt x="1216" y="178"/>
                  </a:lnTo>
                  <a:lnTo>
                    <a:pt x="1209" y="174"/>
                  </a:lnTo>
                  <a:lnTo>
                    <a:pt x="1200" y="172"/>
                  </a:lnTo>
                  <a:lnTo>
                    <a:pt x="1129" y="172"/>
                  </a:lnTo>
                  <a:lnTo>
                    <a:pt x="1129" y="101"/>
                  </a:lnTo>
                  <a:lnTo>
                    <a:pt x="1129" y="101"/>
                  </a:lnTo>
                  <a:lnTo>
                    <a:pt x="1129" y="94"/>
                  </a:lnTo>
                  <a:lnTo>
                    <a:pt x="1125" y="87"/>
                  </a:lnTo>
                  <a:lnTo>
                    <a:pt x="1118" y="81"/>
                  </a:lnTo>
                  <a:lnTo>
                    <a:pt x="1111" y="80"/>
                  </a:lnTo>
                  <a:lnTo>
                    <a:pt x="1111" y="80"/>
                  </a:lnTo>
                  <a:lnTo>
                    <a:pt x="1082" y="74"/>
                  </a:lnTo>
                  <a:lnTo>
                    <a:pt x="1056" y="67"/>
                  </a:lnTo>
                  <a:lnTo>
                    <a:pt x="1033" y="60"/>
                  </a:lnTo>
                  <a:lnTo>
                    <a:pt x="1007" y="49"/>
                  </a:lnTo>
                  <a:lnTo>
                    <a:pt x="1007" y="49"/>
                  </a:lnTo>
                  <a:lnTo>
                    <a:pt x="975" y="36"/>
                  </a:lnTo>
                  <a:lnTo>
                    <a:pt x="935" y="23"/>
                  </a:lnTo>
                  <a:lnTo>
                    <a:pt x="935" y="23"/>
                  </a:lnTo>
                  <a:lnTo>
                    <a:pt x="893" y="12"/>
                  </a:lnTo>
                  <a:lnTo>
                    <a:pt x="871" y="7"/>
                  </a:lnTo>
                  <a:lnTo>
                    <a:pt x="848" y="3"/>
                  </a:lnTo>
                  <a:lnTo>
                    <a:pt x="822" y="0"/>
                  </a:lnTo>
                  <a:lnTo>
                    <a:pt x="799" y="0"/>
                  </a:lnTo>
                  <a:lnTo>
                    <a:pt x="773" y="0"/>
                  </a:lnTo>
                  <a:lnTo>
                    <a:pt x="748" y="3"/>
                  </a:lnTo>
                  <a:lnTo>
                    <a:pt x="748" y="3"/>
                  </a:lnTo>
                  <a:lnTo>
                    <a:pt x="726" y="7"/>
                  </a:lnTo>
                  <a:lnTo>
                    <a:pt x="706" y="12"/>
                  </a:lnTo>
                  <a:lnTo>
                    <a:pt x="688" y="22"/>
                  </a:lnTo>
                  <a:lnTo>
                    <a:pt x="670" y="31"/>
                  </a:lnTo>
                  <a:lnTo>
                    <a:pt x="652" y="42"/>
                  </a:lnTo>
                  <a:lnTo>
                    <a:pt x="637" y="52"/>
                  </a:lnTo>
                  <a:lnTo>
                    <a:pt x="623" y="67"/>
                  </a:lnTo>
                  <a:lnTo>
                    <a:pt x="612" y="81"/>
                  </a:lnTo>
                  <a:lnTo>
                    <a:pt x="612" y="81"/>
                  </a:lnTo>
                  <a:lnTo>
                    <a:pt x="599" y="67"/>
                  </a:lnTo>
                  <a:lnTo>
                    <a:pt x="584" y="52"/>
                  </a:lnTo>
                  <a:lnTo>
                    <a:pt x="570" y="42"/>
                  </a:lnTo>
                  <a:lnTo>
                    <a:pt x="552" y="31"/>
                  </a:lnTo>
                  <a:lnTo>
                    <a:pt x="534" y="22"/>
                  </a:lnTo>
                  <a:lnTo>
                    <a:pt x="516" y="12"/>
                  </a:lnTo>
                  <a:lnTo>
                    <a:pt x="496" y="7"/>
                  </a:lnTo>
                  <a:lnTo>
                    <a:pt x="474" y="3"/>
                  </a:lnTo>
                  <a:lnTo>
                    <a:pt x="474" y="3"/>
                  </a:lnTo>
                  <a:lnTo>
                    <a:pt x="448" y="0"/>
                  </a:lnTo>
                  <a:lnTo>
                    <a:pt x="423" y="0"/>
                  </a:lnTo>
                  <a:lnTo>
                    <a:pt x="399" y="0"/>
                  </a:lnTo>
                  <a:lnTo>
                    <a:pt x="374" y="3"/>
                  </a:lnTo>
                  <a:lnTo>
                    <a:pt x="350" y="7"/>
                  </a:lnTo>
                  <a:lnTo>
                    <a:pt x="329" y="12"/>
                  </a:lnTo>
                  <a:lnTo>
                    <a:pt x="287" y="23"/>
                  </a:lnTo>
                  <a:lnTo>
                    <a:pt x="287" y="23"/>
                  </a:lnTo>
                  <a:lnTo>
                    <a:pt x="247" y="36"/>
                  </a:lnTo>
                  <a:lnTo>
                    <a:pt x="214" y="49"/>
                  </a:lnTo>
                  <a:lnTo>
                    <a:pt x="214" y="49"/>
                  </a:lnTo>
                  <a:lnTo>
                    <a:pt x="191" y="60"/>
                  </a:lnTo>
                  <a:lnTo>
                    <a:pt x="165" y="67"/>
                  </a:lnTo>
                  <a:lnTo>
                    <a:pt x="140" y="74"/>
                  </a:lnTo>
                  <a:lnTo>
                    <a:pt x="111" y="80"/>
                  </a:lnTo>
                  <a:lnTo>
                    <a:pt x="111" y="80"/>
                  </a:lnTo>
                  <a:lnTo>
                    <a:pt x="103" y="81"/>
                  </a:lnTo>
                  <a:lnTo>
                    <a:pt x="98" y="87"/>
                  </a:lnTo>
                  <a:lnTo>
                    <a:pt x="93" y="94"/>
                  </a:lnTo>
                  <a:lnTo>
                    <a:pt x="93" y="101"/>
                  </a:lnTo>
                  <a:lnTo>
                    <a:pt x="93" y="172"/>
                  </a:lnTo>
                  <a:lnTo>
                    <a:pt x="22" y="172"/>
                  </a:lnTo>
                  <a:lnTo>
                    <a:pt x="22" y="172"/>
                  </a:lnTo>
                  <a:lnTo>
                    <a:pt x="13" y="174"/>
                  </a:lnTo>
                  <a:lnTo>
                    <a:pt x="7" y="178"/>
                  </a:lnTo>
                  <a:lnTo>
                    <a:pt x="2" y="185"/>
                  </a:lnTo>
                  <a:lnTo>
                    <a:pt x="0" y="194"/>
                  </a:lnTo>
                  <a:lnTo>
                    <a:pt x="0" y="751"/>
                  </a:lnTo>
                  <a:lnTo>
                    <a:pt x="0" y="751"/>
                  </a:lnTo>
                  <a:lnTo>
                    <a:pt x="2" y="760"/>
                  </a:lnTo>
                  <a:lnTo>
                    <a:pt x="7" y="768"/>
                  </a:lnTo>
                  <a:lnTo>
                    <a:pt x="13" y="771"/>
                  </a:lnTo>
                  <a:lnTo>
                    <a:pt x="22" y="773"/>
                  </a:lnTo>
                  <a:lnTo>
                    <a:pt x="22" y="773"/>
                  </a:lnTo>
                  <a:close/>
                  <a:moveTo>
                    <a:pt x="1178" y="216"/>
                  </a:moveTo>
                  <a:lnTo>
                    <a:pt x="1178" y="730"/>
                  </a:lnTo>
                  <a:lnTo>
                    <a:pt x="632" y="730"/>
                  </a:lnTo>
                  <a:lnTo>
                    <a:pt x="632" y="730"/>
                  </a:lnTo>
                  <a:lnTo>
                    <a:pt x="639" y="715"/>
                  </a:lnTo>
                  <a:lnTo>
                    <a:pt x="650" y="701"/>
                  </a:lnTo>
                  <a:lnTo>
                    <a:pt x="664" y="686"/>
                  </a:lnTo>
                  <a:lnTo>
                    <a:pt x="679" y="675"/>
                  </a:lnTo>
                  <a:lnTo>
                    <a:pt x="695" y="664"/>
                  </a:lnTo>
                  <a:lnTo>
                    <a:pt x="713" y="655"/>
                  </a:lnTo>
                  <a:lnTo>
                    <a:pt x="733" y="650"/>
                  </a:lnTo>
                  <a:lnTo>
                    <a:pt x="755" y="644"/>
                  </a:lnTo>
                  <a:lnTo>
                    <a:pt x="755" y="644"/>
                  </a:lnTo>
                  <a:lnTo>
                    <a:pt x="777" y="642"/>
                  </a:lnTo>
                  <a:lnTo>
                    <a:pt x="799" y="642"/>
                  </a:lnTo>
                  <a:lnTo>
                    <a:pt x="820" y="642"/>
                  </a:lnTo>
                  <a:lnTo>
                    <a:pt x="842" y="646"/>
                  </a:lnTo>
                  <a:lnTo>
                    <a:pt x="884" y="653"/>
                  </a:lnTo>
                  <a:lnTo>
                    <a:pt x="922" y="664"/>
                  </a:lnTo>
                  <a:lnTo>
                    <a:pt x="922" y="664"/>
                  </a:lnTo>
                  <a:lnTo>
                    <a:pt x="957" y="673"/>
                  </a:lnTo>
                  <a:lnTo>
                    <a:pt x="987" y="679"/>
                  </a:lnTo>
                  <a:lnTo>
                    <a:pt x="1016" y="682"/>
                  </a:lnTo>
                  <a:lnTo>
                    <a:pt x="1044" y="684"/>
                  </a:lnTo>
                  <a:lnTo>
                    <a:pt x="1044" y="684"/>
                  </a:lnTo>
                  <a:lnTo>
                    <a:pt x="1073" y="688"/>
                  </a:lnTo>
                  <a:lnTo>
                    <a:pt x="1105" y="691"/>
                  </a:lnTo>
                  <a:lnTo>
                    <a:pt x="1105" y="691"/>
                  </a:lnTo>
                  <a:lnTo>
                    <a:pt x="1115" y="690"/>
                  </a:lnTo>
                  <a:lnTo>
                    <a:pt x="1122" y="686"/>
                  </a:lnTo>
                  <a:lnTo>
                    <a:pt x="1122" y="686"/>
                  </a:lnTo>
                  <a:lnTo>
                    <a:pt x="1127" y="679"/>
                  </a:lnTo>
                  <a:lnTo>
                    <a:pt x="1129" y="670"/>
                  </a:lnTo>
                  <a:lnTo>
                    <a:pt x="1129" y="216"/>
                  </a:lnTo>
                  <a:lnTo>
                    <a:pt x="1178" y="216"/>
                  </a:lnTo>
                  <a:close/>
                  <a:moveTo>
                    <a:pt x="755" y="45"/>
                  </a:moveTo>
                  <a:lnTo>
                    <a:pt x="755" y="45"/>
                  </a:lnTo>
                  <a:lnTo>
                    <a:pt x="777" y="43"/>
                  </a:lnTo>
                  <a:lnTo>
                    <a:pt x="799" y="43"/>
                  </a:lnTo>
                  <a:lnTo>
                    <a:pt x="820" y="43"/>
                  </a:lnTo>
                  <a:lnTo>
                    <a:pt x="842" y="47"/>
                  </a:lnTo>
                  <a:lnTo>
                    <a:pt x="884" y="54"/>
                  </a:lnTo>
                  <a:lnTo>
                    <a:pt x="922" y="65"/>
                  </a:lnTo>
                  <a:lnTo>
                    <a:pt x="922" y="65"/>
                  </a:lnTo>
                  <a:lnTo>
                    <a:pt x="960" y="78"/>
                  </a:lnTo>
                  <a:lnTo>
                    <a:pt x="991" y="91"/>
                  </a:lnTo>
                  <a:lnTo>
                    <a:pt x="991" y="91"/>
                  </a:lnTo>
                  <a:lnTo>
                    <a:pt x="1036" y="107"/>
                  </a:lnTo>
                  <a:lnTo>
                    <a:pt x="1060" y="114"/>
                  </a:lnTo>
                  <a:lnTo>
                    <a:pt x="1085" y="120"/>
                  </a:lnTo>
                  <a:lnTo>
                    <a:pt x="1085" y="644"/>
                  </a:lnTo>
                  <a:lnTo>
                    <a:pt x="1085" y="644"/>
                  </a:lnTo>
                  <a:lnTo>
                    <a:pt x="1047" y="641"/>
                  </a:lnTo>
                  <a:lnTo>
                    <a:pt x="1047" y="641"/>
                  </a:lnTo>
                  <a:lnTo>
                    <a:pt x="1020" y="639"/>
                  </a:lnTo>
                  <a:lnTo>
                    <a:pt x="995" y="635"/>
                  </a:lnTo>
                  <a:lnTo>
                    <a:pt x="967" y="630"/>
                  </a:lnTo>
                  <a:lnTo>
                    <a:pt x="935" y="623"/>
                  </a:lnTo>
                  <a:lnTo>
                    <a:pt x="935" y="623"/>
                  </a:lnTo>
                  <a:lnTo>
                    <a:pt x="893" y="612"/>
                  </a:lnTo>
                  <a:lnTo>
                    <a:pt x="871" y="606"/>
                  </a:lnTo>
                  <a:lnTo>
                    <a:pt x="848" y="603"/>
                  </a:lnTo>
                  <a:lnTo>
                    <a:pt x="822" y="599"/>
                  </a:lnTo>
                  <a:lnTo>
                    <a:pt x="799" y="599"/>
                  </a:lnTo>
                  <a:lnTo>
                    <a:pt x="773" y="599"/>
                  </a:lnTo>
                  <a:lnTo>
                    <a:pt x="748" y="603"/>
                  </a:lnTo>
                  <a:lnTo>
                    <a:pt x="748" y="603"/>
                  </a:lnTo>
                  <a:lnTo>
                    <a:pt x="732" y="604"/>
                  </a:lnTo>
                  <a:lnTo>
                    <a:pt x="715" y="610"/>
                  </a:lnTo>
                  <a:lnTo>
                    <a:pt x="699" y="615"/>
                  </a:lnTo>
                  <a:lnTo>
                    <a:pt x="684" y="621"/>
                  </a:lnTo>
                  <a:lnTo>
                    <a:pt x="670" y="628"/>
                  </a:lnTo>
                  <a:lnTo>
                    <a:pt x="657" y="637"/>
                  </a:lnTo>
                  <a:lnTo>
                    <a:pt x="644" y="646"/>
                  </a:lnTo>
                  <a:lnTo>
                    <a:pt x="633" y="655"/>
                  </a:lnTo>
                  <a:lnTo>
                    <a:pt x="633" y="129"/>
                  </a:lnTo>
                  <a:lnTo>
                    <a:pt x="633" y="129"/>
                  </a:lnTo>
                  <a:lnTo>
                    <a:pt x="641" y="112"/>
                  </a:lnTo>
                  <a:lnTo>
                    <a:pt x="652" y="100"/>
                  </a:lnTo>
                  <a:lnTo>
                    <a:pt x="664" y="87"/>
                  </a:lnTo>
                  <a:lnTo>
                    <a:pt x="681" y="74"/>
                  </a:lnTo>
                  <a:lnTo>
                    <a:pt x="697" y="65"/>
                  </a:lnTo>
                  <a:lnTo>
                    <a:pt x="715" y="56"/>
                  </a:lnTo>
                  <a:lnTo>
                    <a:pt x="735" y="51"/>
                  </a:lnTo>
                  <a:lnTo>
                    <a:pt x="755" y="45"/>
                  </a:lnTo>
                  <a:lnTo>
                    <a:pt x="755" y="45"/>
                  </a:lnTo>
                  <a:close/>
                  <a:moveTo>
                    <a:pt x="136" y="120"/>
                  </a:moveTo>
                  <a:lnTo>
                    <a:pt x="136" y="120"/>
                  </a:lnTo>
                  <a:lnTo>
                    <a:pt x="162" y="114"/>
                  </a:lnTo>
                  <a:lnTo>
                    <a:pt x="185" y="107"/>
                  </a:lnTo>
                  <a:lnTo>
                    <a:pt x="231" y="91"/>
                  </a:lnTo>
                  <a:lnTo>
                    <a:pt x="231" y="91"/>
                  </a:lnTo>
                  <a:lnTo>
                    <a:pt x="261" y="78"/>
                  </a:lnTo>
                  <a:lnTo>
                    <a:pt x="300" y="65"/>
                  </a:lnTo>
                  <a:lnTo>
                    <a:pt x="300" y="65"/>
                  </a:lnTo>
                  <a:lnTo>
                    <a:pt x="338" y="54"/>
                  </a:lnTo>
                  <a:lnTo>
                    <a:pt x="379" y="47"/>
                  </a:lnTo>
                  <a:lnTo>
                    <a:pt x="401" y="43"/>
                  </a:lnTo>
                  <a:lnTo>
                    <a:pt x="423" y="43"/>
                  </a:lnTo>
                  <a:lnTo>
                    <a:pt x="445" y="43"/>
                  </a:lnTo>
                  <a:lnTo>
                    <a:pt x="466" y="45"/>
                  </a:lnTo>
                  <a:lnTo>
                    <a:pt x="466" y="45"/>
                  </a:lnTo>
                  <a:lnTo>
                    <a:pt x="488" y="51"/>
                  </a:lnTo>
                  <a:lnTo>
                    <a:pt x="506" y="56"/>
                  </a:lnTo>
                  <a:lnTo>
                    <a:pt x="525" y="65"/>
                  </a:lnTo>
                  <a:lnTo>
                    <a:pt x="541" y="74"/>
                  </a:lnTo>
                  <a:lnTo>
                    <a:pt x="557" y="87"/>
                  </a:lnTo>
                  <a:lnTo>
                    <a:pt x="570" y="100"/>
                  </a:lnTo>
                  <a:lnTo>
                    <a:pt x="581" y="112"/>
                  </a:lnTo>
                  <a:lnTo>
                    <a:pt x="590" y="129"/>
                  </a:lnTo>
                  <a:lnTo>
                    <a:pt x="590" y="655"/>
                  </a:lnTo>
                  <a:lnTo>
                    <a:pt x="590" y="655"/>
                  </a:lnTo>
                  <a:lnTo>
                    <a:pt x="577" y="646"/>
                  </a:lnTo>
                  <a:lnTo>
                    <a:pt x="565" y="637"/>
                  </a:lnTo>
                  <a:lnTo>
                    <a:pt x="552" y="628"/>
                  </a:lnTo>
                  <a:lnTo>
                    <a:pt x="537" y="621"/>
                  </a:lnTo>
                  <a:lnTo>
                    <a:pt x="523" y="615"/>
                  </a:lnTo>
                  <a:lnTo>
                    <a:pt x="506" y="610"/>
                  </a:lnTo>
                  <a:lnTo>
                    <a:pt x="490" y="604"/>
                  </a:lnTo>
                  <a:lnTo>
                    <a:pt x="474" y="603"/>
                  </a:lnTo>
                  <a:lnTo>
                    <a:pt x="474" y="603"/>
                  </a:lnTo>
                  <a:lnTo>
                    <a:pt x="450" y="599"/>
                  </a:lnTo>
                  <a:lnTo>
                    <a:pt x="428" y="599"/>
                  </a:lnTo>
                  <a:lnTo>
                    <a:pt x="428" y="599"/>
                  </a:lnTo>
                  <a:lnTo>
                    <a:pt x="390" y="601"/>
                  </a:lnTo>
                  <a:lnTo>
                    <a:pt x="354" y="606"/>
                  </a:lnTo>
                  <a:lnTo>
                    <a:pt x="319" y="613"/>
                  </a:lnTo>
                  <a:lnTo>
                    <a:pt x="287" y="623"/>
                  </a:lnTo>
                  <a:lnTo>
                    <a:pt x="287" y="623"/>
                  </a:lnTo>
                  <a:lnTo>
                    <a:pt x="256" y="630"/>
                  </a:lnTo>
                  <a:lnTo>
                    <a:pt x="227" y="635"/>
                  </a:lnTo>
                  <a:lnTo>
                    <a:pt x="201" y="639"/>
                  </a:lnTo>
                  <a:lnTo>
                    <a:pt x="174" y="641"/>
                  </a:lnTo>
                  <a:lnTo>
                    <a:pt x="174" y="641"/>
                  </a:lnTo>
                  <a:lnTo>
                    <a:pt x="136" y="644"/>
                  </a:lnTo>
                  <a:lnTo>
                    <a:pt x="136" y="120"/>
                  </a:lnTo>
                  <a:close/>
                  <a:moveTo>
                    <a:pt x="44" y="216"/>
                  </a:moveTo>
                  <a:lnTo>
                    <a:pt x="93" y="216"/>
                  </a:lnTo>
                  <a:lnTo>
                    <a:pt x="93" y="670"/>
                  </a:lnTo>
                  <a:lnTo>
                    <a:pt x="93" y="670"/>
                  </a:lnTo>
                  <a:lnTo>
                    <a:pt x="94" y="679"/>
                  </a:lnTo>
                  <a:lnTo>
                    <a:pt x="100" y="686"/>
                  </a:lnTo>
                  <a:lnTo>
                    <a:pt x="100" y="686"/>
                  </a:lnTo>
                  <a:lnTo>
                    <a:pt x="107" y="690"/>
                  </a:lnTo>
                  <a:lnTo>
                    <a:pt x="116" y="691"/>
                  </a:lnTo>
                  <a:lnTo>
                    <a:pt x="116" y="691"/>
                  </a:lnTo>
                  <a:lnTo>
                    <a:pt x="149" y="688"/>
                  </a:lnTo>
                  <a:lnTo>
                    <a:pt x="178" y="684"/>
                  </a:lnTo>
                  <a:lnTo>
                    <a:pt x="178" y="684"/>
                  </a:lnTo>
                  <a:lnTo>
                    <a:pt x="205" y="682"/>
                  </a:lnTo>
                  <a:lnTo>
                    <a:pt x="234" y="679"/>
                  </a:lnTo>
                  <a:lnTo>
                    <a:pt x="265" y="673"/>
                  </a:lnTo>
                  <a:lnTo>
                    <a:pt x="300" y="664"/>
                  </a:lnTo>
                  <a:lnTo>
                    <a:pt x="300" y="664"/>
                  </a:lnTo>
                  <a:lnTo>
                    <a:pt x="338" y="653"/>
                  </a:lnTo>
                  <a:lnTo>
                    <a:pt x="379" y="646"/>
                  </a:lnTo>
                  <a:lnTo>
                    <a:pt x="401" y="642"/>
                  </a:lnTo>
                  <a:lnTo>
                    <a:pt x="423" y="642"/>
                  </a:lnTo>
                  <a:lnTo>
                    <a:pt x="445" y="642"/>
                  </a:lnTo>
                  <a:lnTo>
                    <a:pt x="466" y="644"/>
                  </a:lnTo>
                  <a:lnTo>
                    <a:pt x="466" y="644"/>
                  </a:lnTo>
                  <a:lnTo>
                    <a:pt x="488" y="650"/>
                  </a:lnTo>
                  <a:lnTo>
                    <a:pt x="508" y="655"/>
                  </a:lnTo>
                  <a:lnTo>
                    <a:pt x="526" y="664"/>
                  </a:lnTo>
                  <a:lnTo>
                    <a:pt x="543" y="675"/>
                  </a:lnTo>
                  <a:lnTo>
                    <a:pt x="557" y="686"/>
                  </a:lnTo>
                  <a:lnTo>
                    <a:pt x="572" y="701"/>
                  </a:lnTo>
                  <a:lnTo>
                    <a:pt x="583" y="715"/>
                  </a:lnTo>
                  <a:lnTo>
                    <a:pt x="590" y="730"/>
                  </a:lnTo>
                  <a:lnTo>
                    <a:pt x="44" y="730"/>
                  </a:lnTo>
                  <a:lnTo>
                    <a:pt x="44" y="21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7" name="Google Shape;1228;p177">
              <a:extLst>
                <a:ext uri="{FF2B5EF4-FFF2-40B4-BE49-F238E27FC236}">
                  <a16:creationId xmlns:a16="http://schemas.microsoft.com/office/drawing/2014/main" id="{1F790B06-4FE1-4535-90EE-0C09AAE8FDC6}"/>
                </a:ext>
              </a:extLst>
            </p:cNvPr>
            <p:cNvSpPr/>
            <p:nvPr/>
          </p:nvSpPr>
          <p:spPr>
            <a:xfrm>
              <a:off x="7675563" y="1339850"/>
              <a:ext cx="452438" cy="68263"/>
            </a:xfrm>
            <a:custGeom>
              <a:avLst/>
              <a:gdLst/>
              <a:ahLst/>
              <a:cxnLst/>
              <a:rect l="l" t="t" r="r" b="b"/>
              <a:pathLst>
                <a:path w="285" h="43" extrusionOk="0">
                  <a:moveTo>
                    <a:pt x="21" y="43"/>
                  </a:moveTo>
                  <a:lnTo>
                    <a:pt x="263" y="43"/>
                  </a:lnTo>
                  <a:lnTo>
                    <a:pt x="263" y="43"/>
                  </a:lnTo>
                  <a:lnTo>
                    <a:pt x="272" y="42"/>
                  </a:lnTo>
                  <a:lnTo>
                    <a:pt x="279" y="36"/>
                  </a:lnTo>
                  <a:lnTo>
                    <a:pt x="283" y="29"/>
                  </a:lnTo>
                  <a:lnTo>
                    <a:pt x="285" y="22"/>
                  </a:lnTo>
                  <a:lnTo>
                    <a:pt x="285" y="22"/>
                  </a:lnTo>
                  <a:lnTo>
                    <a:pt x="283" y="12"/>
                  </a:lnTo>
                  <a:lnTo>
                    <a:pt x="279" y="5"/>
                  </a:lnTo>
                  <a:lnTo>
                    <a:pt x="272" y="2"/>
                  </a:lnTo>
                  <a:lnTo>
                    <a:pt x="263" y="0"/>
                  </a:lnTo>
                  <a:lnTo>
                    <a:pt x="21" y="0"/>
                  </a:lnTo>
                  <a:lnTo>
                    <a:pt x="21" y="0"/>
                  </a:lnTo>
                  <a:lnTo>
                    <a:pt x="14" y="2"/>
                  </a:lnTo>
                  <a:lnTo>
                    <a:pt x="7" y="5"/>
                  </a:lnTo>
                  <a:lnTo>
                    <a:pt x="2" y="12"/>
                  </a:lnTo>
                  <a:lnTo>
                    <a:pt x="0" y="22"/>
                  </a:lnTo>
                  <a:lnTo>
                    <a:pt x="0" y="22"/>
                  </a:lnTo>
                  <a:lnTo>
                    <a:pt x="2" y="29"/>
                  </a:lnTo>
                  <a:lnTo>
                    <a:pt x="7" y="36"/>
                  </a:lnTo>
                  <a:lnTo>
                    <a:pt x="14" y="42"/>
                  </a:lnTo>
                  <a:lnTo>
                    <a:pt x="21" y="43"/>
                  </a:lnTo>
                  <a:lnTo>
                    <a:pt x="21" y="43"/>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8" name="Google Shape;1229;p177">
              <a:extLst>
                <a:ext uri="{FF2B5EF4-FFF2-40B4-BE49-F238E27FC236}">
                  <a16:creationId xmlns:a16="http://schemas.microsoft.com/office/drawing/2014/main" id="{C8F98F29-5B0E-4BFB-BD2E-1A5945F341DE}"/>
                </a:ext>
              </a:extLst>
            </p:cNvPr>
            <p:cNvSpPr/>
            <p:nvPr/>
          </p:nvSpPr>
          <p:spPr>
            <a:xfrm>
              <a:off x="7675563" y="1546225"/>
              <a:ext cx="452438" cy="69850"/>
            </a:xfrm>
            <a:custGeom>
              <a:avLst/>
              <a:gdLst/>
              <a:ahLst/>
              <a:cxnLst/>
              <a:rect l="l" t="t" r="r" b="b"/>
              <a:pathLst>
                <a:path w="285" h="44" extrusionOk="0">
                  <a:moveTo>
                    <a:pt x="21" y="44"/>
                  </a:moveTo>
                  <a:lnTo>
                    <a:pt x="263" y="44"/>
                  </a:lnTo>
                  <a:lnTo>
                    <a:pt x="263" y="44"/>
                  </a:lnTo>
                  <a:lnTo>
                    <a:pt x="272" y="42"/>
                  </a:lnTo>
                  <a:lnTo>
                    <a:pt x="279" y="37"/>
                  </a:lnTo>
                  <a:lnTo>
                    <a:pt x="283" y="30"/>
                  </a:lnTo>
                  <a:lnTo>
                    <a:pt x="285" y="22"/>
                  </a:lnTo>
                  <a:lnTo>
                    <a:pt x="285" y="22"/>
                  </a:lnTo>
                  <a:lnTo>
                    <a:pt x="283" y="13"/>
                  </a:lnTo>
                  <a:lnTo>
                    <a:pt x="279" y="6"/>
                  </a:lnTo>
                  <a:lnTo>
                    <a:pt x="272" y="2"/>
                  </a:lnTo>
                  <a:lnTo>
                    <a:pt x="263" y="0"/>
                  </a:lnTo>
                  <a:lnTo>
                    <a:pt x="21" y="0"/>
                  </a:lnTo>
                  <a:lnTo>
                    <a:pt x="21" y="0"/>
                  </a:lnTo>
                  <a:lnTo>
                    <a:pt x="14" y="2"/>
                  </a:lnTo>
                  <a:lnTo>
                    <a:pt x="7" y="6"/>
                  </a:lnTo>
                  <a:lnTo>
                    <a:pt x="2" y="13"/>
                  </a:lnTo>
                  <a:lnTo>
                    <a:pt x="0" y="22"/>
                  </a:lnTo>
                  <a:lnTo>
                    <a:pt x="0" y="22"/>
                  </a:lnTo>
                  <a:lnTo>
                    <a:pt x="2" y="30"/>
                  </a:lnTo>
                  <a:lnTo>
                    <a:pt x="7" y="37"/>
                  </a:lnTo>
                  <a:lnTo>
                    <a:pt x="14" y="42"/>
                  </a:lnTo>
                  <a:lnTo>
                    <a:pt x="21" y="44"/>
                  </a:lnTo>
                  <a:lnTo>
                    <a:pt x="21" y="44"/>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29" name="Google Shape;1230;p177">
              <a:extLst>
                <a:ext uri="{FF2B5EF4-FFF2-40B4-BE49-F238E27FC236}">
                  <a16:creationId xmlns:a16="http://schemas.microsoft.com/office/drawing/2014/main" id="{EDB4D5E0-A239-4FFE-BF5A-713F5319AC8A}"/>
                </a:ext>
              </a:extLst>
            </p:cNvPr>
            <p:cNvSpPr/>
            <p:nvPr/>
          </p:nvSpPr>
          <p:spPr>
            <a:xfrm>
              <a:off x="7675563" y="1751013"/>
              <a:ext cx="452438" cy="69850"/>
            </a:xfrm>
            <a:custGeom>
              <a:avLst/>
              <a:gdLst/>
              <a:ahLst/>
              <a:cxnLst/>
              <a:rect l="l" t="t" r="r" b="b"/>
              <a:pathLst>
                <a:path w="285" h="44" extrusionOk="0">
                  <a:moveTo>
                    <a:pt x="21" y="44"/>
                  </a:moveTo>
                  <a:lnTo>
                    <a:pt x="263" y="44"/>
                  </a:lnTo>
                  <a:lnTo>
                    <a:pt x="263" y="44"/>
                  </a:lnTo>
                  <a:lnTo>
                    <a:pt x="272" y="42"/>
                  </a:lnTo>
                  <a:lnTo>
                    <a:pt x="279" y="38"/>
                  </a:lnTo>
                  <a:lnTo>
                    <a:pt x="283" y="31"/>
                  </a:lnTo>
                  <a:lnTo>
                    <a:pt x="285" y="22"/>
                  </a:lnTo>
                  <a:lnTo>
                    <a:pt x="285" y="22"/>
                  </a:lnTo>
                  <a:lnTo>
                    <a:pt x="283" y="15"/>
                  </a:lnTo>
                  <a:lnTo>
                    <a:pt x="279" y="8"/>
                  </a:lnTo>
                  <a:lnTo>
                    <a:pt x="272" y="2"/>
                  </a:lnTo>
                  <a:lnTo>
                    <a:pt x="263" y="0"/>
                  </a:lnTo>
                  <a:lnTo>
                    <a:pt x="21" y="0"/>
                  </a:lnTo>
                  <a:lnTo>
                    <a:pt x="21" y="0"/>
                  </a:lnTo>
                  <a:lnTo>
                    <a:pt x="14" y="2"/>
                  </a:lnTo>
                  <a:lnTo>
                    <a:pt x="7" y="8"/>
                  </a:lnTo>
                  <a:lnTo>
                    <a:pt x="2" y="15"/>
                  </a:lnTo>
                  <a:lnTo>
                    <a:pt x="0" y="22"/>
                  </a:lnTo>
                  <a:lnTo>
                    <a:pt x="0" y="22"/>
                  </a:lnTo>
                  <a:lnTo>
                    <a:pt x="2" y="31"/>
                  </a:lnTo>
                  <a:lnTo>
                    <a:pt x="7" y="38"/>
                  </a:lnTo>
                  <a:lnTo>
                    <a:pt x="14" y="42"/>
                  </a:lnTo>
                  <a:lnTo>
                    <a:pt x="21" y="44"/>
                  </a:lnTo>
                  <a:lnTo>
                    <a:pt x="21" y="44"/>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0" name="Google Shape;1231;p177">
              <a:extLst>
                <a:ext uri="{FF2B5EF4-FFF2-40B4-BE49-F238E27FC236}">
                  <a16:creationId xmlns:a16="http://schemas.microsoft.com/office/drawing/2014/main" id="{5FD8724D-9742-4F0C-A0B5-2AA24EBC68B2}"/>
                </a:ext>
              </a:extLst>
            </p:cNvPr>
            <p:cNvSpPr/>
            <p:nvPr/>
          </p:nvSpPr>
          <p:spPr>
            <a:xfrm>
              <a:off x="8442326" y="1339850"/>
              <a:ext cx="449263" cy="68263"/>
            </a:xfrm>
            <a:custGeom>
              <a:avLst/>
              <a:gdLst/>
              <a:ahLst/>
              <a:cxnLst/>
              <a:rect l="l" t="t" r="r" b="b"/>
              <a:pathLst>
                <a:path w="283" h="43" extrusionOk="0">
                  <a:moveTo>
                    <a:pt x="21" y="43"/>
                  </a:moveTo>
                  <a:lnTo>
                    <a:pt x="261" y="43"/>
                  </a:lnTo>
                  <a:lnTo>
                    <a:pt x="261" y="43"/>
                  </a:lnTo>
                  <a:lnTo>
                    <a:pt x="270" y="42"/>
                  </a:lnTo>
                  <a:lnTo>
                    <a:pt x="277" y="36"/>
                  </a:lnTo>
                  <a:lnTo>
                    <a:pt x="281" y="29"/>
                  </a:lnTo>
                  <a:lnTo>
                    <a:pt x="283" y="22"/>
                  </a:lnTo>
                  <a:lnTo>
                    <a:pt x="283" y="22"/>
                  </a:lnTo>
                  <a:lnTo>
                    <a:pt x="281" y="12"/>
                  </a:lnTo>
                  <a:lnTo>
                    <a:pt x="277" y="5"/>
                  </a:lnTo>
                  <a:lnTo>
                    <a:pt x="270" y="2"/>
                  </a:lnTo>
                  <a:lnTo>
                    <a:pt x="261" y="0"/>
                  </a:lnTo>
                  <a:lnTo>
                    <a:pt x="21" y="0"/>
                  </a:lnTo>
                  <a:lnTo>
                    <a:pt x="21" y="0"/>
                  </a:lnTo>
                  <a:lnTo>
                    <a:pt x="12" y="2"/>
                  </a:lnTo>
                  <a:lnTo>
                    <a:pt x="5" y="5"/>
                  </a:lnTo>
                  <a:lnTo>
                    <a:pt x="1" y="12"/>
                  </a:lnTo>
                  <a:lnTo>
                    <a:pt x="0" y="22"/>
                  </a:lnTo>
                  <a:lnTo>
                    <a:pt x="0" y="22"/>
                  </a:lnTo>
                  <a:lnTo>
                    <a:pt x="1" y="29"/>
                  </a:lnTo>
                  <a:lnTo>
                    <a:pt x="5" y="36"/>
                  </a:lnTo>
                  <a:lnTo>
                    <a:pt x="12" y="42"/>
                  </a:lnTo>
                  <a:lnTo>
                    <a:pt x="21" y="43"/>
                  </a:lnTo>
                  <a:lnTo>
                    <a:pt x="21" y="43"/>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1" name="Google Shape;1232;p177">
              <a:extLst>
                <a:ext uri="{FF2B5EF4-FFF2-40B4-BE49-F238E27FC236}">
                  <a16:creationId xmlns:a16="http://schemas.microsoft.com/office/drawing/2014/main" id="{0F4505F1-B5D6-4CD9-BB2F-81EB457664A7}"/>
                </a:ext>
              </a:extLst>
            </p:cNvPr>
            <p:cNvSpPr/>
            <p:nvPr/>
          </p:nvSpPr>
          <p:spPr>
            <a:xfrm>
              <a:off x="8442326" y="1546225"/>
              <a:ext cx="449263" cy="69850"/>
            </a:xfrm>
            <a:custGeom>
              <a:avLst/>
              <a:gdLst/>
              <a:ahLst/>
              <a:cxnLst/>
              <a:rect l="l" t="t" r="r" b="b"/>
              <a:pathLst>
                <a:path w="283" h="44" extrusionOk="0">
                  <a:moveTo>
                    <a:pt x="21" y="44"/>
                  </a:moveTo>
                  <a:lnTo>
                    <a:pt x="261" y="44"/>
                  </a:lnTo>
                  <a:lnTo>
                    <a:pt x="261" y="44"/>
                  </a:lnTo>
                  <a:lnTo>
                    <a:pt x="270" y="42"/>
                  </a:lnTo>
                  <a:lnTo>
                    <a:pt x="277" y="37"/>
                  </a:lnTo>
                  <a:lnTo>
                    <a:pt x="281" y="30"/>
                  </a:lnTo>
                  <a:lnTo>
                    <a:pt x="283" y="22"/>
                  </a:lnTo>
                  <a:lnTo>
                    <a:pt x="283" y="22"/>
                  </a:lnTo>
                  <a:lnTo>
                    <a:pt x="281" y="13"/>
                  </a:lnTo>
                  <a:lnTo>
                    <a:pt x="277" y="6"/>
                  </a:lnTo>
                  <a:lnTo>
                    <a:pt x="270" y="2"/>
                  </a:lnTo>
                  <a:lnTo>
                    <a:pt x="261" y="0"/>
                  </a:lnTo>
                  <a:lnTo>
                    <a:pt x="21" y="0"/>
                  </a:lnTo>
                  <a:lnTo>
                    <a:pt x="21" y="0"/>
                  </a:lnTo>
                  <a:lnTo>
                    <a:pt x="12" y="2"/>
                  </a:lnTo>
                  <a:lnTo>
                    <a:pt x="5" y="6"/>
                  </a:lnTo>
                  <a:lnTo>
                    <a:pt x="1" y="13"/>
                  </a:lnTo>
                  <a:lnTo>
                    <a:pt x="0" y="22"/>
                  </a:lnTo>
                  <a:lnTo>
                    <a:pt x="0" y="22"/>
                  </a:lnTo>
                  <a:lnTo>
                    <a:pt x="1" y="30"/>
                  </a:lnTo>
                  <a:lnTo>
                    <a:pt x="5" y="37"/>
                  </a:lnTo>
                  <a:lnTo>
                    <a:pt x="12" y="42"/>
                  </a:lnTo>
                  <a:lnTo>
                    <a:pt x="21" y="44"/>
                  </a:lnTo>
                  <a:lnTo>
                    <a:pt x="21" y="44"/>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32" name="Google Shape;1233;p177">
              <a:extLst>
                <a:ext uri="{FF2B5EF4-FFF2-40B4-BE49-F238E27FC236}">
                  <a16:creationId xmlns:a16="http://schemas.microsoft.com/office/drawing/2014/main" id="{BA066B2E-D1A1-47C0-9002-7B2B415ACF9B}"/>
                </a:ext>
              </a:extLst>
            </p:cNvPr>
            <p:cNvSpPr/>
            <p:nvPr/>
          </p:nvSpPr>
          <p:spPr>
            <a:xfrm>
              <a:off x="8442326" y="1751013"/>
              <a:ext cx="449263" cy="69850"/>
            </a:xfrm>
            <a:custGeom>
              <a:avLst/>
              <a:gdLst/>
              <a:ahLst/>
              <a:cxnLst/>
              <a:rect l="l" t="t" r="r" b="b"/>
              <a:pathLst>
                <a:path w="283" h="44" extrusionOk="0">
                  <a:moveTo>
                    <a:pt x="21" y="44"/>
                  </a:moveTo>
                  <a:lnTo>
                    <a:pt x="261" y="44"/>
                  </a:lnTo>
                  <a:lnTo>
                    <a:pt x="261" y="44"/>
                  </a:lnTo>
                  <a:lnTo>
                    <a:pt x="270" y="42"/>
                  </a:lnTo>
                  <a:lnTo>
                    <a:pt x="277" y="38"/>
                  </a:lnTo>
                  <a:lnTo>
                    <a:pt x="281" y="31"/>
                  </a:lnTo>
                  <a:lnTo>
                    <a:pt x="283" y="22"/>
                  </a:lnTo>
                  <a:lnTo>
                    <a:pt x="283" y="22"/>
                  </a:lnTo>
                  <a:lnTo>
                    <a:pt x="281" y="15"/>
                  </a:lnTo>
                  <a:lnTo>
                    <a:pt x="277" y="8"/>
                  </a:lnTo>
                  <a:lnTo>
                    <a:pt x="270" y="2"/>
                  </a:lnTo>
                  <a:lnTo>
                    <a:pt x="261" y="0"/>
                  </a:lnTo>
                  <a:lnTo>
                    <a:pt x="21" y="0"/>
                  </a:lnTo>
                  <a:lnTo>
                    <a:pt x="21" y="0"/>
                  </a:lnTo>
                  <a:lnTo>
                    <a:pt x="12" y="2"/>
                  </a:lnTo>
                  <a:lnTo>
                    <a:pt x="5" y="8"/>
                  </a:lnTo>
                  <a:lnTo>
                    <a:pt x="1" y="15"/>
                  </a:lnTo>
                  <a:lnTo>
                    <a:pt x="0" y="22"/>
                  </a:lnTo>
                  <a:lnTo>
                    <a:pt x="0" y="22"/>
                  </a:lnTo>
                  <a:lnTo>
                    <a:pt x="1" y="31"/>
                  </a:lnTo>
                  <a:lnTo>
                    <a:pt x="5" y="38"/>
                  </a:lnTo>
                  <a:lnTo>
                    <a:pt x="12" y="42"/>
                  </a:lnTo>
                  <a:lnTo>
                    <a:pt x="21" y="44"/>
                  </a:lnTo>
                  <a:lnTo>
                    <a:pt x="21" y="44"/>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33" name="Google Shape;1234;p177">
            <a:extLst>
              <a:ext uri="{FF2B5EF4-FFF2-40B4-BE49-F238E27FC236}">
                <a16:creationId xmlns:a16="http://schemas.microsoft.com/office/drawing/2014/main" id="{22EEF845-C288-42E3-9179-482E05DABCD5}"/>
              </a:ext>
            </a:extLst>
          </p:cNvPr>
          <p:cNvSpPr/>
          <p:nvPr/>
        </p:nvSpPr>
        <p:spPr>
          <a:xfrm>
            <a:off x="2366171" y="4632664"/>
            <a:ext cx="603727" cy="603719"/>
          </a:xfrm>
          <a:custGeom>
            <a:avLst/>
            <a:gdLst/>
            <a:ahLst/>
            <a:cxnLst/>
            <a:rect l="l" t="t" r="r" b="b"/>
            <a:pathLst>
              <a:path w="797" h="797" extrusionOk="0">
                <a:moveTo>
                  <a:pt x="796" y="350"/>
                </a:moveTo>
                <a:lnTo>
                  <a:pt x="796" y="350"/>
                </a:lnTo>
                <a:cubicBezTo>
                  <a:pt x="796" y="344"/>
                  <a:pt x="791" y="344"/>
                  <a:pt x="785" y="344"/>
                </a:cubicBezTo>
                <a:cubicBezTo>
                  <a:pt x="536" y="293"/>
                  <a:pt x="536" y="293"/>
                  <a:pt x="536" y="293"/>
                </a:cubicBezTo>
                <a:cubicBezTo>
                  <a:pt x="536" y="288"/>
                  <a:pt x="536" y="276"/>
                  <a:pt x="536" y="271"/>
                </a:cubicBezTo>
                <a:cubicBezTo>
                  <a:pt x="536" y="118"/>
                  <a:pt x="412" y="0"/>
                  <a:pt x="265" y="0"/>
                </a:cubicBezTo>
                <a:cubicBezTo>
                  <a:pt x="118" y="0"/>
                  <a:pt x="0" y="118"/>
                  <a:pt x="0" y="271"/>
                </a:cubicBezTo>
                <a:cubicBezTo>
                  <a:pt x="0" y="406"/>
                  <a:pt x="107" y="525"/>
                  <a:pt x="243" y="536"/>
                </a:cubicBezTo>
                <a:cubicBezTo>
                  <a:pt x="350" y="785"/>
                  <a:pt x="350" y="785"/>
                  <a:pt x="350" y="785"/>
                </a:cubicBezTo>
                <a:cubicBezTo>
                  <a:pt x="350" y="791"/>
                  <a:pt x="356" y="791"/>
                  <a:pt x="361" y="796"/>
                </a:cubicBezTo>
                <a:lnTo>
                  <a:pt x="361" y="796"/>
                </a:lnTo>
                <a:cubicBezTo>
                  <a:pt x="367" y="796"/>
                  <a:pt x="367" y="791"/>
                  <a:pt x="367" y="791"/>
                </a:cubicBezTo>
                <a:cubicBezTo>
                  <a:pt x="502" y="661"/>
                  <a:pt x="502" y="661"/>
                  <a:pt x="502" y="661"/>
                </a:cubicBezTo>
                <a:cubicBezTo>
                  <a:pt x="661" y="655"/>
                  <a:pt x="661" y="655"/>
                  <a:pt x="661" y="655"/>
                </a:cubicBezTo>
                <a:cubicBezTo>
                  <a:pt x="661" y="655"/>
                  <a:pt x="661" y="655"/>
                  <a:pt x="666" y="655"/>
                </a:cubicBezTo>
                <a:lnTo>
                  <a:pt x="666" y="655"/>
                </a:lnTo>
                <a:lnTo>
                  <a:pt x="666" y="649"/>
                </a:lnTo>
                <a:lnTo>
                  <a:pt x="666" y="649"/>
                </a:lnTo>
                <a:lnTo>
                  <a:pt x="666" y="649"/>
                </a:lnTo>
                <a:lnTo>
                  <a:pt x="666" y="649"/>
                </a:lnTo>
                <a:cubicBezTo>
                  <a:pt x="672" y="649"/>
                  <a:pt x="672" y="649"/>
                  <a:pt x="672" y="644"/>
                </a:cubicBezTo>
                <a:lnTo>
                  <a:pt x="672" y="644"/>
                </a:lnTo>
                <a:lnTo>
                  <a:pt x="672" y="644"/>
                </a:lnTo>
                <a:cubicBezTo>
                  <a:pt x="661" y="497"/>
                  <a:pt x="661" y="497"/>
                  <a:pt x="661" y="497"/>
                </a:cubicBezTo>
                <a:cubicBezTo>
                  <a:pt x="791" y="361"/>
                  <a:pt x="791" y="361"/>
                  <a:pt x="791" y="361"/>
                </a:cubicBezTo>
                <a:cubicBezTo>
                  <a:pt x="796" y="361"/>
                  <a:pt x="796" y="355"/>
                  <a:pt x="796" y="350"/>
                </a:cubicBezTo>
                <a:close/>
                <a:moveTo>
                  <a:pt x="22" y="271"/>
                </a:moveTo>
                <a:lnTo>
                  <a:pt x="22" y="271"/>
                </a:lnTo>
                <a:cubicBezTo>
                  <a:pt x="22" y="135"/>
                  <a:pt x="130" y="22"/>
                  <a:pt x="265" y="22"/>
                </a:cubicBezTo>
                <a:cubicBezTo>
                  <a:pt x="401" y="22"/>
                  <a:pt x="514" y="135"/>
                  <a:pt x="514" y="271"/>
                </a:cubicBezTo>
                <a:cubicBezTo>
                  <a:pt x="514" y="276"/>
                  <a:pt x="508" y="282"/>
                  <a:pt x="508" y="288"/>
                </a:cubicBezTo>
                <a:cubicBezTo>
                  <a:pt x="118" y="214"/>
                  <a:pt x="118" y="214"/>
                  <a:pt x="118" y="214"/>
                </a:cubicBezTo>
                <a:cubicBezTo>
                  <a:pt x="118" y="214"/>
                  <a:pt x="113" y="220"/>
                  <a:pt x="107" y="220"/>
                </a:cubicBezTo>
                <a:cubicBezTo>
                  <a:pt x="107" y="226"/>
                  <a:pt x="107" y="231"/>
                  <a:pt x="107" y="231"/>
                </a:cubicBezTo>
                <a:cubicBezTo>
                  <a:pt x="231" y="508"/>
                  <a:pt x="231" y="508"/>
                  <a:pt x="231" y="508"/>
                </a:cubicBezTo>
                <a:cubicBezTo>
                  <a:pt x="113" y="491"/>
                  <a:pt x="22" y="389"/>
                  <a:pt x="22" y="271"/>
                </a:cubicBezTo>
                <a:close/>
                <a:moveTo>
                  <a:pt x="644" y="474"/>
                </a:moveTo>
                <a:lnTo>
                  <a:pt x="644" y="474"/>
                </a:lnTo>
                <a:cubicBezTo>
                  <a:pt x="248" y="282"/>
                  <a:pt x="248" y="282"/>
                  <a:pt x="248" y="282"/>
                </a:cubicBezTo>
                <a:cubicBezTo>
                  <a:pt x="243" y="276"/>
                  <a:pt x="231" y="276"/>
                  <a:pt x="231" y="282"/>
                </a:cubicBezTo>
                <a:cubicBezTo>
                  <a:pt x="226" y="293"/>
                  <a:pt x="231" y="299"/>
                  <a:pt x="237" y="299"/>
                </a:cubicBezTo>
                <a:cubicBezTo>
                  <a:pt x="638" y="497"/>
                  <a:pt x="638" y="497"/>
                  <a:pt x="638" y="497"/>
                </a:cubicBezTo>
                <a:cubicBezTo>
                  <a:pt x="644" y="615"/>
                  <a:pt x="644" y="615"/>
                  <a:pt x="644" y="615"/>
                </a:cubicBezTo>
                <a:cubicBezTo>
                  <a:pt x="299" y="355"/>
                  <a:pt x="299" y="355"/>
                  <a:pt x="299" y="355"/>
                </a:cubicBezTo>
                <a:cubicBezTo>
                  <a:pt x="299" y="350"/>
                  <a:pt x="288" y="350"/>
                  <a:pt x="282" y="355"/>
                </a:cubicBezTo>
                <a:cubicBezTo>
                  <a:pt x="282" y="361"/>
                  <a:pt x="282" y="367"/>
                  <a:pt x="288" y="372"/>
                </a:cubicBezTo>
                <a:cubicBezTo>
                  <a:pt x="621" y="632"/>
                  <a:pt x="621" y="632"/>
                  <a:pt x="621" y="632"/>
                </a:cubicBezTo>
                <a:cubicBezTo>
                  <a:pt x="502" y="632"/>
                  <a:pt x="502" y="632"/>
                  <a:pt x="502" y="632"/>
                </a:cubicBezTo>
                <a:cubicBezTo>
                  <a:pt x="209" y="310"/>
                  <a:pt x="209" y="310"/>
                  <a:pt x="209" y="310"/>
                </a:cubicBezTo>
                <a:cubicBezTo>
                  <a:pt x="203" y="305"/>
                  <a:pt x="197" y="305"/>
                  <a:pt x="192" y="310"/>
                </a:cubicBezTo>
                <a:cubicBezTo>
                  <a:pt x="186" y="316"/>
                  <a:pt x="186" y="322"/>
                  <a:pt x="192" y="327"/>
                </a:cubicBezTo>
                <a:cubicBezTo>
                  <a:pt x="480" y="644"/>
                  <a:pt x="480" y="644"/>
                  <a:pt x="480" y="644"/>
                </a:cubicBezTo>
                <a:cubicBezTo>
                  <a:pt x="367" y="762"/>
                  <a:pt x="367" y="762"/>
                  <a:pt x="367" y="762"/>
                </a:cubicBezTo>
                <a:cubicBezTo>
                  <a:pt x="141" y="243"/>
                  <a:pt x="141" y="243"/>
                  <a:pt x="141" y="243"/>
                </a:cubicBezTo>
                <a:cubicBezTo>
                  <a:pt x="757" y="361"/>
                  <a:pt x="757" y="361"/>
                  <a:pt x="757" y="361"/>
                </a:cubicBezTo>
                <a:lnTo>
                  <a:pt x="644" y="474"/>
                </a:lnTo>
                <a:close/>
              </a:path>
            </a:pathLst>
          </a:custGeom>
          <a:solidFill>
            <a:srgbClr val="1A171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171470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9"/>
          <p:cNvSpPr txBox="1">
            <a:spLocks noGrp="1"/>
          </p:cNvSpPr>
          <p:nvPr>
            <p:ph type="title"/>
          </p:nvPr>
        </p:nvSpPr>
        <p:spPr>
          <a:xfrm>
            <a:off x="256575" y="2883158"/>
            <a:ext cx="10893000" cy="2551091"/>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Roboto"/>
              <a:buNone/>
            </a:pPr>
            <a:r>
              <a:rPr lang="en-AU" sz="12000" b="1" i="0" u="none" strike="noStrike" cap="none" dirty="0">
                <a:solidFill>
                  <a:srgbClr val="FFFFFF"/>
                </a:solidFill>
                <a:latin typeface="Roboto"/>
                <a:ea typeface="Roboto"/>
                <a:cs typeface="Roboto"/>
                <a:sym typeface="Roboto"/>
              </a:rPr>
              <a:t>Insights and Diagnostics</a:t>
            </a:r>
            <a:endParaRPr sz="12000" b="1" i="0" u="none" strike="noStrike" cap="none" dirty="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1684780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1"/>
          <p:cNvSpPr txBox="1">
            <a:spLocks noGrp="1"/>
          </p:cNvSpPr>
          <p:nvPr>
            <p:ph type="title"/>
          </p:nvPr>
        </p:nvSpPr>
        <p:spPr>
          <a:xfrm>
            <a:off x="313516" y="297979"/>
            <a:ext cx="10040400" cy="49062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Roboto"/>
              <a:buNone/>
            </a:pPr>
            <a:r>
              <a:rPr lang="en-AU" dirty="0"/>
              <a:t>How to Find the Best Model?</a:t>
            </a:r>
            <a:endParaRPr sz="3800" b="1" i="0" u="none" strike="noStrike" cap="none" dirty="0">
              <a:solidFill>
                <a:schemeClr val="accent1"/>
              </a:solidFill>
              <a:latin typeface="Roboto"/>
              <a:ea typeface="Roboto"/>
              <a:cs typeface="Roboto"/>
              <a:sym typeface="Roboto"/>
            </a:endParaRPr>
          </a:p>
        </p:txBody>
      </p:sp>
      <p:sp>
        <p:nvSpPr>
          <p:cNvPr id="6" name="TextBox 5">
            <a:extLst>
              <a:ext uri="{FF2B5EF4-FFF2-40B4-BE49-F238E27FC236}">
                <a16:creationId xmlns:a16="http://schemas.microsoft.com/office/drawing/2014/main" id="{10EEDD51-6494-4554-B8E4-58620A3392C0}"/>
              </a:ext>
            </a:extLst>
          </p:cNvPr>
          <p:cNvSpPr txBox="1"/>
          <p:nvPr/>
        </p:nvSpPr>
        <p:spPr>
          <a:xfrm>
            <a:off x="7009841" y="1433581"/>
            <a:ext cx="4504135" cy="3370153"/>
          </a:xfrm>
          <a:prstGeom prst="rect">
            <a:avLst/>
          </a:prstGeom>
          <a:noFill/>
        </p:spPr>
        <p:txBody>
          <a:bodyPr wrap="square" rtlCol="0">
            <a:spAutoFit/>
          </a:bodyPr>
          <a:lstStyle/>
          <a:p>
            <a:pPr marL="285750" indent="-285750" eaLnBrk="0" fontAlgn="base" hangingPunct="0">
              <a:lnSpc>
                <a:spcPct val="150000"/>
              </a:lnSpc>
              <a:spcBef>
                <a:spcPct val="0"/>
              </a:spcBef>
              <a:spcAft>
                <a:spcPct val="0"/>
              </a:spcAft>
              <a:buFont typeface="Arial" charset="0"/>
              <a:buChar char="•"/>
            </a:pPr>
            <a:r>
              <a:rPr lang="en-US" sz="1800" dirty="0">
                <a:solidFill>
                  <a:srgbClr val="344D62"/>
                </a:solidFill>
                <a:latin typeface="Roboto"/>
                <a:ea typeface="Roboto"/>
                <a:cs typeface="Roboto"/>
              </a:rPr>
              <a:t>69 models built for this project</a:t>
            </a:r>
          </a:p>
          <a:p>
            <a:pPr marL="285750" indent="-285750" eaLnBrk="0" fontAlgn="base" hangingPunct="0">
              <a:lnSpc>
                <a:spcPct val="150000"/>
              </a:lnSpc>
              <a:spcBef>
                <a:spcPct val="0"/>
              </a:spcBef>
              <a:spcAft>
                <a:spcPct val="0"/>
              </a:spcAft>
              <a:buFont typeface="Arial" charset="0"/>
              <a:buChar char="•"/>
            </a:pPr>
            <a:r>
              <a:rPr lang="en-US" sz="1800" dirty="0">
                <a:solidFill>
                  <a:srgbClr val="344D62"/>
                </a:solidFill>
                <a:latin typeface="Roboto"/>
                <a:ea typeface="Roboto"/>
                <a:cs typeface="Roboto"/>
              </a:rPr>
              <a:t>5 cross-validation partitions</a:t>
            </a:r>
          </a:p>
          <a:p>
            <a:pPr marL="285750" indent="-285750" eaLnBrk="0" fontAlgn="base" hangingPunct="0">
              <a:lnSpc>
                <a:spcPct val="150000"/>
              </a:lnSpc>
              <a:spcBef>
                <a:spcPct val="0"/>
              </a:spcBef>
              <a:spcAft>
                <a:spcPct val="0"/>
              </a:spcAft>
              <a:buFont typeface="Arial" charset="0"/>
              <a:buChar char="•"/>
            </a:pPr>
            <a:r>
              <a:rPr lang="en-US" sz="1800" dirty="0">
                <a:solidFill>
                  <a:srgbClr val="344D62"/>
                </a:solidFill>
                <a:latin typeface="Roboto"/>
                <a:ea typeface="Roboto"/>
                <a:cs typeface="Roboto"/>
              </a:rPr>
              <a:t>Some of the top blueprints for this project:</a:t>
            </a:r>
          </a:p>
          <a:p>
            <a:pPr marL="585788" indent="-284163" eaLnBrk="0" fontAlgn="base" hangingPunct="0">
              <a:lnSpc>
                <a:spcPct val="150000"/>
              </a:lnSpc>
              <a:spcBef>
                <a:spcPct val="0"/>
              </a:spcBef>
              <a:spcAft>
                <a:spcPct val="0"/>
              </a:spcAft>
              <a:buFont typeface="Arial" charset="0"/>
              <a:buChar char="•"/>
            </a:pPr>
            <a:r>
              <a:rPr lang="en-SG" sz="1800" dirty="0" err="1">
                <a:solidFill>
                  <a:srgbClr val="344D62"/>
                </a:solidFill>
                <a:latin typeface="Roboto"/>
                <a:ea typeface="Roboto"/>
                <a:cs typeface="Roboto"/>
              </a:rPr>
              <a:t>eXtreme</a:t>
            </a:r>
            <a:r>
              <a:rPr lang="en-SG" sz="1800" dirty="0">
                <a:solidFill>
                  <a:srgbClr val="344D62"/>
                </a:solidFill>
                <a:latin typeface="Roboto"/>
                <a:ea typeface="Roboto"/>
                <a:cs typeface="Roboto"/>
              </a:rPr>
              <a:t> Gradient Boosted Trees Classifier</a:t>
            </a:r>
          </a:p>
          <a:p>
            <a:pPr marL="585788" indent="-284163" eaLnBrk="0" fontAlgn="base" hangingPunct="0">
              <a:lnSpc>
                <a:spcPct val="150000"/>
              </a:lnSpc>
              <a:spcBef>
                <a:spcPct val="0"/>
              </a:spcBef>
              <a:spcAft>
                <a:spcPct val="0"/>
              </a:spcAft>
              <a:buFont typeface="Arial" charset="0"/>
              <a:buChar char="•"/>
            </a:pPr>
            <a:r>
              <a:rPr lang="en-US" sz="1800" dirty="0">
                <a:solidFill>
                  <a:srgbClr val="344D62"/>
                </a:solidFill>
                <a:latin typeface="Roboto"/>
                <a:ea typeface="Roboto"/>
                <a:cs typeface="Roboto"/>
              </a:rPr>
              <a:t>ENET Blender</a:t>
            </a:r>
          </a:p>
          <a:p>
            <a:pPr marL="585788" indent="-284163" eaLnBrk="0" fontAlgn="base" hangingPunct="0">
              <a:lnSpc>
                <a:spcPct val="150000"/>
              </a:lnSpc>
              <a:spcBef>
                <a:spcPct val="0"/>
              </a:spcBef>
              <a:spcAft>
                <a:spcPct val="0"/>
              </a:spcAft>
              <a:buFont typeface="Arial" charset="0"/>
              <a:buChar char="•"/>
            </a:pPr>
            <a:r>
              <a:rPr lang="en-US" sz="1800" dirty="0">
                <a:solidFill>
                  <a:srgbClr val="344D62"/>
                </a:solidFill>
                <a:latin typeface="Roboto"/>
                <a:ea typeface="Roboto"/>
                <a:cs typeface="Roboto"/>
              </a:rPr>
              <a:t>AVG Blender</a:t>
            </a:r>
          </a:p>
        </p:txBody>
      </p:sp>
      <p:sp>
        <p:nvSpPr>
          <p:cNvPr id="8" name="TextBox 7">
            <a:extLst>
              <a:ext uri="{FF2B5EF4-FFF2-40B4-BE49-F238E27FC236}">
                <a16:creationId xmlns:a16="http://schemas.microsoft.com/office/drawing/2014/main" id="{F6336397-B7EA-4A7D-BA5B-E847DAC6FD53}"/>
              </a:ext>
            </a:extLst>
          </p:cNvPr>
          <p:cNvSpPr txBox="1"/>
          <p:nvPr/>
        </p:nvSpPr>
        <p:spPr>
          <a:xfrm>
            <a:off x="7342115" y="5522270"/>
            <a:ext cx="3915435" cy="923330"/>
          </a:xfrm>
          <a:prstGeom prst="rect">
            <a:avLst/>
          </a:prstGeom>
          <a:solidFill>
            <a:srgbClr val="2C8FE3">
              <a:alpha val="9804"/>
            </a:srgbClr>
          </a:solidFill>
        </p:spPr>
        <p:txBody>
          <a:bodyPr wrap="square" rtlCol="0">
            <a:spAutoFit/>
          </a:bodyPr>
          <a:lstStyle/>
          <a:p>
            <a:pPr algn="ctr" eaLnBrk="0" fontAlgn="base" hangingPunct="0">
              <a:spcBef>
                <a:spcPct val="0"/>
              </a:spcBef>
              <a:spcAft>
                <a:spcPct val="0"/>
              </a:spcAft>
            </a:pPr>
            <a:r>
              <a:rPr lang="en-US" sz="1800" i="1" dirty="0">
                <a:solidFill>
                  <a:srgbClr val="344D62"/>
                </a:solidFill>
                <a:latin typeface="Roboto"/>
                <a:ea typeface="Roboto"/>
                <a:cs typeface="Roboto"/>
              </a:rPr>
              <a:t>Comparing a wide range of models ensures that we can find the best model to address our problem.</a:t>
            </a:r>
          </a:p>
        </p:txBody>
      </p:sp>
      <p:pic>
        <p:nvPicPr>
          <p:cNvPr id="3" name="Picture 2">
            <a:extLst>
              <a:ext uri="{FF2B5EF4-FFF2-40B4-BE49-F238E27FC236}">
                <a16:creationId xmlns:a16="http://schemas.microsoft.com/office/drawing/2014/main" id="{9B7F5C01-AD87-4279-950C-823E91D925D2}"/>
              </a:ext>
            </a:extLst>
          </p:cNvPr>
          <p:cNvPicPr>
            <a:picLocks noChangeAspect="1"/>
          </p:cNvPicPr>
          <p:nvPr/>
        </p:nvPicPr>
        <p:blipFill>
          <a:blip r:embed="rId3"/>
          <a:stretch>
            <a:fillRect/>
          </a:stretch>
        </p:blipFill>
        <p:spPr>
          <a:xfrm>
            <a:off x="414985" y="1488728"/>
            <a:ext cx="6476920" cy="4632154"/>
          </a:xfrm>
          <a:prstGeom prst="rect">
            <a:avLst/>
          </a:prstGeom>
        </p:spPr>
      </p:pic>
    </p:spTree>
    <p:extLst>
      <p:ext uri="{BB962C8B-B14F-4D97-AF65-F5344CB8AC3E}">
        <p14:creationId xmlns:p14="http://schemas.microsoft.com/office/powerpoint/2010/main" val="1736901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3" name="Picture 2">
            <a:extLst>
              <a:ext uri="{FF2B5EF4-FFF2-40B4-BE49-F238E27FC236}">
                <a16:creationId xmlns:a16="http://schemas.microsoft.com/office/drawing/2014/main" id="{3B7BC0EE-DF55-4DA2-A393-F494944AE428}"/>
              </a:ext>
            </a:extLst>
          </p:cNvPr>
          <p:cNvPicPr>
            <a:picLocks noChangeAspect="1"/>
          </p:cNvPicPr>
          <p:nvPr/>
        </p:nvPicPr>
        <p:blipFill>
          <a:blip r:embed="rId3"/>
          <a:stretch>
            <a:fillRect/>
          </a:stretch>
        </p:blipFill>
        <p:spPr>
          <a:xfrm>
            <a:off x="6008913" y="3265708"/>
            <a:ext cx="5893837" cy="3286132"/>
          </a:xfrm>
          <a:prstGeom prst="rect">
            <a:avLst/>
          </a:prstGeom>
        </p:spPr>
      </p:pic>
      <p:sp>
        <p:nvSpPr>
          <p:cNvPr id="415" name="Google Shape;415;p51"/>
          <p:cNvSpPr txBox="1">
            <a:spLocks noGrp="1"/>
          </p:cNvSpPr>
          <p:nvPr>
            <p:ph type="title"/>
          </p:nvPr>
        </p:nvSpPr>
        <p:spPr>
          <a:xfrm>
            <a:off x="313516" y="297979"/>
            <a:ext cx="10040400" cy="49062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Roboto"/>
              <a:buNone/>
            </a:pPr>
            <a:r>
              <a:rPr lang="en-AU" dirty="0"/>
              <a:t>In Need of Speed or Accuracy?</a:t>
            </a:r>
            <a:endParaRPr sz="3800" b="1" i="0" u="none" strike="noStrike" cap="none" dirty="0">
              <a:solidFill>
                <a:schemeClr val="accent1"/>
              </a:solidFill>
              <a:latin typeface="Roboto"/>
              <a:ea typeface="Roboto"/>
              <a:cs typeface="Roboto"/>
              <a:sym typeface="Roboto"/>
            </a:endParaRPr>
          </a:p>
        </p:txBody>
      </p:sp>
      <p:sp>
        <p:nvSpPr>
          <p:cNvPr id="10" name="TextBox 9">
            <a:extLst>
              <a:ext uri="{FF2B5EF4-FFF2-40B4-BE49-F238E27FC236}">
                <a16:creationId xmlns:a16="http://schemas.microsoft.com/office/drawing/2014/main" id="{847B8122-1C02-4531-BE7E-4857FB76D38E}"/>
              </a:ext>
            </a:extLst>
          </p:cNvPr>
          <p:cNvSpPr txBox="1"/>
          <p:nvPr/>
        </p:nvSpPr>
        <p:spPr>
          <a:xfrm>
            <a:off x="712100" y="1176437"/>
            <a:ext cx="10801876" cy="2811026"/>
          </a:xfrm>
          <a:prstGeom prst="rect">
            <a:avLst/>
          </a:prstGeom>
          <a:noFill/>
        </p:spPr>
        <p:txBody>
          <a:bodyPr wrap="square" rtlCol="0">
            <a:spAutoFit/>
          </a:bodyPr>
          <a:lstStyle/>
          <a:p>
            <a:pPr marL="285750" indent="-285750" eaLnBrk="0" fontAlgn="base" hangingPunct="0">
              <a:lnSpc>
                <a:spcPct val="150000"/>
              </a:lnSpc>
              <a:spcBef>
                <a:spcPct val="0"/>
              </a:spcBef>
              <a:spcAft>
                <a:spcPct val="0"/>
              </a:spcAft>
              <a:buFont typeface="Arial" charset="0"/>
              <a:buChar char="•"/>
            </a:pPr>
            <a:r>
              <a:rPr lang="en-US" sz="2000" dirty="0">
                <a:solidFill>
                  <a:srgbClr val="344D62"/>
                </a:solidFill>
                <a:latin typeface="Roboto"/>
                <a:ea typeface="Roboto"/>
                <a:cs typeface="Roboto"/>
              </a:rPr>
              <a:t>Some better performing models (low validation score) take a long time to score</a:t>
            </a:r>
          </a:p>
          <a:p>
            <a:pPr marL="285750" indent="-285750" eaLnBrk="0" fontAlgn="base" hangingPunct="0">
              <a:lnSpc>
                <a:spcPct val="150000"/>
              </a:lnSpc>
              <a:spcBef>
                <a:spcPct val="0"/>
              </a:spcBef>
              <a:spcAft>
                <a:spcPct val="0"/>
              </a:spcAft>
              <a:buFont typeface="Arial" charset="0"/>
              <a:buChar char="•"/>
            </a:pPr>
            <a:r>
              <a:rPr lang="en-US" sz="2000" dirty="0">
                <a:solidFill>
                  <a:srgbClr val="344D62"/>
                </a:solidFill>
                <a:latin typeface="Roboto"/>
                <a:ea typeface="Roboto"/>
                <a:cs typeface="Roboto"/>
              </a:rPr>
              <a:t>Business users need to determine the appropriate model for their applications, considering factors such as</a:t>
            </a:r>
          </a:p>
          <a:p>
            <a:pPr marL="581025" indent="-277813" eaLnBrk="0" fontAlgn="base" hangingPunct="0">
              <a:lnSpc>
                <a:spcPct val="150000"/>
              </a:lnSpc>
              <a:spcBef>
                <a:spcPct val="0"/>
              </a:spcBef>
              <a:spcAft>
                <a:spcPct val="0"/>
              </a:spcAft>
              <a:buFont typeface="Arial" charset="0"/>
              <a:buChar char="•"/>
            </a:pPr>
            <a:r>
              <a:rPr lang="en-US" sz="2000" dirty="0">
                <a:solidFill>
                  <a:srgbClr val="344D62"/>
                </a:solidFill>
                <a:latin typeface="Roboto"/>
                <a:ea typeface="Roboto"/>
                <a:cs typeface="Roboto"/>
              </a:rPr>
              <a:t>Opportunity cost for wrong prediction</a:t>
            </a:r>
          </a:p>
          <a:p>
            <a:pPr marL="581025" indent="-277813" eaLnBrk="0" fontAlgn="base" hangingPunct="0">
              <a:lnSpc>
                <a:spcPct val="150000"/>
              </a:lnSpc>
              <a:spcBef>
                <a:spcPct val="0"/>
              </a:spcBef>
              <a:spcAft>
                <a:spcPct val="0"/>
              </a:spcAft>
              <a:buFont typeface="Arial" charset="0"/>
              <a:buChar char="•"/>
            </a:pPr>
            <a:r>
              <a:rPr lang="en-US" sz="2000" dirty="0">
                <a:solidFill>
                  <a:srgbClr val="344D62"/>
                </a:solidFill>
                <a:latin typeface="Roboto"/>
                <a:ea typeface="Roboto"/>
                <a:cs typeface="Roboto"/>
              </a:rPr>
              <a:t>How fast should the data be scored</a:t>
            </a:r>
          </a:p>
          <a:p>
            <a:pPr marL="285750" indent="-285750" eaLnBrk="0" fontAlgn="base" hangingPunct="0">
              <a:lnSpc>
                <a:spcPct val="150000"/>
              </a:lnSpc>
              <a:spcBef>
                <a:spcPct val="0"/>
              </a:spcBef>
              <a:spcAft>
                <a:spcPct val="0"/>
              </a:spcAft>
              <a:buFont typeface="Arial" charset="0"/>
              <a:buChar char="•"/>
            </a:pPr>
            <a:endParaRPr lang="en-US" sz="2000" dirty="0">
              <a:solidFill>
                <a:srgbClr val="344D62"/>
              </a:solidFill>
              <a:latin typeface="Roboto"/>
              <a:ea typeface="Roboto"/>
              <a:cs typeface="Roboto"/>
            </a:endParaRPr>
          </a:p>
        </p:txBody>
      </p:sp>
      <p:sp>
        <p:nvSpPr>
          <p:cNvPr id="11" name="TextBox 10">
            <a:extLst>
              <a:ext uri="{FF2B5EF4-FFF2-40B4-BE49-F238E27FC236}">
                <a16:creationId xmlns:a16="http://schemas.microsoft.com/office/drawing/2014/main" id="{86BDF19F-545C-4432-A7EB-7A8E2D998B90}"/>
              </a:ext>
            </a:extLst>
          </p:cNvPr>
          <p:cNvSpPr txBox="1"/>
          <p:nvPr/>
        </p:nvSpPr>
        <p:spPr>
          <a:xfrm>
            <a:off x="946170" y="4262443"/>
            <a:ext cx="3752728" cy="1292662"/>
          </a:xfrm>
          <a:prstGeom prst="rect">
            <a:avLst/>
          </a:prstGeom>
          <a:solidFill>
            <a:srgbClr val="2C8FE3">
              <a:alpha val="9804"/>
            </a:srgbClr>
          </a:solidFill>
        </p:spPr>
        <p:txBody>
          <a:bodyPr wrap="square" rtlCol="0">
            <a:spAutoFit/>
          </a:bodyPr>
          <a:lstStyle/>
          <a:p>
            <a:pPr algn="ctr" eaLnBrk="0" fontAlgn="base" hangingPunct="0">
              <a:lnSpc>
                <a:spcPct val="150000"/>
              </a:lnSpc>
              <a:spcBef>
                <a:spcPct val="0"/>
              </a:spcBef>
              <a:spcAft>
                <a:spcPct val="0"/>
              </a:spcAft>
            </a:pPr>
            <a:r>
              <a:rPr lang="en-US" sz="1800" i="1" dirty="0">
                <a:solidFill>
                  <a:srgbClr val="344D62"/>
                </a:solidFill>
                <a:latin typeface="Roboto"/>
                <a:ea typeface="Roboto"/>
                <a:cs typeface="Roboto"/>
              </a:rPr>
              <a:t>Generally, the selected model will be within this range: low validation score and low time to score</a:t>
            </a:r>
          </a:p>
        </p:txBody>
      </p:sp>
      <p:sp>
        <p:nvSpPr>
          <p:cNvPr id="12" name="Oval 11">
            <a:extLst>
              <a:ext uri="{FF2B5EF4-FFF2-40B4-BE49-F238E27FC236}">
                <a16:creationId xmlns:a16="http://schemas.microsoft.com/office/drawing/2014/main" id="{B2781F4D-4F51-45B3-A884-673427B6BB10}"/>
              </a:ext>
            </a:extLst>
          </p:cNvPr>
          <p:cNvSpPr/>
          <p:nvPr/>
        </p:nvSpPr>
        <p:spPr>
          <a:xfrm>
            <a:off x="6508791" y="4991879"/>
            <a:ext cx="2289975" cy="1483566"/>
          </a:xfrm>
          <a:prstGeom prst="ellipse">
            <a:avLst/>
          </a:prstGeom>
          <a:solidFill>
            <a:srgbClr val="2C8FE3">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6B6BDAEB-BBAB-45C5-A086-2AF4BB58E3C0}"/>
              </a:ext>
            </a:extLst>
          </p:cNvPr>
          <p:cNvCxnSpPr>
            <a:cxnSpLocks/>
            <a:stCxn id="11" idx="3"/>
            <a:endCxn id="12" idx="2"/>
          </p:cNvCxnSpPr>
          <p:nvPr/>
        </p:nvCxnSpPr>
        <p:spPr>
          <a:xfrm>
            <a:off x="4698898" y="4908774"/>
            <a:ext cx="1809893" cy="824888"/>
          </a:xfrm>
          <a:prstGeom prst="line">
            <a:avLst/>
          </a:prstGeom>
          <a:ln w="25400">
            <a:solidFill>
              <a:srgbClr val="2C8FE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8187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1"/>
          <p:cNvSpPr txBox="1">
            <a:spLocks noGrp="1"/>
          </p:cNvSpPr>
          <p:nvPr>
            <p:ph type="title"/>
          </p:nvPr>
        </p:nvSpPr>
        <p:spPr>
          <a:xfrm>
            <a:off x="313516" y="297979"/>
            <a:ext cx="10040400" cy="49062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Roboto"/>
              <a:buNone/>
            </a:pPr>
            <a:r>
              <a:rPr lang="en-AU" dirty="0"/>
              <a:t>Quickly Discover What is Important</a:t>
            </a:r>
            <a:endParaRPr sz="3800" b="1" i="0" u="none" strike="noStrike" cap="none" dirty="0">
              <a:solidFill>
                <a:schemeClr val="accent1"/>
              </a:solidFill>
              <a:latin typeface="Roboto"/>
              <a:ea typeface="Roboto"/>
              <a:cs typeface="Roboto"/>
              <a:sym typeface="Roboto"/>
            </a:endParaRPr>
          </a:p>
        </p:txBody>
      </p:sp>
      <p:sp>
        <p:nvSpPr>
          <p:cNvPr id="8" name="TextBox 7">
            <a:extLst>
              <a:ext uri="{FF2B5EF4-FFF2-40B4-BE49-F238E27FC236}">
                <a16:creationId xmlns:a16="http://schemas.microsoft.com/office/drawing/2014/main" id="{2D2C4D81-3B61-45BD-82A1-29BE7D1788DF}"/>
              </a:ext>
            </a:extLst>
          </p:cNvPr>
          <p:cNvSpPr txBox="1"/>
          <p:nvPr/>
        </p:nvSpPr>
        <p:spPr>
          <a:xfrm>
            <a:off x="1075048" y="948722"/>
            <a:ext cx="8652720" cy="1159292"/>
          </a:xfrm>
          <a:prstGeom prst="rect">
            <a:avLst/>
          </a:prstGeom>
          <a:noFill/>
        </p:spPr>
        <p:txBody>
          <a:bodyPr wrap="square" rtlCol="0">
            <a:spAutoFit/>
          </a:bodyPr>
          <a:lstStyle/>
          <a:p>
            <a:pPr marL="285750" indent="-285750" eaLnBrk="0" fontAlgn="base" hangingPunct="0">
              <a:lnSpc>
                <a:spcPct val="150000"/>
              </a:lnSpc>
              <a:spcBef>
                <a:spcPct val="0"/>
              </a:spcBef>
              <a:spcAft>
                <a:spcPct val="0"/>
              </a:spcAft>
              <a:buFont typeface="Arial" charset="0"/>
              <a:buChar char="•"/>
            </a:pPr>
            <a:r>
              <a:rPr lang="en-US" sz="1600" dirty="0">
                <a:solidFill>
                  <a:srgbClr val="344D62"/>
                </a:solidFill>
                <a:latin typeface="Roboto"/>
                <a:ea typeface="Roboto"/>
                <a:cs typeface="Roboto"/>
              </a:rPr>
              <a:t>No need to wait for time-consuming variable selection</a:t>
            </a:r>
          </a:p>
          <a:p>
            <a:pPr marL="285750" indent="-285750" eaLnBrk="0" fontAlgn="base" hangingPunct="0">
              <a:lnSpc>
                <a:spcPct val="150000"/>
              </a:lnSpc>
              <a:spcBef>
                <a:spcPct val="0"/>
              </a:spcBef>
              <a:spcAft>
                <a:spcPct val="0"/>
              </a:spcAft>
              <a:buFont typeface="Arial" charset="0"/>
              <a:buChar char="•"/>
            </a:pPr>
            <a:r>
              <a:rPr lang="en-US" sz="1600" dirty="0">
                <a:solidFill>
                  <a:srgbClr val="344D62"/>
                </a:solidFill>
                <a:latin typeface="Roboto"/>
                <a:ea typeface="Roboto"/>
                <a:cs typeface="Roboto"/>
              </a:rPr>
              <a:t>Here we see that the 6 most important features are interest rate, customer feedback text, original mortgage balance, interest rate margin, current balance and loan age.</a:t>
            </a:r>
          </a:p>
        </p:txBody>
      </p:sp>
      <p:pic>
        <p:nvPicPr>
          <p:cNvPr id="4" name="Picture 3" descr="A screenshot of a computer&#10;&#10;Description automatically generated">
            <a:extLst>
              <a:ext uri="{FF2B5EF4-FFF2-40B4-BE49-F238E27FC236}">
                <a16:creationId xmlns:a16="http://schemas.microsoft.com/office/drawing/2014/main" id="{2454C97D-EA83-485D-8080-731EC9F53489}"/>
              </a:ext>
            </a:extLst>
          </p:cNvPr>
          <p:cNvPicPr>
            <a:picLocks noChangeAspect="1"/>
          </p:cNvPicPr>
          <p:nvPr/>
        </p:nvPicPr>
        <p:blipFill>
          <a:blip r:embed="rId3"/>
          <a:stretch>
            <a:fillRect/>
          </a:stretch>
        </p:blipFill>
        <p:spPr>
          <a:xfrm>
            <a:off x="438539" y="2300785"/>
            <a:ext cx="11314922" cy="4129738"/>
          </a:xfrm>
          <a:prstGeom prst="rect">
            <a:avLst/>
          </a:prstGeom>
        </p:spPr>
      </p:pic>
    </p:spTree>
    <p:extLst>
      <p:ext uri="{BB962C8B-B14F-4D97-AF65-F5344CB8AC3E}">
        <p14:creationId xmlns:p14="http://schemas.microsoft.com/office/powerpoint/2010/main" val="3749116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1"/>
          <p:cNvSpPr txBox="1">
            <a:spLocks noGrp="1"/>
          </p:cNvSpPr>
          <p:nvPr>
            <p:ph type="title"/>
          </p:nvPr>
        </p:nvSpPr>
        <p:spPr>
          <a:xfrm>
            <a:off x="313516" y="297979"/>
            <a:ext cx="10040400" cy="49062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Roboto"/>
              <a:buNone/>
            </a:pPr>
            <a:r>
              <a:rPr lang="en-AU" dirty="0"/>
              <a:t>Interest Rate</a:t>
            </a:r>
            <a:endParaRPr sz="3800" b="1" i="0" u="none" strike="noStrike" cap="none" dirty="0">
              <a:solidFill>
                <a:schemeClr val="accent1"/>
              </a:solidFill>
              <a:latin typeface="Roboto"/>
              <a:ea typeface="Roboto"/>
              <a:cs typeface="Roboto"/>
              <a:sym typeface="Roboto"/>
            </a:endParaRPr>
          </a:p>
        </p:txBody>
      </p:sp>
      <p:sp>
        <p:nvSpPr>
          <p:cNvPr id="5" name="TextBox 4">
            <a:extLst>
              <a:ext uri="{FF2B5EF4-FFF2-40B4-BE49-F238E27FC236}">
                <a16:creationId xmlns:a16="http://schemas.microsoft.com/office/drawing/2014/main" id="{99D7B1B9-0161-4BE7-976A-809F9244036A}"/>
              </a:ext>
            </a:extLst>
          </p:cNvPr>
          <p:cNvSpPr txBox="1"/>
          <p:nvPr/>
        </p:nvSpPr>
        <p:spPr>
          <a:xfrm>
            <a:off x="629380" y="4935229"/>
            <a:ext cx="9818869" cy="877163"/>
          </a:xfrm>
          <a:prstGeom prst="rect">
            <a:avLst/>
          </a:prstGeom>
          <a:noFill/>
        </p:spPr>
        <p:txBody>
          <a:bodyPr wrap="square" rtlCol="0">
            <a:spAutoFit/>
          </a:bodyPr>
          <a:lstStyle/>
          <a:p>
            <a:pPr marL="285750" indent="-285750" eaLnBrk="0" fontAlgn="base" hangingPunct="0">
              <a:lnSpc>
                <a:spcPct val="150000"/>
              </a:lnSpc>
              <a:spcBef>
                <a:spcPct val="0"/>
              </a:spcBef>
              <a:spcAft>
                <a:spcPct val="0"/>
              </a:spcAft>
              <a:buFont typeface="Arial" charset="0"/>
              <a:buChar char="•"/>
            </a:pPr>
            <a:r>
              <a:rPr lang="en-US" sz="1800" dirty="0">
                <a:solidFill>
                  <a:srgbClr val="344D62"/>
                </a:solidFill>
                <a:latin typeface="Roboto"/>
                <a:ea typeface="Roboto"/>
                <a:cs typeface="Roboto"/>
              </a:rPr>
              <a:t>The higher the interest rate on the mortgage, the more likely that a customer will churn. This makes sense, giving an estimate of price elasticity.</a:t>
            </a:r>
          </a:p>
        </p:txBody>
      </p:sp>
      <p:pic>
        <p:nvPicPr>
          <p:cNvPr id="4" name="Picture 3" descr="A screen shot of a computer&#10;&#10;Description automatically generated">
            <a:extLst>
              <a:ext uri="{FF2B5EF4-FFF2-40B4-BE49-F238E27FC236}">
                <a16:creationId xmlns:a16="http://schemas.microsoft.com/office/drawing/2014/main" id="{5157043A-0F52-495A-9CED-A1E5556D89A7}"/>
              </a:ext>
            </a:extLst>
          </p:cNvPr>
          <p:cNvPicPr>
            <a:picLocks noChangeAspect="1"/>
          </p:cNvPicPr>
          <p:nvPr/>
        </p:nvPicPr>
        <p:blipFill>
          <a:blip r:embed="rId3"/>
          <a:stretch>
            <a:fillRect/>
          </a:stretch>
        </p:blipFill>
        <p:spPr>
          <a:xfrm>
            <a:off x="314690" y="1037388"/>
            <a:ext cx="11562620" cy="3549177"/>
          </a:xfrm>
          <a:prstGeom prst="rect">
            <a:avLst/>
          </a:prstGeom>
        </p:spPr>
      </p:pic>
    </p:spTree>
    <p:extLst>
      <p:ext uri="{BB962C8B-B14F-4D97-AF65-F5344CB8AC3E}">
        <p14:creationId xmlns:p14="http://schemas.microsoft.com/office/powerpoint/2010/main" val="1751666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1"/>
          <p:cNvSpPr txBox="1">
            <a:spLocks noGrp="1"/>
          </p:cNvSpPr>
          <p:nvPr>
            <p:ph type="title"/>
          </p:nvPr>
        </p:nvSpPr>
        <p:spPr>
          <a:xfrm>
            <a:off x="313516" y="297979"/>
            <a:ext cx="10040400" cy="49062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Roboto"/>
              <a:buNone/>
            </a:pPr>
            <a:r>
              <a:rPr lang="en-AU" dirty="0"/>
              <a:t>Original Balance</a:t>
            </a:r>
            <a:endParaRPr sz="3800" b="1" i="0" u="none" strike="noStrike" cap="none" dirty="0">
              <a:solidFill>
                <a:schemeClr val="accent1"/>
              </a:solidFill>
              <a:latin typeface="Roboto"/>
              <a:ea typeface="Roboto"/>
              <a:cs typeface="Roboto"/>
              <a:sym typeface="Roboto"/>
            </a:endParaRPr>
          </a:p>
        </p:txBody>
      </p:sp>
      <p:sp>
        <p:nvSpPr>
          <p:cNvPr id="7" name="TextBox 6">
            <a:extLst>
              <a:ext uri="{FF2B5EF4-FFF2-40B4-BE49-F238E27FC236}">
                <a16:creationId xmlns:a16="http://schemas.microsoft.com/office/drawing/2014/main" id="{E091AE29-BA3B-4B2F-B06C-4455F62D7DE7}"/>
              </a:ext>
            </a:extLst>
          </p:cNvPr>
          <p:cNvSpPr txBox="1"/>
          <p:nvPr/>
        </p:nvSpPr>
        <p:spPr>
          <a:xfrm>
            <a:off x="732017" y="4998816"/>
            <a:ext cx="9849734" cy="1292662"/>
          </a:xfrm>
          <a:prstGeom prst="rect">
            <a:avLst/>
          </a:prstGeom>
          <a:noFill/>
        </p:spPr>
        <p:txBody>
          <a:bodyPr wrap="square" rtlCol="0">
            <a:spAutoFit/>
          </a:bodyPr>
          <a:lstStyle/>
          <a:p>
            <a:pPr marL="285750" indent="-285750" eaLnBrk="0" fontAlgn="base" hangingPunct="0">
              <a:lnSpc>
                <a:spcPct val="150000"/>
              </a:lnSpc>
              <a:spcBef>
                <a:spcPct val="0"/>
              </a:spcBef>
              <a:spcAft>
                <a:spcPct val="0"/>
              </a:spcAft>
              <a:buFont typeface="Arial" charset="0"/>
              <a:buChar char="•"/>
            </a:pPr>
            <a:r>
              <a:rPr lang="en-US" sz="1800" dirty="0">
                <a:solidFill>
                  <a:srgbClr val="344D62"/>
                </a:solidFill>
                <a:latin typeface="Roboto"/>
                <a:ea typeface="Roboto"/>
                <a:cs typeface="Roboto"/>
              </a:rPr>
              <a:t>The higher the original mortgage balance, the more likely a customer will churn. This makes sense as those with larger mortgages have more incentive to shop around, and may possibly have greater opportunity to refinance.</a:t>
            </a:r>
          </a:p>
        </p:txBody>
      </p:sp>
      <p:pic>
        <p:nvPicPr>
          <p:cNvPr id="4" name="Picture 3" descr="A picture containing indoor&#10;&#10;Description automatically generated">
            <a:extLst>
              <a:ext uri="{FF2B5EF4-FFF2-40B4-BE49-F238E27FC236}">
                <a16:creationId xmlns:a16="http://schemas.microsoft.com/office/drawing/2014/main" id="{D37D686D-0206-424C-BBAE-F33456673F09}"/>
              </a:ext>
            </a:extLst>
          </p:cNvPr>
          <p:cNvPicPr>
            <a:picLocks noChangeAspect="1"/>
          </p:cNvPicPr>
          <p:nvPr/>
        </p:nvPicPr>
        <p:blipFill>
          <a:blip r:embed="rId3"/>
          <a:stretch>
            <a:fillRect/>
          </a:stretch>
        </p:blipFill>
        <p:spPr>
          <a:xfrm>
            <a:off x="275253" y="1059851"/>
            <a:ext cx="11641494" cy="3573388"/>
          </a:xfrm>
          <a:prstGeom prst="rect">
            <a:avLst/>
          </a:prstGeom>
        </p:spPr>
      </p:pic>
    </p:spTree>
    <p:extLst>
      <p:ext uri="{BB962C8B-B14F-4D97-AF65-F5344CB8AC3E}">
        <p14:creationId xmlns:p14="http://schemas.microsoft.com/office/powerpoint/2010/main" val="274520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1"/>
          <p:cNvSpPr txBox="1">
            <a:spLocks noGrp="1"/>
          </p:cNvSpPr>
          <p:nvPr>
            <p:ph type="title"/>
          </p:nvPr>
        </p:nvSpPr>
        <p:spPr>
          <a:xfrm>
            <a:off x="313516" y="297979"/>
            <a:ext cx="10040400" cy="49062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Roboto"/>
              <a:buNone/>
            </a:pPr>
            <a:r>
              <a:rPr lang="en-AU" dirty="0"/>
              <a:t>Loan Age</a:t>
            </a:r>
            <a:endParaRPr sz="3800" b="1" i="0" u="none" strike="noStrike" cap="none" dirty="0">
              <a:solidFill>
                <a:schemeClr val="accent1"/>
              </a:solidFill>
              <a:latin typeface="Roboto"/>
              <a:ea typeface="Roboto"/>
              <a:cs typeface="Roboto"/>
              <a:sym typeface="Roboto"/>
            </a:endParaRPr>
          </a:p>
        </p:txBody>
      </p:sp>
      <p:sp>
        <p:nvSpPr>
          <p:cNvPr id="7" name="TextBox 6">
            <a:extLst>
              <a:ext uri="{FF2B5EF4-FFF2-40B4-BE49-F238E27FC236}">
                <a16:creationId xmlns:a16="http://schemas.microsoft.com/office/drawing/2014/main" id="{E091AE29-BA3B-4B2F-B06C-4455F62D7DE7}"/>
              </a:ext>
            </a:extLst>
          </p:cNvPr>
          <p:cNvSpPr txBox="1"/>
          <p:nvPr/>
        </p:nvSpPr>
        <p:spPr>
          <a:xfrm>
            <a:off x="722686" y="4709567"/>
            <a:ext cx="9849734" cy="1708160"/>
          </a:xfrm>
          <a:prstGeom prst="rect">
            <a:avLst/>
          </a:prstGeom>
          <a:noFill/>
        </p:spPr>
        <p:txBody>
          <a:bodyPr wrap="square" rtlCol="0">
            <a:spAutoFit/>
          </a:bodyPr>
          <a:lstStyle/>
          <a:p>
            <a:pPr marL="285750" indent="-285750" eaLnBrk="0" fontAlgn="base" hangingPunct="0">
              <a:lnSpc>
                <a:spcPct val="150000"/>
              </a:lnSpc>
              <a:spcBef>
                <a:spcPct val="0"/>
              </a:spcBef>
              <a:spcAft>
                <a:spcPct val="0"/>
              </a:spcAft>
              <a:buFont typeface="Arial" charset="0"/>
              <a:buChar char="•"/>
            </a:pPr>
            <a:r>
              <a:rPr lang="en-US" sz="1800" dirty="0">
                <a:solidFill>
                  <a:srgbClr val="344D62"/>
                </a:solidFill>
                <a:latin typeface="Roboto"/>
                <a:ea typeface="Roboto"/>
                <a:cs typeface="Roboto"/>
              </a:rPr>
              <a:t>Customers are very unlikely to end a mortgage in the first few months after it is originated. It takes time for them to refinance, and they are unlikely to prepay when they just went through so much trouble to obtain the mortgage.</a:t>
            </a:r>
          </a:p>
          <a:p>
            <a:pPr marL="285750" indent="-285750" eaLnBrk="0" fontAlgn="base" hangingPunct="0">
              <a:lnSpc>
                <a:spcPct val="150000"/>
              </a:lnSpc>
              <a:spcBef>
                <a:spcPct val="0"/>
              </a:spcBef>
              <a:spcAft>
                <a:spcPct val="0"/>
              </a:spcAft>
              <a:buFont typeface="Arial" charset="0"/>
              <a:buChar char="•"/>
            </a:pPr>
            <a:r>
              <a:rPr lang="en-US" sz="1800" dirty="0">
                <a:solidFill>
                  <a:srgbClr val="344D62"/>
                </a:solidFill>
                <a:latin typeface="Roboto"/>
                <a:ea typeface="Roboto"/>
                <a:cs typeface="Roboto"/>
              </a:rPr>
              <a:t>Long term mortgage customers have more inertia and are less likely to switch.</a:t>
            </a:r>
          </a:p>
        </p:txBody>
      </p:sp>
      <p:pic>
        <p:nvPicPr>
          <p:cNvPr id="4" name="Picture 3">
            <a:extLst>
              <a:ext uri="{FF2B5EF4-FFF2-40B4-BE49-F238E27FC236}">
                <a16:creationId xmlns:a16="http://schemas.microsoft.com/office/drawing/2014/main" id="{91FA95D1-6602-46AF-9476-CF5A3A4BBB29}"/>
              </a:ext>
            </a:extLst>
          </p:cNvPr>
          <p:cNvPicPr>
            <a:picLocks noChangeAspect="1"/>
          </p:cNvPicPr>
          <p:nvPr/>
        </p:nvPicPr>
        <p:blipFill>
          <a:blip r:embed="rId3"/>
          <a:stretch>
            <a:fillRect/>
          </a:stretch>
        </p:blipFill>
        <p:spPr>
          <a:xfrm>
            <a:off x="359808" y="1059850"/>
            <a:ext cx="11472383" cy="3521479"/>
          </a:xfrm>
          <a:prstGeom prst="rect">
            <a:avLst/>
          </a:prstGeom>
        </p:spPr>
      </p:pic>
    </p:spTree>
    <p:extLst>
      <p:ext uri="{BB962C8B-B14F-4D97-AF65-F5344CB8AC3E}">
        <p14:creationId xmlns:p14="http://schemas.microsoft.com/office/powerpoint/2010/main" val="35919475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9"/>
          <p:cNvSpPr txBox="1">
            <a:spLocks noGrp="1"/>
          </p:cNvSpPr>
          <p:nvPr>
            <p:ph type="title"/>
          </p:nvPr>
        </p:nvSpPr>
        <p:spPr>
          <a:xfrm>
            <a:off x="256575" y="2771192"/>
            <a:ext cx="10893000" cy="266305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Roboto"/>
              <a:buNone/>
            </a:pPr>
            <a:r>
              <a:rPr lang="en-AU" sz="10000" b="1" i="0" u="none" strike="noStrike" cap="none" dirty="0">
                <a:solidFill>
                  <a:srgbClr val="FFFFFF"/>
                </a:solidFill>
                <a:latin typeface="Roboto"/>
                <a:ea typeface="Roboto"/>
                <a:cs typeface="Roboto"/>
                <a:sym typeface="Roboto"/>
              </a:rPr>
              <a:t>Why Combat Customer Churn?</a:t>
            </a:r>
            <a:endParaRPr sz="10000" b="1" i="0" u="none" strike="noStrike" cap="none" dirty="0">
              <a:solidFill>
                <a:srgbClr val="FFFFFF"/>
              </a:solidFill>
              <a:latin typeface="Roboto"/>
              <a:ea typeface="Roboto"/>
              <a:cs typeface="Roboto"/>
              <a:sym typeface="Roboto"/>
            </a:endParaRPr>
          </a:p>
        </p:txBody>
      </p:sp>
    </p:spTree>
    <p:extLst>
      <p:ext uri="{BB962C8B-B14F-4D97-AF65-F5344CB8AC3E}">
        <p14:creationId xmlns:p14="http://schemas.microsoft.com/office/powerpoint/2010/main" val="1782238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1"/>
          <p:cNvSpPr txBox="1">
            <a:spLocks noGrp="1"/>
          </p:cNvSpPr>
          <p:nvPr>
            <p:ph type="title"/>
          </p:nvPr>
        </p:nvSpPr>
        <p:spPr>
          <a:xfrm>
            <a:off x="313516" y="297979"/>
            <a:ext cx="10040400" cy="490629"/>
          </a:xfrm>
          <a:prstGeom prst="rect">
            <a:avLst/>
          </a:prstGeom>
          <a:noFill/>
          <a:ln>
            <a:noFill/>
          </a:ln>
        </p:spPr>
        <p:txBody>
          <a:bodyPr spcFirstLastPara="1" wrap="square" lIns="91425" tIns="45700" rIns="91425" bIns="45700" anchor="t" anchorCtr="0">
            <a:noAutofit/>
          </a:bodyPr>
          <a:lstStyle/>
          <a:p>
            <a:pPr lvl="0"/>
            <a:r>
              <a:rPr lang="en-SG" dirty="0"/>
              <a:t>Customer Feedback</a:t>
            </a:r>
            <a:endParaRPr sz="3800" b="1" i="0" u="none" strike="noStrike" cap="none" dirty="0">
              <a:solidFill>
                <a:schemeClr val="accent1"/>
              </a:solidFill>
              <a:latin typeface="Roboto"/>
              <a:ea typeface="Roboto"/>
              <a:cs typeface="Roboto"/>
              <a:sym typeface="Roboto"/>
            </a:endParaRPr>
          </a:p>
        </p:txBody>
      </p:sp>
      <p:sp>
        <p:nvSpPr>
          <p:cNvPr id="5" name="TextBox 4">
            <a:extLst>
              <a:ext uri="{FF2B5EF4-FFF2-40B4-BE49-F238E27FC236}">
                <a16:creationId xmlns:a16="http://schemas.microsoft.com/office/drawing/2014/main" id="{2ADF2335-E0EC-410A-8C23-132AD15382B2}"/>
              </a:ext>
            </a:extLst>
          </p:cNvPr>
          <p:cNvSpPr txBox="1"/>
          <p:nvPr/>
        </p:nvSpPr>
        <p:spPr>
          <a:xfrm>
            <a:off x="610719" y="4720623"/>
            <a:ext cx="10931247" cy="1708160"/>
          </a:xfrm>
          <a:prstGeom prst="rect">
            <a:avLst/>
          </a:prstGeom>
          <a:noFill/>
        </p:spPr>
        <p:txBody>
          <a:bodyPr wrap="square" rtlCol="0">
            <a:spAutoFit/>
          </a:bodyPr>
          <a:lstStyle/>
          <a:p>
            <a:pPr marL="285750" indent="-285750" eaLnBrk="0" fontAlgn="base" hangingPunct="0">
              <a:lnSpc>
                <a:spcPct val="150000"/>
              </a:lnSpc>
              <a:spcBef>
                <a:spcPct val="0"/>
              </a:spcBef>
              <a:spcAft>
                <a:spcPct val="0"/>
              </a:spcAft>
              <a:buFont typeface="Arial" charset="0"/>
              <a:buChar char="•"/>
            </a:pPr>
            <a:r>
              <a:rPr lang="en-US" sz="1800" dirty="0">
                <a:solidFill>
                  <a:srgbClr val="344D62"/>
                </a:solidFill>
                <a:latin typeface="Roboto"/>
                <a:ea typeface="Roboto"/>
                <a:cs typeface="Roboto"/>
              </a:rPr>
              <a:t>Customers who complain about </a:t>
            </a:r>
            <a:r>
              <a:rPr lang="en-US" sz="1800" b="1" dirty="0">
                <a:solidFill>
                  <a:srgbClr val="FF0000"/>
                </a:solidFill>
                <a:latin typeface="Roboto"/>
                <a:ea typeface="Roboto"/>
                <a:cs typeface="Roboto"/>
              </a:rPr>
              <a:t>fees</a:t>
            </a:r>
            <a:r>
              <a:rPr lang="en-US" sz="1800" dirty="0">
                <a:solidFill>
                  <a:srgbClr val="344D62"/>
                </a:solidFill>
                <a:latin typeface="Roboto"/>
                <a:ea typeface="Roboto"/>
                <a:cs typeface="Roboto"/>
              </a:rPr>
              <a:t> and whose requests are </a:t>
            </a:r>
            <a:r>
              <a:rPr lang="en-US" sz="1800" b="1" dirty="0">
                <a:solidFill>
                  <a:srgbClr val="FF0000"/>
                </a:solidFill>
                <a:latin typeface="Roboto"/>
                <a:ea typeface="Roboto"/>
                <a:cs typeface="Roboto"/>
              </a:rPr>
              <a:t>refused</a:t>
            </a:r>
            <a:r>
              <a:rPr lang="en-US" sz="1800" dirty="0">
                <a:solidFill>
                  <a:srgbClr val="344D62"/>
                </a:solidFill>
                <a:latin typeface="Roboto"/>
                <a:ea typeface="Roboto"/>
                <a:cs typeface="Roboto"/>
              </a:rPr>
              <a:t> are more likely to churn. This may indicate a poor customer experience.</a:t>
            </a:r>
          </a:p>
          <a:p>
            <a:pPr marL="285750" indent="-285750" eaLnBrk="0" fontAlgn="base" hangingPunct="0">
              <a:lnSpc>
                <a:spcPct val="150000"/>
              </a:lnSpc>
              <a:spcBef>
                <a:spcPct val="0"/>
              </a:spcBef>
              <a:spcAft>
                <a:spcPct val="0"/>
              </a:spcAft>
              <a:buFont typeface="Arial" charset="0"/>
              <a:buChar char="•"/>
            </a:pPr>
            <a:r>
              <a:rPr lang="en-US" sz="1800" dirty="0">
                <a:solidFill>
                  <a:srgbClr val="344D62"/>
                </a:solidFill>
                <a:latin typeface="Roboto"/>
                <a:ea typeface="Roboto"/>
                <a:cs typeface="Roboto"/>
              </a:rPr>
              <a:t>Customers whose problems are </a:t>
            </a:r>
            <a:r>
              <a:rPr lang="en-US" sz="1800" b="1" dirty="0">
                <a:solidFill>
                  <a:srgbClr val="0070C0"/>
                </a:solidFill>
                <a:latin typeface="Roboto"/>
                <a:ea typeface="Roboto"/>
                <a:cs typeface="Roboto"/>
              </a:rPr>
              <a:t>resolved</a:t>
            </a:r>
            <a:r>
              <a:rPr lang="en-US" sz="1800" dirty="0">
                <a:solidFill>
                  <a:srgbClr val="344D62"/>
                </a:solidFill>
                <a:latin typeface="Roboto"/>
                <a:ea typeface="Roboto"/>
                <a:cs typeface="Roboto"/>
              </a:rPr>
              <a:t>, who felt </a:t>
            </a:r>
            <a:r>
              <a:rPr lang="en-US" sz="1800" b="1" dirty="0">
                <a:solidFill>
                  <a:srgbClr val="0070C0"/>
                </a:solidFill>
                <a:latin typeface="Roboto"/>
                <a:ea typeface="Roboto"/>
                <a:cs typeface="Roboto"/>
              </a:rPr>
              <a:t>understood</a:t>
            </a:r>
            <a:r>
              <a:rPr lang="en-US" sz="1800" dirty="0">
                <a:solidFill>
                  <a:srgbClr val="344D62"/>
                </a:solidFill>
                <a:latin typeface="Roboto"/>
                <a:ea typeface="Roboto"/>
                <a:cs typeface="Roboto"/>
              </a:rPr>
              <a:t>, engaging with </a:t>
            </a:r>
            <a:r>
              <a:rPr lang="en-US" sz="1800" b="1" dirty="0">
                <a:solidFill>
                  <a:srgbClr val="0070C0"/>
                </a:solidFill>
                <a:latin typeface="Roboto"/>
                <a:ea typeface="Roboto"/>
                <a:cs typeface="Roboto"/>
              </a:rPr>
              <a:t>helpful</a:t>
            </a:r>
            <a:r>
              <a:rPr lang="en-US" sz="1800" dirty="0">
                <a:solidFill>
                  <a:srgbClr val="344D62"/>
                </a:solidFill>
                <a:latin typeface="Roboto"/>
                <a:ea typeface="Roboto"/>
                <a:cs typeface="Roboto"/>
              </a:rPr>
              <a:t> staff who fixed a problem </a:t>
            </a:r>
            <a:r>
              <a:rPr lang="en-US" sz="1800" b="1" dirty="0">
                <a:solidFill>
                  <a:srgbClr val="0070C0"/>
                </a:solidFill>
                <a:latin typeface="Roboto"/>
                <a:ea typeface="Roboto"/>
                <a:cs typeface="Roboto"/>
              </a:rPr>
              <a:t>immediately</a:t>
            </a:r>
            <a:r>
              <a:rPr lang="en-US" sz="1800" dirty="0">
                <a:solidFill>
                  <a:srgbClr val="344D62"/>
                </a:solidFill>
                <a:latin typeface="Roboto"/>
                <a:ea typeface="Roboto"/>
                <a:cs typeface="Roboto"/>
              </a:rPr>
              <a:t>, are less likely to churn, possibly due to the positive customer experience.</a:t>
            </a:r>
          </a:p>
        </p:txBody>
      </p:sp>
      <p:pic>
        <p:nvPicPr>
          <p:cNvPr id="4" name="Picture 3" descr="A close up of text on a black background&#10;&#10;Description automatically generated">
            <a:extLst>
              <a:ext uri="{FF2B5EF4-FFF2-40B4-BE49-F238E27FC236}">
                <a16:creationId xmlns:a16="http://schemas.microsoft.com/office/drawing/2014/main" id="{12755EC5-08E3-41FE-B9A1-3CFCA85F540C}"/>
              </a:ext>
            </a:extLst>
          </p:cNvPr>
          <p:cNvPicPr>
            <a:picLocks noChangeAspect="1"/>
          </p:cNvPicPr>
          <p:nvPr/>
        </p:nvPicPr>
        <p:blipFill>
          <a:blip r:embed="rId3"/>
          <a:stretch>
            <a:fillRect/>
          </a:stretch>
        </p:blipFill>
        <p:spPr>
          <a:xfrm>
            <a:off x="2056874" y="907882"/>
            <a:ext cx="7167953" cy="3812741"/>
          </a:xfrm>
          <a:prstGeom prst="rect">
            <a:avLst/>
          </a:prstGeom>
        </p:spPr>
      </p:pic>
    </p:spTree>
    <p:extLst>
      <p:ext uri="{BB962C8B-B14F-4D97-AF65-F5344CB8AC3E}">
        <p14:creationId xmlns:p14="http://schemas.microsoft.com/office/powerpoint/2010/main" val="4045824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1"/>
          <p:cNvSpPr txBox="1">
            <a:spLocks noGrp="1"/>
          </p:cNvSpPr>
          <p:nvPr>
            <p:ph type="title"/>
          </p:nvPr>
        </p:nvSpPr>
        <p:spPr>
          <a:xfrm>
            <a:off x="313516" y="297979"/>
            <a:ext cx="10040400" cy="490629"/>
          </a:xfrm>
          <a:prstGeom prst="rect">
            <a:avLst/>
          </a:prstGeom>
          <a:noFill/>
          <a:ln>
            <a:noFill/>
          </a:ln>
        </p:spPr>
        <p:txBody>
          <a:bodyPr spcFirstLastPara="1" wrap="square" lIns="91425" tIns="45700" rIns="91425" bIns="45700" anchor="t" anchorCtr="0">
            <a:noAutofit/>
          </a:bodyPr>
          <a:lstStyle/>
          <a:p>
            <a:pPr lvl="0"/>
            <a:r>
              <a:rPr lang="en-SG" dirty="0"/>
              <a:t>Can We Trust the Model?</a:t>
            </a:r>
            <a:endParaRPr sz="3800" b="1" i="0" u="none" strike="noStrike" cap="none" dirty="0">
              <a:solidFill>
                <a:schemeClr val="accent1"/>
              </a:solidFill>
              <a:latin typeface="Roboto"/>
              <a:ea typeface="Roboto"/>
              <a:cs typeface="Roboto"/>
              <a:sym typeface="Roboto"/>
            </a:endParaRPr>
          </a:p>
        </p:txBody>
      </p:sp>
      <p:sp>
        <p:nvSpPr>
          <p:cNvPr id="7" name="TextBox 6">
            <a:extLst>
              <a:ext uri="{FF2B5EF4-FFF2-40B4-BE49-F238E27FC236}">
                <a16:creationId xmlns:a16="http://schemas.microsoft.com/office/drawing/2014/main" id="{AA7AAFA7-273C-4FE7-9B8F-B3632C8268BF}"/>
              </a:ext>
            </a:extLst>
          </p:cNvPr>
          <p:cNvSpPr txBox="1"/>
          <p:nvPr/>
        </p:nvSpPr>
        <p:spPr>
          <a:xfrm>
            <a:off x="431236" y="880987"/>
            <a:ext cx="11540554" cy="1292662"/>
          </a:xfrm>
          <a:prstGeom prst="rect">
            <a:avLst/>
          </a:prstGeom>
          <a:noFill/>
        </p:spPr>
        <p:txBody>
          <a:bodyPr wrap="square" rtlCol="0">
            <a:spAutoFit/>
          </a:bodyPr>
          <a:lstStyle/>
          <a:p>
            <a:pPr marL="285750" indent="-285750" eaLnBrk="0" fontAlgn="base" hangingPunct="0">
              <a:lnSpc>
                <a:spcPct val="150000"/>
              </a:lnSpc>
              <a:spcBef>
                <a:spcPct val="0"/>
              </a:spcBef>
              <a:spcAft>
                <a:spcPct val="0"/>
              </a:spcAft>
              <a:buFont typeface="Arial" charset="0"/>
              <a:buChar char="•"/>
            </a:pPr>
            <a:r>
              <a:rPr lang="en-US" sz="1800" dirty="0">
                <a:solidFill>
                  <a:srgbClr val="344D62"/>
                </a:solidFill>
                <a:latin typeface="Roboto"/>
                <a:ea typeface="Roboto"/>
                <a:cs typeface="Roboto"/>
              </a:rPr>
              <a:t>The model is able to successfully rank and separate the 30% of customers who are very loyal with less than 20% probability of churn. It also successfully ranks the 25% of disloyal customers who are twice as likely to defect as an average customer.</a:t>
            </a:r>
          </a:p>
        </p:txBody>
      </p:sp>
      <p:sp>
        <p:nvSpPr>
          <p:cNvPr id="8" name="TextBox 7">
            <a:extLst>
              <a:ext uri="{FF2B5EF4-FFF2-40B4-BE49-F238E27FC236}">
                <a16:creationId xmlns:a16="http://schemas.microsoft.com/office/drawing/2014/main" id="{489B2631-2E6C-4AC5-9F23-18D9F0CCEE58}"/>
              </a:ext>
            </a:extLst>
          </p:cNvPr>
          <p:cNvSpPr txBox="1"/>
          <p:nvPr/>
        </p:nvSpPr>
        <p:spPr>
          <a:xfrm>
            <a:off x="1301078" y="6098356"/>
            <a:ext cx="9944924" cy="461665"/>
          </a:xfrm>
          <a:prstGeom prst="rect">
            <a:avLst/>
          </a:prstGeom>
          <a:solidFill>
            <a:srgbClr val="2C8FE3">
              <a:alpha val="9804"/>
            </a:srgbClr>
          </a:solidFill>
        </p:spPr>
        <p:txBody>
          <a:bodyPr wrap="square" rtlCol="0">
            <a:spAutoFit/>
          </a:bodyPr>
          <a:lstStyle/>
          <a:p>
            <a:pPr algn="ctr" eaLnBrk="0" fontAlgn="base" hangingPunct="0">
              <a:lnSpc>
                <a:spcPct val="150000"/>
              </a:lnSpc>
              <a:spcBef>
                <a:spcPct val="0"/>
              </a:spcBef>
              <a:spcAft>
                <a:spcPct val="0"/>
              </a:spcAft>
            </a:pPr>
            <a:r>
              <a:rPr lang="en-US" sz="1800" i="1" dirty="0">
                <a:solidFill>
                  <a:srgbClr val="344D62"/>
                </a:solidFill>
                <a:latin typeface="Roboto"/>
                <a:ea typeface="Roboto"/>
                <a:cs typeface="Roboto"/>
              </a:rPr>
              <a:t>Yes! Now that we have a trustworthy model, how do we use it?</a:t>
            </a:r>
          </a:p>
        </p:txBody>
      </p:sp>
      <p:pic>
        <p:nvPicPr>
          <p:cNvPr id="4" name="Picture 3" descr="A picture containing water, outdoor&#10;&#10;Description automatically generated">
            <a:extLst>
              <a:ext uri="{FF2B5EF4-FFF2-40B4-BE49-F238E27FC236}">
                <a16:creationId xmlns:a16="http://schemas.microsoft.com/office/drawing/2014/main" id="{24054905-CB92-4077-8308-9F11D649DB40}"/>
              </a:ext>
            </a:extLst>
          </p:cNvPr>
          <p:cNvPicPr>
            <a:picLocks noChangeAspect="1"/>
          </p:cNvPicPr>
          <p:nvPr/>
        </p:nvPicPr>
        <p:blipFill>
          <a:blip r:embed="rId3"/>
          <a:stretch>
            <a:fillRect/>
          </a:stretch>
        </p:blipFill>
        <p:spPr>
          <a:xfrm>
            <a:off x="1329612" y="2337587"/>
            <a:ext cx="9532776" cy="3596830"/>
          </a:xfrm>
          <a:prstGeom prst="rect">
            <a:avLst/>
          </a:prstGeom>
        </p:spPr>
      </p:pic>
    </p:spTree>
    <p:extLst>
      <p:ext uri="{BB962C8B-B14F-4D97-AF65-F5344CB8AC3E}">
        <p14:creationId xmlns:p14="http://schemas.microsoft.com/office/powerpoint/2010/main" val="3509794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1"/>
          <p:cNvSpPr txBox="1">
            <a:spLocks noGrp="1"/>
          </p:cNvSpPr>
          <p:nvPr>
            <p:ph type="title"/>
          </p:nvPr>
        </p:nvSpPr>
        <p:spPr>
          <a:xfrm>
            <a:off x="313516" y="297979"/>
            <a:ext cx="10040400" cy="490629"/>
          </a:xfrm>
          <a:prstGeom prst="rect">
            <a:avLst/>
          </a:prstGeom>
          <a:noFill/>
          <a:ln>
            <a:noFill/>
          </a:ln>
        </p:spPr>
        <p:txBody>
          <a:bodyPr spcFirstLastPara="1" wrap="square" lIns="91425" tIns="45700" rIns="91425" bIns="45700" anchor="t" anchorCtr="0">
            <a:noAutofit/>
          </a:bodyPr>
          <a:lstStyle/>
          <a:p>
            <a:pPr lvl="0"/>
            <a:r>
              <a:rPr lang="en-SG" dirty="0"/>
              <a:t>For the Data Scientist: Still Not Convinced?</a:t>
            </a:r>
            <a:endParaRPr sz="3800" b="1" i="0" u="none" strike="noStrike" cap="none" dirty="0">
              <a:solidFill>
                <a:schemeClr val="accent1"/>
              </a:solidFill>
              <a:latin typeface="Roboto"/>
              <a:ea typeface="Roboto"/>
              <a:cs typeface="Roboto"/>
              <a:sym typeface="Roboto"/>
            </a:endParaRPr>
          </a:p>
        </p:txBody>
      </p:sp>
      <p:sp>
        <p:nvSpPr>
          <p:cNvPr id="6" name="TextBox 5">
            <a:extLst>
              <a:ext uri="{FF2B5EF4-FFF2-40B4-BE49-F238E27FC236}">
                <a16:creationId xmlns:a16="http://schemas.microsoft.com/office/drawing/2014/main" id="{E134B3D6-6462-4D8C-BD7A-83824D70D758}"/>
              </a:ext>
            </a:extLst>
          </p:cNvPr>
          <p:cNvSpPr txBox="1"/>
          <p:nvPr/>
        </p:nvSpPr>
        <p:spPr>
          <a:xfrm>
            <a:off x="830424" y="944314"/>
            <a:ext cx="11056284" cy="877163"/>
          </a:xfrm>
          <a:prstGeom prst="rect">
            <a:avLst/>
          </a:prstGeom>
          <a:noFill/>
        </p:spPr>
        <p:txBody>
          <a:bodyPr wrap="square" rtlCol="0">
            <a:spAutoFit/>
          </a:bodyPr>
          <a:lstStyle/>
          <a:p>
            <a:pPr marL="285750" indent="-285750" eaLnBrk="0" fontAlgn="base" hangingPunct="0">
              <a:lnSpc>
                <a:spcPct val="150000"/>
              </a:lnSpc>
              <a:spcBef>
                <a:spcPct val="0"/>
              </a:spcBef>
              <a:spcAft>
                <a:spcPct val="0"/>
              </a:spcAft>
              <a:buFont typeface="Arial" charset="0"/>
              <a:buChar char="•"/>
            </a:pPr>
            <a:r>
              <a:rPr lang="en-US" sz="1800" dirty="0">
                <a:solidFill>
                  <a:srgbClr val="344D62"/>
                </a:solidFill>
                <a:latin typeface="Roboto"/>
                <a:ea typeface="Roboto"/>
                <a:cs typeface="Roboto"/>
              </a:rPr>
              <a:t>Each model runs through an extensive test in determining the optimal parameters</a:t>
            </a:r>
          </a:p>
          <a:p>
            <a:pPr marL="285750" indent="-285750" eaLnBrk="0" fontAlgn="base" hangingPunct="0">
              <a:lnSpc>
                <a:spcPct val="150000"/>
              </a:lnSpc>
              <a:spcBef>
                <a:spcPct val="0"/>
              </a:spcBef>
              <a:spcAft>
                <a:spcPct val="0"/>
              </a:spcAft>
              <a:buFont typeface="Arial" charset="0"/>
              <a:buChar char="•"/>
            </a:pPr>
            <a:r>
              <a:rPr lang="en-US" sz="1800" dirty="0">
                <a:solidFill>
                  <a:srgbClr val="344D62"/>
                </a:solidFill>
                <a:latin typeface="Roboto"/>
                <a:ea typeface="Roboto"/>
                <a:cs typeface="Roboto"/>
              </a:rPr>
              <a:t>Options are available to perform manual tuning of the model</a:t>
            </a:r>
          </a:p>
        </p:txBody>
      </p:sp>
      <p:sp>
        <p:nvSpPr>
          <p:cNvPr id="11" name="TextBox 10">
            <a:extLst>
              <a:ext uri="{FF2B5EF4-FFF2-40B4-BE49-F238E27FC236}">
                <a16:creationId xmlns:a16="http://schemas.microsoft.com/office/drawing/2014/main" id="{E03DE6ED-6BC6-4126-952B-F6B1570FE54E}"/>
              </a:ext>
            </a:extLst>
          </p:cNvPr>
          <p:cNvSpPr txBox="1"/>
          <p:nvPr/>
        </p:nvSpPr>
        <p:spPr>
          <a:xfrm>
            <a:off x="971169" y="2110210"/>
            <a:ext cx="2454217" cy="379591"/>
          </a:xfrm>
          <a:prstGeom prst="rect">
            <a:avLst/>
          </a:prstGeom>
          <a:noFill/>
        </p:spPr>
        <p:txBody>
          <a:bodyPr wrap="square" rtlCol="0">
            <a:spAutoFit/>
          </a:bodyPr>
          <a:lstStyle/>
          <a:p>
            <a:pPr eaLnBrk="0" fontAlgn="base" hangingPunct="0">
              <a:lnSpc>
                <a:spcPct val="150000"/>
              </a:lnSpc>
              <a:spcBef>
                <a:spcPct val="0"/>
              </a:spcBef>
              <a:spcAft>
                <a:spcPct val="0"/>
              </a:spcAft>
            </a:pPr>
            <a:r>
              <a:rPr lang="en-US" dirty="0">
                <a:solidFill>
                  <a:srgbClr val="344D62"/>
                </a:solidFill>
                <a:latin typeface="Roboto"/>
                <a:ea typeface="Roboto"/>
                <a:cs typeface="Roboto"/>
              </a:rPr>
              <a:t>DataRobot Tuning</a:t>
            </a:r>
          </a:p>
        </p:txBody>
      </p:sp>
      <p:sp>
        <p:nvSpPr>
          <p:cNvPr id="12" name="TextBox 11">
            <a:extLst>
              <a:ext uri="{FF2B5EF4-FFF2-40B4-BE49-F238E27FC236}">
                <a16:creationId xmlns:a16="http://schemas.microsoft.com/office/drawing/2014/main" id="{8034A19D-7B84-40F5-912C-60BA2F5265DA}"/>
              </a:ext>
            </a:extLst>
          </p:cNvPr>
          <p:cNvSpPr txBox="1"/>
          <p:nvPr/>
        </p:nvSpPr>
        <p:spPr>
          <a:xfrm>
            <a:off x="5219164" y="2108580"/>
            <a:ext cx="2563408" cy="379591"/>
          </a:xfrm>
          <a:prstGeom prst="rect">
            <a:avLst/>
          </a:prstGeom>
          <a:noFill/>
        </p:spPr>
        <p:txBody>
          <a:bodyPr wrap="square" rtlCol="0">
            <a:spAutoFit/>
          </a:bodyPr>
          <a:lstStyle/>
          <a:p>
            <a:pPr eaLnBrk="0" fontAlgn="base" hangingPunct="0">
              <a:lnSpc>
                <a:spcPct val="150000"/>
              </a:lnSpc>
              <a:spcBef>
                <a:spcPct val="0"/>
              </a:spcBef>
              <a:spcAft>
                <a:spcPct val="0"/>
              </a:spcAft>
            </a:pPr>
            <a:r>
              <a:rPr lang="en-US" dirty="0">
                <a:solidFill>
                  <a:srgbClr val="344D62"/>
                </a:solidFill>
                <a:latin typeface="Roboto"/>
                <a:ea typeface="Roboto"/>
                <a:cs typeface="Roboto"/>
              </a:rPr>
              <a:t>Manual tuning options</a:t>
            </a:r>
          </a:p>
        </p:txBody>
      </p:sp>
      <p:sp>
        <p:nvSpPr>
          <p:cNvPr id="13" name="TextBox 12">
            <a:extLst>
              <a:ext uri="{FF2B5EF4-FFF2-40B4-BE49-F238E27FC236}">
                <a16:creationId xmlns:a16="http://schemas.microsoft.com/office/drawing/2014/main" id="{22EBBE78-CFCC-4D88-9E3F-BAB7FFCAC015}"/>
              </a:ext>
            </a:extLst>
          </p:cNvPr>
          <p:cNvSpPr txBox="1"/>
          <p:nvPr/>
        </p:nvSpPr>
        <p:spPr>
          <a:xfrm>
            <a:off x="7956760" y="3329274"/>
            <a:ext cx="3249308" cy="1708160"/>
          </a:xfrm>
          <a:prstGeom prst="rect">
            <a:avLst/>
          </a:prstGeom>
          <a:solidFill>
            <a:srgbClr val="2C8FE3">
              <a:alpha val="9804"/>
            </a:srgbClr>
          </a:solidFill>
        </p:spPr>
        <p:txBody>
          <a:bodyPr wrap="square" rtlCol="0">
            <a:spAutoFit/>
          </a:bodyPr>
          <a:lstStyle/>
          <a:p>
            <a:pPr algn="ctr" eaLnBrk="0" fontAlgn="base" hangingPunct="0">
              <a:lnSpc>
                <a:spcPct val="150000"/>
              </a:lnSpc>
              <a:spcBef>
                <a:spcPct val="0"/>
              </a:spcBef>
              <a:spcAft>
                <a:spcPct val="0"/>
              </a:spcAft>
            </a:pPr>
            <a:r>
              <a:rPr lang="en-US" sz="1800" i="1" dirty="0">
                <a:solidFill>
                  <a:srgbClr val="344D62"/>
                </a:solidFill>
                <a:latin typeface="Roboto"/>
                <a:ea typeface="Roboto"/>
                <a:cs typeface="Roboto"/>
              </a:rPr>
              <a:t>Let us know if the manual tuning works better. We are constantly looking for ways to enhance our models.</a:t>
            </a:r>
          </a:p>
        </p:txBody>
      </p:sp>
      <p:pic>
        <p:nvPicPr>
          <p:cNvPr id="3" name="Picture 2">
            <a:extLst>
              <a:ext uri="{FF2B5EF4-FFF2-40B4-BE49-F238E27FC236}">
                <a16:creationId xmlns:a16="http://schemas.microsoft.com/office/drawing/2014/main" id="{B56F339C-8E59-491F-9D83-E9F8CB2A19E5}"/>
              </a:ext>
            </a:extLst>
          </p:cNvPr>
          <p:cNvPicPr>
            <a:picLocks noChangeAspect="1"/>
          </p:cNvPicPr>
          <p:nvPr/>
        </p:nvPicPr>
        <p:blipFill>
          <a:blip r:embed="rId3"/>
          <a:stretch>
            <a:fillRect/>
          </a:stretch>
        </p:blipFill>
        <p:spPr>
          <a:xfrm>
            <a:off x="5325718" y="2551939"/>
            <a:ext cx="1877515" cy="3925713"/>
          </a:xfrm>
          <a:prstGeom prst="rect">
            <a:avLst/>
          </a:prstGeom>
        </p:spPr>
      </p:pic>
      <p:pic>
        <p:nvPicPr>
          <p:cNvPr id="4" name="Picture 3">
            <a:extLst>
              <a:ext uri="{FF2B5EF4-FFF2-40B4-BE49-F238E27FC236}">
                <a16:creationId xmlns:a16="http://schemas.microsoft.com/office/drawing/2014/main" id="{4D25A8BE-B8D4-47BB-B68B-ADF2FDA67D61}"/>
              </a:ext>
            </a:extLst>
          </p:cNvPr>
          <p:cNvPicPr>
            <a:picLocks noChangeAspect="1"/>
          </p:cNvPicPr>
          <p:nvPr/>
        </p:nvPicPr>
        <p:blipFill>
          <a:blip r:embed="rId4"/>
          <a:stretch>
            <a:fillRect/>
          </a:stretch>
        </p:blipFill>
        <p:spPr>
          <a:xfrm>
            <a:off x="536264" y="2551939"/>
            <a:ext cx="4035927" cy="3943229"/>
          </a:xfrm>
          <a:prstGeom prst="rect">
            <a:avLst/>
          </a:prstGeom>
        </p:spPr>
      </p:pic>
    </p:spTree>
    <p:extLst>
      <p:ext uri="{BB962C8B-B14F-4D97-AF65-F5344CB8AC3E}">
        <p14:creationId xmlns:p14="http://schemas.microsoft.com/office/powerpoint/2010/main" val="30657403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1"/>
          <p:cNvSpPr txBox="1">
            <a:spLocks noGrp="1"/>
          </p:cNvSpPr>
          <p:nvPr>
            <p:ph type="title"/>
          </p:nvPr>
        </p:nvSpPr>
        <p:spPr>
          <a:xfrm>
            <a:off x="313516" y="297979"/>
            <a:ext cx="10040400" cy="490629"/>
          </a:xfrm>
          <a:prstGeom prst="rect">
            <a:avLst/>
          </a:prstGeom>
          <a:noFill/>
          <a:ln>
            <a:noFill/>
          </a:ln>
        </p:spPr>
        <p:txBody>
          <a:bodyPr spcFirstLastPara="1" wrap="square" lIns="91425" tIns="45700" rIns="91425" bIns="45700" anchor="t" anchorCtr="0">
            <a:noAutofit/>
          </a:bodyPr>
          <a:lstStyle/>
          <a:p>
            <a:pPr lvl="0"/>
            <a:r>
              <a:rPr lang="en-SG" dirty="0"/>
              <a:t>For the Data Scientist: Still Not Convinced?</a:t>
            </a:r>
            <a:endParaRPr sz="3800" b="1" i="0" u="none" strike="noStrike" cap="none" dirty="0">
              <a:solidFill>
                <a:schemeClr val="accent1"/>
              </a:solidFill>
              <a:latin typeface="Roboto"/>
              <a:ea typeface="Roboto"/>
              <a:cs typeface="Roboto"/>
              <a:sym typeface="Roboto"/>
            </a:endParaRPr>
          </a:p>
        </p:txBody>
      </p:sp>
      <p:sp>
        <p:nvSpPr>
          <p:cNvPr id="9" name="TextBox 8">
            <a:extLst>
              <a:ext uri="{FF2B5EF4-FFF2-40B4-BE49-F238E27FC236}">
                <a16:creationId xmlns:a16="http://schemas.microsoft.com/office/drawing/2014/main" id="{249DB563-4F26-41BE-ADE2-C293A65F7201}"/>
              </a:ext>
            </a:extLst>
          </p:cNvPr>
          <p:cNvSpPr txBox="1"/>
          <p:nvPr/>
        </p:nvSpPr>
        <p:spPr>
          <a:xfrm>
            <a:off x="923730" y="1121597"/>
            <a:ext cx="9629191" cy="1292662"/>
          </a:xfrm>
          <a:prstGeom prst="rect">
            <a:avLst/>
          </a:prstGeom>
          <a:noFill/>
        </p:spPr>
        <p:txBody>
          <a:bodyPr wrap="square" rtlCol="0">
            <a:spAutoFit/>
          </a:bodyPr>
          <a:lstStyle/>
          <a:p>
            <a:pPr marL="285750" indent="-285750" eaLnBrk="0" fontAlgn="base" hangingPunct="0">
              <a:lnSpc>
                <a:spcPct val="150000"/>
              </a:lnSpc>
              <a:spcBef>
                <a:spcPct val="0"/>
              </a:spcBef>
              <a:spcAft>
                <a:spcPct val="0"/>
              </a:spcAft>
              <a:buFont typeface="Arial" charset="0"/>
              <a:buChar char="•"/>
            </a:pPr>
            <a:r>
              <a:rPr lang="en-US" sz="1800" dirty="0">
                <a:solidFill>
                  <a:srgbClr val="344D62"/>
                </a:solidFill>
                <a:latin typeface="Roboto"/>
                <a:ea typeface="Roboto"/>
                <a:cs typeface="Roboto"/>
              </a:rPr>
              <a:t>Data scientists can apply monotonicity rules, to ensure that models apply patterns in a common sense manner e.g. that expected losses always increase as the current loan balance increases.</a:t>
            </a:r>
          </a:p>
        </p:txBody>
      </p:sp>
      <p:pic>
        <p:nvPicPr>
          <p:cNvPr id="15" name="Picture 14">
            <a:extLst>
              <a:ext uri="{FF2B5EF4-FFF2-40B4-BE49-F238E27FC236}">
                <a16:creationId xmlns:a16="http://schemas.microsoft.com/office/drawing/2014/main" id="{D408E6BC-8BF1-4966-A3D9-179395ADF103}"/>
              </a:ext>
            </a:extLst>
          </p:cNvPr>
          <p:cNvPicPr>
            <a:picLocks noChangeAspect="1"/>
          </p:cNvPicPr>
          <p:nvPr/>
        </p:nvPicPr>
        <p:blipFill>
          <a:blip r:embed="rId3"/>
          <a:stretch>
            <a:fillRect/>
          </a:stretch>
        </p:blipFill>
        <p:spPr>
          <a:xfrm>
            <a:off x="3617516" y="2676964"/>
            <a:ext cx="4956967" cy="3593208"/>
          </a:xfrm>
          <a:prstGeom prst="rect">
            <a:avLst/>
          </a:prstGeom>
        </p:spPr>
      </p:pic>
    </p:spTree>
    <p:extLst>
      <p:ext uri="{BB962C8B-B14F-4D97-AF65-F5344CB8AC3E}">
        <p14:creationId xmlns:p14="http://schemas.microsoft.com/office/powerpoint/2010/main" val="27429450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1"/>
          <p:cNvSpPr txBox="1">
            <a:spLocks noGrp="1"/>
          </p:cNvSpPr>
          <p:nvPr>
            <p:ph type="title"/>
          </p:nvPr>
        </p:nvSpPr>
        <p:spPr>
          <a:xfrm>
            <a:off x="313516" y="297979"/>
            <a:ext cx="10040400" cy="490629"/>
          </a:xfrm>
          <a:prstGeom prst="rect">
            <a:avLst/>
          </a:prstGeom>
          <a:noFill/>
          <a:ln>
            <a:noFill/>
          </a:ln>
        </p:spPr>
        <p:txBody>
          <a:bodyPr spcFirstLastPara="1" wrap="square" lIns="91425" tIns="45700" rIns="91425" bIns="45700" anchor="t" anchorCtr="0">
            <a:noAutofit/>
          </a:bodyPr>
          <a:lstStyle/>
          <a:p>
            <a:pPr lvl="0"/>
            <a:r>
              <a:rPr lang="en-SG" dirty="0"/>
              <a:t>Let’s Deploy the Model!</a:t>
            </a:r>
            <a:endParaRPr sz="3800" b="1" i="0" u="none" strike="noStrike" cap="none" dirty="0">
              <a:solidFill>
                <a:schemeClr val="accent1"/>
              </a:solidFill>
              <a:latin typeface="Roboto"/>
              <a:ea typeface="Roboto"/>
              <a:cs typeface="Roboto"/>
              <a:sym typeface="Roboto"/>
            </a:endParaRPr>
          </a:p>
        </p:txBody>
      </p:sp>
      <p:sp>
        <p:nvSpPr>
          <p:cNvPr id="5" name="TextBox 4">
            <a:extLst>
              <a:ext uri="{FF2B5EF4-FFF2-40B4-BE49-F238E27FC236}">
                <a16:creationId xmlns:a16="http://schemas.microsoft.com/office/drawing/2014/main" id="{411E4A0B-35D8-4030-8875-0544F543B8DB}"/>
              </a:ext>
            </a:extLst>
          </p:cNvPr>
          <p:cNvSpPr txBox="1"/>
          <p:nvPr/>
        </p:nvSpPr>
        <p:spPr>
          <a:xfrm>
            <a:off x="7794010" y="1169609"/>
            <a:ext cx="4473314" cy="1708160"/>
          </a:xfrm>
          <a:prstGeom prst="rect">
            <a:avLst/>
          </a:prstGeom>
          <a:noFill/>
        </p:spPr>
        <p:txBody>
          <a:bodyPr wrap="square" rtlCol="0">
            <a:spAutoFit/>
          </a:bodyPr>
          <a:lstStyle/>
          <a:p>
            <a:pPr marL="285750" marR="0" lvl="0" indent="-285750" algn="ctr" defTabSz="914400" eaLnBrk="0" fontAlgn="base" latinLnBrk="0" hangingPunct="0">
              <a:lnSpc>
                <a:spcPct val="150000"/>
              </a:lnSpc>
              <a:spcBef>
                <a:spcPct val="0"/>
              </a:spcBef>
              <a:spcAft>
                <a:spcPct val="0"/>
              </a:spcAft>
              <a:buClrTx/>
              <a:buSzTx/>
              <a:buFont typeface="Arial" charset="0"/>
              <a:buNone/>
              <a:tabLst/>
              <a:defRPr/>
            </a:pPr>
            <a:r>
              <a:rPr lang="en-US" sz="1800" b="1" u="sng" dirty="0">
                <a:solidFill>
                  <a:srgbClr val="344D62"/>
                </a:solidFill>
                <a:latin typeface="Roboto"/>
                <a:ea typeface="Roboto"/>
                <a:cs typeface="Roboto"/>
              </a:rPr>
              <a:t>1) GUI</a:t>
            </a:r>
          </a:p>
          <a:p>
            <a:pPr marL="285750" marR="0" lvl="0" indent="-285750" defTabSz="914400" eaLnBrk="0" fontAlgn="base" latinLnBrk="0" hangingPunct="0">
              <a:lnSpc>
                <a:spcPct val="150000"/>
              </a:lnSpc>
              <a:spcBef>
                <a:spcPct val="0"/>
              </a:spcBef>
              <a:spcAft>
                <a:spcPct val="0"/>
              </a:spcAft>
              <a:buClrTx/>
              <a:buSzTx/>
              <a:buFont typeface="Arial" charset="0"/>
              <a:buNone/>
              <a:tabLst/>
              <a:defRPr/>
            </a:pPr>
            <a:r>
              <a:rPr lang="en-US" sz="1800" dirty="0">
                <a:solidFill>
                  <a:srgbClr val="344D62"/>
                </a:solidFill>
                <a:latin typeface="Roboto"/>
                <a:ea typeface="Roboto"/>
                <a:cs typeface="Roboto"/>
              </a:rPr>
              <a:t>Pros: Supports ad-hoc scoring</a:t>
            </a:r>
          </a:p>
          <a:p>
            <a:pPr marL="446088" indent="-446088" eaLnBrk="0" fontAlgn="base" hangingPunct="0">
              <a:lnSpc>
                <a:spcPct val="150000"/>
              </a:lnSpc>
              <a:spcBef>
                <a:spcPct val="0"/>
              </a:spcBef>
              <a:spcAft>
                <a:spcPct val="0"/>
              </a:spcAft>
            </a:pPr>
            <a:r>
              <a:rPr lang="en-US" sz="1800" dirty="0">
                <a:solidFill>
                  <a:srgbClr val="344D62"/>
                </a:solidFill>
                <a:latin typeface="Roboto"/>
                <a:ea typeface="Roboto"/>
                <a:cs typeface="Roboto"/>
              </a:rPr>
              <a:t>Cons: Manual process, requires network access for scoring</a:t>
            </a:r>
          </a:p>
        </p:txBody>
      </p:sp>
      <p:pic>
        <p:nvPicPr>
          <p:cNvPr id="6" name="Picture 5">
            <a:extLst>
              <a:ext uri="{FF2B5EF4-FFF2-40B4-BE49-F238E27FC236}">
                <a16:creationId xmlns:a16="http://schemas.microsoft.com/office/drawing/2014/main" id="{E93D2E95-C889-4BFC-BCEB-B9E8B8AB0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516" y="1055222"/>
            <a:ext cx="7205087" cy="1822547"/>
          </a:xfrm>
          <a:prstGeom prst="rect">
            <a:avLst/>
          </a:prstGeom>
        </p:spPr>
      </p:pic>
      <p:sp>
        <p:nvSpPr>
          <p:cNvPr id="7" name="TextBox 6">
            <a:extLst>
              <a:ext uri="{FF2B5EF4-FFF2-40B4-BE49-F238E27FC236}">
                <a16:creationId xmlns:a16="http://schemas.microsoft.com/office/drawing/2014/main" id="{EA9A2A47-D5F4-44DF-94E8-1B2A96FACC62}"/>
              </a:ext>
            </a:extLst>
          </p:cNvPr>
          <p:cNvSpPr txBox="1"/>
          <p:nvPr/>
        </p:nvSpPr>
        <p:spPr>
          <a:xfrm>
            <a:off x="517414" y="3558019"/>
            <a:ext cx="4473314" cy="2123658"/>
          </a:xfrm>
          <a:prstGeom prst="rect">
            <a:avLst/>
          </a:prstGeom>
          <a:noFill/>
        </p:spPr>
        <p:txBody>
          <a:bodyPr wrap="square" rtlCol="0">
            <a:spAutoFit/>
          </a:bodyPr>
          <a:lstStyle/>
          <a:p>
            <a:pPr marL="285750" marR="0" lvl="0" indent="-285750" algn="ctr" defTabSz="914400" eaLnBrk="0" fontAlgn="base" latinLnBrk="0" hangingPunct="0">
              <a:lnSpc>
                <a:spcPct val="150000"/>
              </a:lnSpc>
              <a:spcBef>
                <a:spcPct val="0"/>
              </a:spcBef>
              <a:spcAft>
                <a:spcPct val="0"/>
              </a:spcAft>
              <a:buClrTx/>
              <a:buSzTx/>
              <a:buFont typeface="Arial" charset="0"/>
              <a:buNone/>
              <a:tabLst/>
              <a:defRPr/>
            </a:pPr>
            <a:r>
              <a:rPr lang="en-US" sz="1800" b="1" u="sng" dirty="0">
                <a:solidFill>
                  <a:srgbClr val="344D62"/>
                </a:solidFill>
                <a:latin typeface="Roboto"/>
                <a:ea typeface="Roboto"/>
                <a:cs typeface="Roboto"/>
              </a:rPr>
              <a:t>2) Rest API</a:t>
            </a:r>
          </a:p>
          <a:p>
            <a:pPr marL="401638" marR="0" lvl="0" indent="-401638" defTabSz="914400" eaLnBrk="0" fontAlgn="base" latinLnBrk="0" hangingPunct="0">
              <a:lnSpc>
                <a:spcPct val="150000"/>
              </a:lnSpc>
              <a:spcBef>
                <a:spcPct val="0"/>
              </a:spcBef>
              <a:spcAft>
                <a:spcPct val="0"/>
              </a:spcAft>
              <a:buClrTx/>
              <a:buSzTx/>
              <a:buFont typeface="Arial" charset="0"/>
              <a:buNone/>
              <a:defRPr/>
            </a:pPr>
            <a:r>
              <a:rPr lang="en-US" sz="1800" dirty="0">
                <a:solidFill>
                  <a:srgbClr val="344D62"/>
                </a:solidFill>
                <a:latin typeface="Roboto"/>
                <a:ea typeface="Roboto"/>
                <a:cs typeface="Roboto"/>
              </a:rPr>
              <a:t>Pros: Support automated refresh, easy to refresh the model for scoring</a:t>
            </a:r>
          </a:p>
          <a:p>
            <a:pPr marL="401638" marR="0" lvl="0" indent="-401638" defTabSz="914400" eaLnBrk="0" fontAlgn="base" latinLnBrk="0" hangingPunct="0">
              <a:lnSpc>
                <a:spcPct val="150000"/>
              </a:lnSpc>
              <a:spcBef>
                <a:spcPct val="0"/>
              </a:spcBef>
              <a:spcAft>
                <a:spcPct val="0"/>
              </a:spcAft>
              <a:buClrTx/>
              <a:buSzTx/>
              <a:buFont typeface="Arial" charset="0"/>
              <a:buNone/>
              <a:defRPr/>
            </a:pPr>
            <a:r>
              <a:rPr lang="en-US" sz="1800" dirty="0">
                <a:solidFill>
                  <a:srgbClr val="344D62"/>
                </a:solidFill>
                <a:latin typeface="Roboto"/>
                <a:ea typeface="Roboto"/>
                <a:cs typeface="Roboto"/>
              </a:rPr>
              <a:t>Cons: Requires network access for scoring</a:t>
            </a:r>
          </a:p>
        </p:txBody>
      </p:sp>
      <p:pic>
        <p:nvPicPr>
          <p:cNvPr id="8" name="Picture 7">
            <a:extLst>
              <a:ext uri="{FF2B5EF4-FFF2-40B4-BE49-F238E27FC236}">
                <a16:creationId xmlns:a16="http://schemas.microsoft.com/office/drawing/2014/main" id="{ED5E2266-D4BE-4E1B-86AF-F1D53431C71C}"/>
              </a:ext>
            </a:extLst>
          </p:cNvPr>
          <p:cNvPicPr>
            <a:picLocks noChangeAspect="1"/>
          </p:cNvPicPr>
          <p:nvPr/>
        </p:nvPicPr>
        <p:blipFill>
          <a:blip r:embed="rId4"/>
          <a:stretch>
            <a:fillRect/>
          </a:stretch>
        </p:blipFill>
        <p:spPr>
          <a:xfrm>
            <a:off x="4990728" y="2992156"/>
            <a:ext cx="6447838" cy="3457270"/>
          </a:xfrm>
          <a:prstGeom prst="rect">
            <a:avLst/>
          </a:prstGeom>
        </p:spPr>
      </p:pic>
    </p:spTree>
    <p:extLst>
      <p:ext uri="{BB962C8B-B14F-4D97-AF65-F5344CB8AC3E}">
        <p14:creationId xmlns:p14="http://schemas.microsoft.com/office/powerpoint/2010/main" val="531072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2" name="Shape 784">
            <a:extLst>
              <a:ext uri="{FF2B5EF4-FFF2-40B4-BE49-F238E27FC236}">
                <a16:creationId xmlns:a16="http://schemas.microsoft.com/office/drawing/2014/main" id="{34CC89D0-07E7-4358-B038-5270AA1872A3}"/>
              </a:ext>
            </a:extLst>
          </p:cNvPr>
          <p:cNvSpPr txBox="1">
            <a:spLocks noGrp="1"/>
          </p:cNvSpPr>
          <p:nvPr>
            <p:ph type="title"/>
          </p:nvPr>
        </p:nvSpPr>
        <p:spPr>
          <a:xfrm>
            <a:off x="2201858" y="3877606"/>
            <a:ext cx="7954200" cy="1001397"/>
          </a:xfrm>
          <a:prstGeom prst="rect">
            <a:avLst/>
          </a:prstGeom>
          <a:noFill/>
          <a:ln>
            <a:noFill/>
          </a:ln>
        </p:spPr>
        <p:txBody>
          <a:bodyPr lIns="91425" tIns="91425" rIns="91425" bIns="91425" anchor="ctr" anchorCtr="0">
            <a:noAutofit/>
          </a:bodyPr>
          <a:lstStyle/>
          <a:p>
            <a:pPr marL="0" marR="0" lvl="0" indent="0" algn="ctr" rtl="0">
              <a:lnSpc>
                <a:spcPct val="150000"/>
              </a:lnSpc>
              <a:spcBef>
                <a:spcPts val="0"/>
              </a:spcBef>
              <a:spcAft>
                <a:spcPts val="0"/>
              </a:spcAft>
              <a:buClr>
                <a:srgbClr val="008DD1"/>
              </a:buClr>
              <a:buSzPct val="25000"/>
              <a:buFont typeface="Roboto"/>
              <a:buNone/>
            </a:pPr>
            <a:r>
              <a:rPr lang="en" sz="4800" b="0" i="0" u="none" strike="noStrike" cap="none">
                <a:solidFill>
                  <a:srgbClr val="008DD1"/>
                </a:solidFill>
                <a:latin typeface="Roboto"/>
                <a:ea typeface="Roboto"/>
                <a:cs typeface="Roboto"/>
                <a:sym typeface="Roboto"/>
              </a:rPr>
              <a:t>Questions?</a:t>
            </a:r>
          </a:p>
        </p:txBody>
      </p:sp>
      <p:pic>
        <p:nvPicPr>
          <p:cNvPr id="3" name="Shape 785">
            <a:extLst>
              <a:ext uri="{FF2B5EF4-FFF2-40B4-BE49-F238E27FC236}">
                <a16:creationId xmlns:a16="http://schemas.microsoft.com/office/drawing/2014/main" id="{FD300613-C008-4000-9B3A-DAE5737EB58C}"/>
              </a:ext>
            </a:extLst>
          </p:cNvPr>
          <p:cNvPicPr preferRelativeResize="0"/>
          <p:nvPr/>
        </p:nvPicPr>
        <p:blipFill rotWithShape="1">
          <a:blip r:embed="rId3">
            <a:alphaModFix/>
          </a:blip>
          <a:srcRect/>
          <a:stretch/>
        </p:blipFill>
        <p:spPr>
          <a:xfrm>
            <a:off x="5384675" y="1990818"/>
            <a:ext cx="1285873" cy="1314448"/>
          </a:xfrm>
          <a:prstGeom prst="rect">
            <a:avLst/>
          </a:prstGeom>
          <a:noFill/>
          <a:ln>
            <a:noFill/>
          </a:ln>
        </p:spPr>
      </p:pic>
    </p:spTree>
    <p:extLst>
      <p:ext uri="{BB962C8B-B14F-4D97-AF65-F5344CB8AC3E}">
        <p14:creationId xmlns:p14="http://schemas.microsoft.com/office/powerpoint/2010/main" val="880313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2"/>
          <p:cNvSpPr txBox="1">
            <a:spLocks noGrp="1"/>
          </p:cNvSpPr>
          <p:nvPr>
            <p:ph type="title"/>
          </p:nvPr>
        </p:nvSpPr>
        <p:spPr>
          <a:xfrm>
            <a:off x="313516" y="297979"/>
            <a:ext cx="10040400" cy="49062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Roboto"/>
              <a:buNone/>
            </a:pPr>
            <a:r>
              <a:rPr lang="en-AU" sz="3800" b="1" i="0" u="none" strike="noStrike" cap="none" dirty="0">
                <a:solidFill>
                  <a:schemeClr val="accent1"/>
                </a:solidFill>
                <a:latin typeface="Roboto"/>
                <a:ea typeface="Roboto"/>
                <a:cs typeface="Roboto"/>
                <a:sym typeface="Roboto"/>
              </a:rPr>
              <a:t>Cost of Churn</a:t>
            </a:r>
            <a:endParaRPr sz="3800" b="1" i="0" u="none" strike="noStrike" cap="none" dirty="0">
              <a:solidFill>
                <a:schemeClr val="accent1"/>
              </a:solidFill>
              <a:latin typeface="Roboto"/>
              <a:ea typeface="Roboto"/>
              <a:cs typeface="Roboto"/>
              <a:sym typeface="Roboto"/>
            </a:endParaRPr>
          </a:p>
        </p:txBody>
      </p:sp>
      <p:sp>
        <p:nvSpPr>
          <p:cNvPr id="4" name="Google Shape;1087;p160">
            <a:extLst>
              <a:ext uri="{FF2B5EF4-FFF2-40B4-BE49-F238E27FC236}">
                <a16:creationId xmlns:a16="http://schemas.microsoft.com/office/drawing/2014/main" id="{870FC286-E5C2-4687-B9D3-8A2B777B7CD2}"/>
              </a:ext>
            </a:extLst>
          </p:cNvPr>
          <p:cNvSpPr txBox="1">
            <a:spLocks noGrp="1"/>
          </p:cNvSpPr>
          <p:nvPr>
            <p:ph type="body" idx="1"/>
          </p:nvPr>
        </p:nvSpPr>
        <p:spPr>
          <a:xfrm>
            <a:off x="4510963" y="2223867"/>
            <a:ext cx="6036428" cy="2410267"/>
          </a:xfrm>
          <a:prstGeom prst="rect">
            <a:avLst/>
          </a:prstGeom>
          <a:noFill/>
          <a:ln>
            <a:noFill/>
          </a:ln>
        </p:spPr>
        <p:txBody>
          <a:bodyPr spcFirstLastPara="1" wrap="square" lIns="121900" tIns="121900" rIns="121900" bIns="121900" anchor="t" anchorCtr="0">
            <a:noAutofit/>
          </a:bodyPr>
          <a:lstStyle/>
          <a:p>
            <a:pPr marL="304792" indent="0">
              <a:lnSpc>
                <a:spcPct val="150000"/>
              </a:lnSpc>
              <a:buNone/>
            </a:pPr>
            <a:r>
              <a:rPr lang="en-SG" sz="3200" dirty="0"/>
              <a:t>“acquiring a new customer is anywhere from five to 25 times more expensive than retaining an existing one”</a:t>
            </a:r>
            <a:endParaRPr sz="3200" dirty="0"/>
          </a:p>
        </p:txBody>
      </p:sp>
      <p:sp>
        <p:nvSpPr>
          <p:cNvPr id="5" name="Rectangle 4">
            <a:extLst>
              <a:ext uri="{FF2B5EF4-FFF2-40B4-BE49-F238E27FC236}">
                <a16:creationId xmlns:a16="http://schemas.microsoft.com/office/drawing/2014/main" id="{465A23FB-F731-4AF6-A646-7754AE7DF00E}"/>
              </a:ext>
            </a:extLst>
          </p:cNvPr>
          <p:cNvSpPr/>
          <p:nvPr/>
        </p:nvSpPr>
        <p:spPr>
          <a:xfrm>
            <a:off x="4695825" y="5856211"/>
            <a:ext cx="5851566" cy="297454"/>
          </a:xfrm>
          <a:prstGeom prst="rect">
            <a:avLst/>
          </a:prstGeom>
        </p:spPr>
        <p:txBody>
          <a:bodyPr wrap="square">
            <a:spAutoFit/>
          </a:bodyPr>
          <a:lstStyle/>
          <a:p>
            <a:pPr algn="ctr"/>
            <a:r>
              <a:rPr lang="en-AU" sz="1333" dirty="0"/>
              <a:t>Source: </a:t>
            </a:r>
            <a:r>
              <a:rPr lang="en-AU" sz="1333" dirty="0">
                <a:hlinkClick r:id="rId3"/>
              </a:rPr>
              <a:t>https://hbr.org/2014/10/the-value-of-keeping-the-right-customers</a:t>
            </a:r>
            <a:r>
              <a:rPr lang="en-AU" sz="1333" dirty="0"/>
              <a:t> </a:t>
            </a:r>
          </a:p>
        </p:txBody>
      </p:sp>
      <p:pic>
        <p:nvPicPr>
          <p:cNvPr id="6" name="Google Shape;304;p37">
            <a:extLst>
              <a:ext uri="{FF2B5EF4-FFF2-40B4-BE49-F238E27FC236}">
                <a16:creationId xmlns:a16="http://schemas.microsoft.com/office/drawing/2014/main" id="{F653F8AE-50B6-46C6-A59F-F395D9B46D09}"/>
              </a:ext>
            </a:extLst>
          </p:cNvPr>
          <p:cNvPicPr preferRelativeResize="0"/>
          <p:nvPr/>
        </p:nvPicPr>
        <p:blipFill rotWithShape="1">
          <a:blip r:embed="rId4">
            <a:alphaModFix/>
          </a:blip>
          <a:srcRect/>
          <a:stretch/>
        </p:blipFill>
        <p:spPr>
          <a:xfrm>
            <a:off x="10141662" y="1566641"/>
            <a:ext cx="1285875" cy="1314451"/>
          </a:xfrm>
          <a:prstGeom prst="rect">
            <a:avLst/>
          </a:prstGeom>
          <a:noFill/>
          <a:ln>
            <a:noFill/>
          </a:ln>
        </p:spPr>
      </p:pic>
      <p:pic>
        <p:nvPicPr>
          <p:cNvPr id="9" name="Picture 8" descr="A picture containing table, indoor, sitting, calculator&#10;&#10;Description automatically generated">
            <a:extLst>
              <a:ext uri="{FF2B5EF4-FFF2-40B4-BE49-F238E27FC236}">
                <a16:creationId xmlns:a16="http://schemas.microsoft.com/office/drawing/2014/main" id="{A3B419EF-FEAC-460E-9DB3-9793B2FA308A}"/>
              </a:ext>
            </a:extLst>
          </p:cNvPr>
          <p:cNvPicPr>
            <a:picLocks noChangeAspect="1"/>
          </p:cNvPicPr>
          <p:nvPr/>
        </p:nvPicPr>
        <p:blipFill>
          <a:blip r:embed="rId5"/>
          <a:stretch>
            <a:fillRect/>
          </a:stretch>
        </p:blipFill>
        <p:spPr>
          <a:xfrm>
            <a:off x="313516" y="2578428"/>
            <a:ext cx="4322672" cy="2879980"/>
          </a:xfrm>
          <a:prstGeom prst="rect">
            <a:avLst/>
          </a:prstGeom>
        </p:spPr>
      </p:pic>
    </p:spTree>
    <p:extLst>
      <p:ext uri="{BB962C8B-B14F-4D97-AF65-F5344CB8AC3E}">
        <p14:creationId xmlns:p14="http://schemas.microsoft.com/office/powerpoint/2010/main" val="1238522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2"/>
          <p:cNvSpPr txBox="1">
            <a:spLocks noGrp="1"/>
          </p:cNvSpPr>
          <p:nvPr>
            <p:ph type="title"/>
          </p:nvPr>
        </p:nvSpPr>
        <p:spPr>
          <a:xfrm>
            <a:off x="313516" y="297979"/>
            <a:ext cx="10040400" cy="49062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Roboto"/>
              <a:buNone/>
            </a:pPr>
            <a:r>
              <a:rPr lang="en-AU" sz="3800" b="1" i="0" u="none" strike="noStrike" cap="none" dirty="0">
                <a:solidFill>
                  <a:schemeClr val="accent1"/>
                </a:solidFill>
                <a:latin typeface="Roboto"/>
                <a:ea typeface="Roboto"/>
                <a:cs typeface="Roboto"/>
                <a:sym typeface="Roboto"/>
              </a:rPr>
              <a:t>Bottom Line Benefits of Reducing Churn</a:t>
            </a:r>
            <a:endParaRPr sz="3800" b="1" i="0" u="none" strike="noStrike" cap="none" dirty="0">
              <a:solidFill>
                <a:schemeClr val="accent1"/>
              </a:solidFill>
              <a:latin typeface="Roboto"/>
              <a:ea typeface="Roboto"/>
              <a:cs typeface="Roboto"/>
              <a:sym typeface="Roboto"/>
            </a:endParaRPr>
          </a:p>
        </p:txBody>
      </p:sp>
      <p:sp>
        <p:nvSpPr>
          <p:cNvPr id="8" name="Google Shape;1087;p160">
            <a:extLst>
              <a:ext uri="{FF2B5EF4-FFF2-40B4-BE49-F238E27FC236}">
                <a16:creationId xmlns:a16="http://schemas.microsoft.com/office/drawing/2014/main" id="{2F921C5F-62D7-446E-BD26-9DCD65C8E5A0}"/>
              </a:ext>
            </a:extLst>
          </p:cNvPr>
          <p:cNvSpPr txBox="1">
            <a:spLocks noGrp="1"/>
          </p:cNvSpPr>
          <p:nvPr>
            <p:ph type="body" idx="1"/>
          </p:nvPr>
        </p:nvSpPr>
        <p:spPr>
          <a:xfrm>
            <a:off x="5505061" y="2223867"/>
            <a:ext cx="5119021" cy="2410267"/>
          </a:xfrm>
          <a:prstGeom prst="rect">
            <a:avLst/>
          </a:prstGeom>
          <a:noFill/>
          <a:ln>
            <a:noFill/>
          </a:ln>
        </p:spPr>
        <p:txBody>
          <a:bodyPr spcFirstLastPara="1" wrap="square" lIns="121900" tIns="121900" rIns="121900" bIns="121900" anchor="t" anchorCtr="0">
            <a:noAutofit/>
          </a:bodyPr>
          <a:lstStyle/>
          <a:p>
            <a:pPr marL="304792" indent="0">
              <a:lnSpc>
                <a:spcPct val="150000"/>
              </a:lnSpc>
              <a:buNone/>
            </a:pPr>
            <a:r>
              <a:rPr lang="en-SG" sz="3200" dirty="0"/>
              <a:t>“a 5% increase in customer retention produces more than a 25% increase in profit”</a:t>
            </a:r>
            <a:endParaRPr sz="3200" dirty="0"/>
          </a:p>
        </p:txBody>
      </p:sp>
      <p:sp>
        <p:nvSpPr>
          <p:cNvPr id="9" name="Rectangle 8">
            <a:extLst>
              <a:ext uri="{FF2B5EF4-FFF2-40B4-BE49-F238E27FC236}">
                <a16:creationId xmlns:a16="http://schemas.microsoft.com/office/drawing/2014/main" id="{4B713724-67F7-4DB7-9C67-FC9FC0BB99C4}"/>
              </a:ext>
            </a:extLst>
          </p:cNvPr>
          <p:cNvSpPr/>
          <p:nvPr/>
        </p:nvSpPr>
        <p:spPr>
          <a:xfrm>
            <a:off x="3252610" y="5856211"/>
            <a:ext cx="10325687" cy="297454"/>
          </a:xfrm>
          <a:prstGeom prst="rect">
            <a:avLst/>
          </a:prstGeom>
        </p:spPr>
        <p:txBody>
          <a:bodyPr wrap="square">
            <a:spAutoFit/>
          </a:bodyPr>
          <a:lstStyle/>
          <a:p>
            <a:pPr algn="ctr"/>
            <a:r>
              <a:rPr lang="en-AU" sz="1333" dirty="0"/>
              <a:t>Source: </a:t>
            </a:r>
            <a:r>
              <a:rPr lang="en-AU" sz="1333" dirty="0">
                <a:hlinkClick r:id="rId3"/>
              </a:rPr>
              <a:t>http://www2.bain.com/Images/BB_Prescription_cutting_costs.pdf</a:t>
            </a:r>
            <a:r>
              <a:rPr lang="en-AU" sz="1333" dirty="0"/>
              <a:t> </a:t>
            </a:r>
          </a:p>
        </p:txBody>
      </p:sp>
      <p:pic>
        <p:nvPicPr>
          <p:cNvPr id="10" name="Google Shape;304;p37">
            <a:extLst>
              <a:ext uri="{FF2B5EF4-FFF2-40B4-BE49-F238E27FC236}">
                <a16:creationId xmlns:a16="http://schemas.microsoft.com/office/drawing/2014/main" id="{3828F5FD-780F-412B-B66A-14135B501F15}"/>
              </a:ext>
            </a:extLst>
          </p:cNvPr>
          <p:cNvPicPr preferRelativeResize="0"/>
          <p:nvPr/>
        </p:nvPicPr>
        <p:blipFill rotWithShape="1">
          <a:blip r:embed="rId4">
            <a:alphaModFix/>
          </a:blip>
          <a:srcRect/>
          <a:stretch/>
        </p:blipFill>
        <p:spPr>
          <a:xfrm>
            <a:off x="10809196" y="1566641"/>
            <a:ext cx="1285875" cy="1314451"/>
          </a:xfrm>
          <a:prstGeom prst="rect">
            <a:avLst/>
          </a:prstGeom>
          <a:noFill/>
          <a:ln>
            <a:noFill/>
          </a:ln>
        </p:spPr>
      </p:pic>
      <p:pic>
        <p:nvPicPr>
          <p:cNvPr id="6" name="Picture 5" descr="A picture containing cup&#10;&#10;Description automatically generated">
            <a:extLst>
              <a:ext uri="{FF2B5EF4-FFF2-40B4-BE49-F238E27FC236}">
                <a16:creationId xmlns:a16="http://schemas.microsoft.com/office/drawing/2014/main" id="{755E1C0A-9BC8-4E5A-B832-5A55AA1B5CE8}"/>
              </a:ext>
            </a:extLst>
          </p:cNvPr>
          <p:cNvPicPr>
            <a:picLocks noChangeAspect="1"/>
          </p:cNvPicPr>
          <p:nvPr/>
        </p:nvPicPr>
        <p:blipFill>
          <a:blip r:embed="rId5"/>
          <a:stretch>
            <a:fillRect/>
          </a:stretch>
        </p:blipFill>
        <p:spPr>
          <a:xfrm>
            <a:off x="159002" y="2223867"/>
            <a:ext cx="5082715" cy="3386358"/>
          </a:xfrm>
          <a:prstGeom prst="rect">
            <a:avLst/>
          </a:prstGeom>
        </p:spPr>
      </p:pic>
    </p:spTree>
    <p:extLst>
      <p:ext uri="{BB962C8B-B14F-4D97-AF65-F5344CB8AC3E}">
        <p14:creationId xmlns:p14="http://schemas.microsoft.com/office/powerpoint/2010/main" val="3198047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2"/>
          <p:cNvSpPr txBox="1">
            <a:spLocks noGrp="1"/>
          </p:cNvSpPr>
          <p:nvPr>
            <p:ph type="title"/>
          </p:nvPr>
        </p:nvSpPr>
        <p:spPr>
          <a:xfrm>
            <a:off x="313516" y="297979"/>
            <a:ext cx="10040400" cy="490629"/>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Roboto"/>
              <a:buNone/>
            </a:pPr>
            <a:r>
              <a:rPr lang="en-AU" sz="3800" b="1" i="0" u="none" strike="noStrike" cap="none" dirty="0">
                <a:solidFill>
                  <a:schemeClr val="accent1"/>
                </a:solidFill>
                <a:latin typeface="Roboto"/>
                <a:ea typeface="Roboto"/>
                <a:cs typeface="Roboto"/>
                <a:sym typeface="Roboto"/>
              </a:rPr>
              <a:t>Analytics and Action</a:t>
            </a:r>
            <a:endParaRPr sz="3800" b="1" i="0" u="none" strike="noStrike" cap="none" dirty="0">
              <a:solidFill>
                <a:schemeClr val="accent1"/>
              </a:solidFill>
              <a:latin typeface="Roboto"/>
              <a:ea typeface="Roboto"/>
              <a:cs typeface="Roboto"/>
              <a:sym typeface="Roboto"/>
            </a:endParaRPr>
          </a:p>
        </p:txBody>
      </p:sp>
      <p:sp>
        <p:nvSpPr>
          <p:cNvPr id="11" name="Google Shape;1087;p160">
            <a:extLst>
              <a:ext uri="{FF2B5EF4-FFF2-40B4-BE49-F238E27FC236}">
                <a16:creationId xmlns:a16="http://schemas.microsoft.com/office/drawing/2014/main" id="{BDC4F845-E247-4181-AD96-6BAC9231B2AB}"/>
              </a:ext>
            </a:extLst>
          </p:cNvPr>
          <p:cNvSpPr txBox="1">
            <a:spLocks noGrp="1"/>
          </p:cNvSpPr>
          <p:nvPr>
            <p:ph type="body" idx="1"/>
          </p:nvPr>
        </p:nvSpPr>
        <p:spPr>
          <a:xfrm>
            <a:off x="5299788" y="2223867"/>
            <a:ext cx="5728326" cy="2410267"/>
          </a:xfrm>
          <a:prstGeom prst="rect">
            <a:avLst/>
          </a:prstGeom>
          <a:noFill/>
          <a:ln>
            <a:noFill/>
          </a:ln>
        </p:spPr>
        <p:txBody>
          <a:bodyPr spcFirstLastPara="1" wrap="square" lIns="121900" tIns="121900" rIns="121900" bIns="121900" anchor="t" anchorCtr="0">
            <a:noAutofit/>
          </a:bodyPr>
          <a:lstStyle/>
          <a:p>
            <a:pPr marL="304792" indent="0">
              <a:lnSpc>
                <a:spcPct val="150000"/>
              </a:lnSpc>
              <a:buNone/>
            </a:pPr>
            <a:r>
              <a:rPr lang="en-SG" sz="3200" dirty="0"/>
              <a:t>“the rise of big data is making it possible for firms to act more expediently and precisely on churn rates”</a:t>
            </a:r>
            <a:endParaRPr sz="3200" dirty="0"/>
          </a:p>
        </p:txBody>
      </p:sp>
      <p:pic>
        <p:nvPicPr>
          <p:cNvPr id="12" name="Google Shape;304;p37">
            <a:extLst>
              <a:ext uri="{FF2B5EF4-FFF2-40B4-BE49-F238E27FC236}">
                <a16:creationId xmlns:a16="http://schemas.microsoft.com/office/drawing/2014/main" id="{7595DEF4-622A-4EDA-A256-D58D37851E9C}"/>
              </a:ext>
            </a:extLst>
          </p:cNvPr>
          <p:cNvPicPr preferRelativeResize="0"/>
          <p:nvPr/>
        </p:nvPicPr>
        <p:blipFill rotWithShape="1">
          <a:blip r:embed="rId3">
            <a:alphaModFix/>
          </a:blip>
          <a:srcRect/>
          <a:stretch/>
        </p:blipFill>
        <p:spPr>
          <a:xfrm>
            <a:off x="10659900" y="1566641"/>
            <a:ext cx="1285875" cy="1314451"/>
          </a:xfrm>
          <a:prstGeom prst="rect">
            <a:avLst/>
          </a:prstGeom>
          <a:noFill/>
          <a:ln>
            <a:noFill/>
          </a:ln>
        </p:spPr>
      </p:pic>
      <p:sp>
        <p:nvSpPr>
          <p:cNvPr id="13" name="Rectangle 12">
            <a:extLst>
              <a:ext uri="{FF2B5EF4-FFF2-40B4-BE49-F238E27FC236}">
                <a16:creationId xmlns:a16="http://schemas.microsoft.com/office/drawing/2014/main" id="{9301FDC9-6A4A-40C9-A818-FC53BDF2C9E2}"/>
              </a:ext>
            </a:extLst>
          </p:cNvPr>
          <p:cNvSpPr/>
          <p:nvPr/>
        </p:nvSpPr>
        <p:spPr>
          <a:xfrm>
            <a:off x="3103314" y="5856211"/>
            <a:ext cx="10325687" cy="297454"/>
          </a:xfrm>
          <a:prstGeom prst="rect">
            <a:avLst/>
          </a:prstGeom>
        </p:spPr>
        <p:txBody>
          <a:bodyPr wrap="square">
            <a:spAutoFit/>
          </a:bodyPr>
          <a:lstStyle/>
          <a:p>
            <a:pPr algn="ctr"/>
            <a:r>
              <a:rPr lang="en-AU" sz="1333" dirty="0"/>
              <a:t>Source: </a:t>
            </a:r>
            <a:r>
              <a:rPr lang="en-AU" sz="1333" dirty="0">
                <a:hlinkClick r:id="rId4"/>
              </a:rPr>
              <a:t>https://hbr.org/2014/10/the-value-of-keeping-the-right-customers</a:t>
            </a:r>
            <a:r>
              <a:rPr lang="en-AU" sz="1333" dirty="0"/>
              <a:t> </a:t>
            </a:r>
          </a:p>
        </p:txBody>
      </p:sp>
      <p:pic>
        <p:nvPicPr>
          <p:cNvPr id="3" name="Picture 2" descr="A picture containing red, ground&#10;&#10;Description automatically generated">
            <a:extLst>
              <a:ext uri="{FF2B5EF4-FFF2-40B4-BE49-F238E27FC236}">
                <a16:creationId xmlns:a16="http://schemas.microsoft.com/office/drawing/2014/main" id="{1F22D6B3-3F5B-432B-BDA7-DFF3BD62A28B}"/>
              </a:ext>
            </a:extLst>
          </p:cNvPr>
          <p:cNvPicPr>
            <a:picLocks noChangeAspect="1"/>
          </p:cNvPicPr>
          <p:nvPr/>
        </p:nvPicPr>
        <p:blipFill>
          <a:blip r:embed="rId5"/>
          <a:stretch>
            <a:fillRect/>
          </a:stretch>
        </p:blipFill>
        <p:spPr>
          <a:xfrm>
            <a:off x="534706" y="2014175"/>
            <a:ext cx="4449265" cy="3724966"/>
          </a:xfrm>
          <a:prstGeom prst="rect">
            <a:avLst/>
          </a:prstGeom>
        </p:spPr>
      </p:pic>
    </p:spTree>
    <p:extLst>
      <p:ext uri="{BB962C8B-B14F-4D97-AF65-F5344CB8AC3E}">
        <p14:creationId xmlns:p14="http://schemas.microsoft.com/office/powerpoint/2010/main" val="3942285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0" name="Google Shape;430;p53"/>
          <p:cNvSpPr txBox="1">
            <a:spLocks noGrp="1"/>
          </p:cNvSpPr>
          <p:nvPr>
            <p:ph type="title"/>
          </p:nvPr>
        </p:nvSpPr>
        <p:spPr>
          <a:xfrm>
            <a:off x="408825" y="1020800"/>
            <a:ext cx="3802200" cy="1273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Roboto"/>
              <a:buNone/>
            </a:pPr>
            <a:r>
              <a:rPr lang="en-AU" sz="3200" b="1" i="0" u="none" strike="noStrike" cap="none" dirty="0">
                <a:solidFill>
                  <a:srgbClr val="FFFFFF"/>
                </a:solidFill>
                <a:latin typeface="Roboto"/>
                <a:ea typeface="Roboto"/>
                <a:cs typeface="Roboto"/>
                <a:sym typeface="Roboto"/>
              </a:rPr>
              <a:t>Resource Constraints</a:t>
            </a:r>
            <a:endParaRPr sz="3200" b="1" i="0" u="none" strike="noStrike" cap="none" dirty="0">
              <a:solidFill>
                <a:srgbClr val="FFFFFF"/>
              </a:solidFill>
              <a:latin typeface="Roboto"/>
              <a:ea typeface="Roboto"/>
              <a:cs typeface="Roboto"/>
              <a:sym typeface="Roboto"/>
            </a:endParaRPr>
          </a:p>
        </p:txBody>
      </p:sp>
      <p:sp>
        <p:nvSpPr>
          <p:cNvPr id="431" name="Google Shape;431;p53"/>
          <p:cNvSpPr txBox="1">
            <a:spLocks noGrp="1"/>
          </p:cNvSpPr>
          <p:nvPr>
            <p:ph type="subTitle" idx="2"/>
          </p:nvPr>
        </p:nvSpPr>
        <p:spPr>
          <a:xfrm>
            <a:off x="408825" y="3598675"/>
            <a:ext cx="3745200" cy="2364900"/>
          </a:xfrm>
          <a:prstGeom prst="rect">
            <a:avLst/>
          </a:prstGeom>
          <a:noFill/>
          <a:ln>
            <a:noFill/>
          </a:ln>
        </p:spPr>
        <p:txBody>
          <a:bodyPr spcFirstLastPara="1" wrap="square" lIns="91425" tIns="45700" rIns="91425" bIns="45700" anchor="t" anchorCtr="0">
            <a:noAutofit/>
          </a:bodyPr>
          <a:lstStyle/>
          <a:p>
            <a:pPr lvl="0">
              <a:buClr>
                <a:schemeClr val="bg1"/>
              </a:buClr>
              <a:buFont typeface="Arial" panose="020B0604020202020204" pitchFamily="34" charset="0"/>
              <a:buChar char="•"/>
            </a:pPr>
            <a:r>
              <a:rPr lang="en-SG" dirty="0"/>
              <a:t>Modern businesses have thousands or even </a:t>
            </a:r>
            <a:r>
              <a:rPr lang="en-SG" b="1" dirty="0">
                <a:solidFill>
                  <a:schemeClr val="tx1"/>
                </a:solidFill>
              </a:rPr>
              <a:t>millions of customers</a:t>
            </a:r>
            <a:r>
              <a:rPr lang="en-SG" dirty="0"/>
              <a:t>. </a:t>
            </a:r>
          </a:p>
          <a:p>
            <a:pPr lvl="0">
              <a:buClr>
                <a:schemeClr val="bg1"/>
              </a:buClr>
              <a:buFont typeface="Arial" panose="020B0604020202020204" pitchFamily="34" charset="0"/>
              <a:buChar char="•"/>
            </a:pPr>
            <a:r>
              <a:rPr lang="en-SG" dirty="0"/>
              <a:t>Your </a:t>
            </a:r>
            <a:r>
              <a:rPr lang="en-SG" b="1" dirty="0">
                <a:solidFill>
                  <a:schemeClr val="tx1"/>
                </a:solidFill>
              </a:rPr>
              <a:t>retention team</a:t>
            </a:r>
            <a:r>
              <a:rPr lang="en-SG" dirty="0"/>
              <a:t> do not have the resources to give attention to all of them. </a:t>
            </a:r>
          </a:p>
          <a:p>
            <a:pPr lvl="0">
              <a:buClr>
                <a:schemeClr val="bg1"/>
              </a:buClr>
              <a:buFont typeface="Arial" panose="020B0604020202020204" pitchFamily="34" charset="0"/>
              <a:buChar char="•"/>
            </a:pPr>
            <a:r>
              <a:rPr lang="en-SG" dirty="0"/>
              <a:t>Your </a:t>
            </a:r>
            <a:r>
              <a:rPr lang="en-SG" b="1" dirty="0">
                <a:solidFill>
                  <a:schemeClr val="tx1"/>
                </a:solidFill>
              </a:rPr>
              <a:t>loyal customers</a:t>
            </a:r>
            <a:r>
              <a:rPr lang="en-SG" b="1" dirty="0"/>
              <a:t> </a:t>
            </a:r>
            <a:r>
              <a:rPr lang="en-SG" dirty="0"/>
              <a:t>want time with your sales staff, not your retention team.</a:t>
            </a:r>
          </a:p>
        </p:txBody>
      </p:sp>
      <p:pic>
        <p:nvPicPr>
          <p:cNvPr id="5" name="Picture 4" descr="A picture containing person, indoor, wall, woman&#10;&#10;Description automatically generated">
            <a:extLst>
              <a:ext uri="{FF2B5EF4-FFF2-40B4-BE49-F238E27FC236}">
                <a16:creationId xmlns:a16="http://schemas.microsoft.com/office/drawing/2014/main" id="{149A3025-0535-444C-A913-B440C38D4C97}"/>
              </a:ext>
            </a:extLst>
          </p:cNvPr>
          <p:cNvPicPr>
            <a:picLocks noChangeAspect="1"/>
          </p:cNvPicPr>
          <p:nvPr/>
        </p:nvPicPr>
        <p:blipFill>
          <a:blip r:embed="rId3"/>
          <a:stretch>
            <a:fillRect/>
          </a:stretch>
        </p:blipFill>
        <p:spPr>
          <a:xfrm>
            <a:off x="7240858" y="2282174"/>
            <a:ext cx="2438400" cy="1624584"/>
          </a:xfrm>
          <a:prstGeom prst="rect">
            <a:avLst/>
          </a:prstGeom>
        </p:spPr>
      </p:pic>
      <p:grpSp>
        <p:nvGrpSpPr>
          <p:cNvPr id="6" name="Google Shape;196;p13">
            <a:extLst>
              <a:ext uri="{FF2B5EF4-FFF2-40B4-BE49-F238E27FC236}">
                <a16:creationId xmlns:a16="http://schemas.microsoft.com/office/drawing/2014/main" id="{15711417-DD96-45B6-BAD4-2B5C04321E18}"/>
              </a:ext>
            </a:extLst>
          </p:cNvPr>
          <p:cNvGrpSpPr/>
          <p:nvPr/>
        </p:nvGrpSpPr>
        <p:grpSpPr>
          <a:xfrm>
            <a:off x="5559031" y="957704"/>
            <a:ext cx="882031" cy="1002362"/>
            <a:chOff x="0" y="0"/>
            <a:chExt cx="2147483647" cy="2147483647"/>
          </a:xfrm>
        </p:grpSpPr>
        <p:sp>
          <p:nvSpPr>
            <p:cNvPr id="7" name="Google Shape;197;p13">
              <a:extLst>
                <a:ext uri="{FF2B5EF4-FFF2-40B4-BE49-F238E27FC236}">
                  <a16:creationId xmlns:a16="http://schemas.microsoft.com/office/drawing/2014/main" id="{63925AA9-A622-4416-A8D8-D321A025C30E}"/>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8" name="Google Shape;198;p13">
              <a:extLst>
                <a:ext uri="{FF2B5EF4-FFF2-40B4-BE49-F238E27FC236}">
                  <a16:creationId xmlns:a16="http://schemas.microsoft.com/office/drawing/2014/main" id="{2A9BECBB-64B6-4D18-B9CE-1F656F38D2DB}"/>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9" name="Google Shape;196;p13">
            <a:extLst>
              <a:ext uri="{FF2B5EF4-FFF2-40B4-BE49-F238E27FC236}">
                <a16:creationId xmlns:a16="http://schemas.microsoft.com/office/drawing/2014/main" id="{860069DC-6A77-4DBA-B0E4-7AB5DBD0BC1D}"/>
              </a:ext>
            </a:extLst>
          </p:cNvPr>
          <p:cNvGrpSpPr/>
          <p:nvPr/>
        </p:nvGrpSpPr>
        <p:grpSpPr>
          <a:xfrm>
            <a:off x="6799842" y="960483"/>
            <a:ext cx="882031" cy="1002362"/>
            <a:chOff x="0" y="0"/>
            <a:chExt cx="2147483647" cy="2147483647"/>
          </a:xfrm>
        </p:grpSpPr>
        <p:sp>
          <p:nvSpPr>
            <p:cNvPr id="10" name="Google Shape;197;p13">
              <a:extLst>
                <a:ext uri="{FF2B5EF4-FFF2-40B4-BE49-F238E27FC236}">
                  <a16:creationId xmlns:a16="http://schemas.microsoft.com/office/drawing/2014/main" id="{C2001484-0644-4D3D-AFCA-B10A55CDADAF}"/>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1" name="Google Shape;198;p13">
              <a:extLst>
                <a:ext uri="{FF2B5EF4-FFF2-40B4-BE49-F238E27FC236}">
                  <a16:creationId xmlns:a16="http://schemas.microsoft.com/office/drawing/2014/main" id="{F79E5C51-8E51-4E0F-B101-4A0E8A45BF1F}"/>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12" name="Google Shape;196;p13">
            <a:extLst>
              <a:ext uri="{FF2B5EF4-FFF2-40B4-BE49-F238E27FC236}">
                <a16:creationId xmlns:a16="http://schemas.microsoft.com/office/drawing/2014/main" id="{E3701272-5A98-4E21-A7C8-E5F4141D27F0}"/>
              </a:ext>
            </a:extLst>
          </p:cNvPr>
          <p:cNvGrpSpPr/>
          <p:nvPr/>
        </p:nvGrpSpPr>
        <p:grpSpPr>
          <a:xfrm>
            <a:off x="7976634" y="957704"/>
            <a:ext cx="882031" cy="1002362"/>
            <a:chOff x="0" y="0"/>
            <a:chExt cx="2147483647" cy="2147483647"/>
          </a:xfrm>
        </p:grpSpPr>
        <p:sp>
          <p:nvSpPr>
            <p:cNvPr id="13" name="Google Shape;197;p13">
              <a:extLst>
                <a:ext uri="{FF2B5EF4-FFF2-40B4-BE49-F238E27FC236}">
                  <a16:creationId xmlns:a16="http://schemas.microsoft.com/office/drawing/2014/main" id="{92D680E6-AE9F-4654-9643-1781EB14A719}"/>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4" name="Google Shape;198;p13">
              <a:extLst>
                <a:ext uri="{FF2B5EF4-FFF2-40B4-BE49-F238E27FC236}">
                  <a16:creationId xmlns:a16="http://schemas.microsoft.com/office/drawing/2014/main" id="{26FA33B8-206C-4A70-B87C-99D9AB4ED807}"/>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15" name="Google Shape;196;p13">
            <a:extLst>
              <a:ext uri="{FF2B5EF4-FFF2-40B4-BE49-F238E27FC236}">
                <a16:creationId xmlns:a16="http://schemas.microsoft.com/office/drawing/2014/main" id="{8CE44263-6A34-446B-A292-A02398A54B76}"/>
              </a:ext>
            </a:extLst>
          </p:cNvPr>
          <p:cNvGrpSpPr/>
          <p:nvPr/>
        </p:nvGrpSpPr>
        <p:grpSpPr>
          <a:xfrm>
            <a:off x="9217445" y="960483"/>
            <a:ext cx="882031" cy="1002362"/>
            <a:chOff x="0" y="0"/>
            <a:chExt cx="2147483647" cy="2147483647"/>
          </a:xfrm>
        </p:grpSpPr>
        <p:sp>
          <p:nvSpPr>
            <p:cNvPr id="16" name="Google Shape;197;p13">
              <a:extLst>
                <a:ext uri="{FF2B5EF4-FFF2-40B4-BE49-F238E27FC236}">
                  <a16:creationId xmlns:a16="http://schemas.microsoft.com/office/drawing/2014/main" id="{65764E0B-62F0-4450-BA2D-E665E72C3929}"/>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7" name="Google Shape;198;p13">
              <a:extLst>
                <a:ext uri="{FF2B5EF4-FFF2-40B4-BE49-F238E27FC236}">
                  <a16:creationId xmlns:a16="http://schemas.microsoft.com/office/drawing/2014/main" id="{3FED3C2B-2C73-40BC-AD62-ADF886E20398}"/>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18" name="Google Shape;196;p13">
            <a:extLst>
              <a:ext uri="{FF2B5EF4-FFF2-40B4-BE49-F238E27FC236}">
                <a16:creationId xmlns:a16="http://schemas.microsoft.com/office/drawing/2014/main" id="{BCF9733D-BBE7-4BFA-ACA8-34378DB50EC4}"/>
              </a:ext>
            </a:extLst>
          </p:cNvPr>
          <p:cNvGrpSpPr/>
          <p:nvPr/>
        </p:nvGrpSpPr>
        <p:grpSpPr>
          <a:xfrm>
            <a:off x="10461900" y="960483"/>
            <a:ext cx="882031" cy="1002362"/>
            <a:chOff x="0" y="0"/>
            <a:chExt cx="2147483647" cy="2147483647"/>
          </a:xfrm>
        </p:grpSpPr>
        <p:sp>
          <p:nvSpPr>
            <p:cNvPr id="19" name="Google Shape;197;p13">
              <a:extLst>
                <a:ext uri="{FF2B5EF4-FFF2-40B4-BE49-F238E27FC236}">
                  <a16:creationId xmlns:a16="http://schemas.microsoft.com/office/drawing/2014/main" id="{B25EF30B-CFDA-4CBF-B01B-31A917073E56}"/>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0" name="Google Shape;198;p13">
              <a:extLst>
                <a:ext uri="{FF2B5EF4-FFF2-40B4-BE49-F238E27FC236}">
                  <a16:creationId xmlns:a16="http://schemas.microsoft.com/office/drawing/2014/main" id="{77110730-EDC2-421E-8A81-7F80A6F3FBE4}"/>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21" name="Google Shape;196;p13">
            <a:extLst>
              <a:ext uri="{FF2B5EF4-FFF2-40B4-BE49-F238E27FC236}">
                <a16:creationId xmlns:a16="http://schemas.microsoft.com/office/drawing/2014/main" id="{93910EA6-CE1E-48B8-9CA0-F2AE51BCB876}"/>
              </a:ext>
            </a:extLst>
          </p:cNvPr>
          <p:cNvGrpSpPr/>
          <p:nvPr/>
        </p:nvGrpSpPr>
        <p:grpSpPr>
          <a:xfrm>
            <a:off x="5562195" y="2092104"/>
            <a:ext cx="882031" cy="1002362"/>
            <a:chOff x="0" y="0"/>
            <a:chExt cx="2147483647" cy="2147483647"/>
          </a:xfrm>
        </p:grpSpPr>
        <p:sp>
          <p:nvSpPr>
            <p:cNvPr id="22" name="Google Shape;197;p13">
              <a:extLst>
                <a:ext uri="{FF2B5EF4-FFF2-40B4-BE49-F238E27FC236}">
                  <a16:creationId xmlns:a16="http://schemas.microsoft.com/office/drawing/2014/main" id="{3A0ABA6A-CE13-41B3-A9E1-A623ED1D6A20}"/>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3" name="Google Shape;198;p13">
              <a:extLst>
                <a:ext uri="{FF2B5EF4-FFF2-40B4-BE49-F238E27FC236}">
                  <a16:creationId xmlns:a16="http://schemas.microsoft.com/office/drawing/2014/main" id="{3970ACE3-35AE-4A74-BB24-FAAED97C9C2A}"/>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24" name="Google Shape;196;p13">
            <a:extLst>
              <a:ext uri="{FF2B5EF4-FFF2-40B4-BE49-F238E27FC236}">
                <a16:creationId xmlns:a16="http://schemas.microsoft.com/office/drawing/2014/main" id="{7737AEE8-A727-49AD-93A7-F713792EC608}"/>
              </a:ext>
            </a:extLst>
          </p:cNvPr>
          <p:cNvGrpSpPr/>
          <p:nvPr/>
        </p:nvGrpSpPr>
        <p:grpSpPr>
          <a:xfrm>
            <a:off x="5559031" y="3229283"/>
            <a:ext cx="882031" cy="1002362"/>
            <a:chOff x="0" y="0"/>
            <a:chExt cx="2147483647" cy="2147483647"/>
          </a:xfrm>
        </p:grpSpPr>
        <p:sp>
          <p:nvSpPr>
            <p:cNvPr id="25" name="Google Shape;197;p13">
              <a:extLst>
                <a:ext uri="{FF2B5EF4-FFF2-40B4-BE49-F238E27FC236}">
                  <a16:creationId xmlns:a16="http://schemas.microsoft.com/office/drawing/2014/main" id="{5EA687BD-2BBB-4E68-A102-776226E27319}"/>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6" name="Google Shape;198;p13">
              <a:extLst>
                <a:ext uri="{FF2B5EF4-FFF2-40B4-BE49-F238E27FC236}">
                  <a16:creationId xmlns:a16="http://schemas.microsoft.com/office/drawing/2014/main" id="{8A48DA53-7037-46FA-B5C9-DD7079B4B97D}"/>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27" name="Google Shape;196;p13">
            <a:extLst>
              <a:ext uri="{FF2B5EF4-FFF2-40B4-BE49-F238E27FC236}">
                <a16:creationId xmlns:a16="http://schemas.microsoft.com/office/drawing/2014/main" id="{8E3E31A8-D0E3-4038-867C-DCA9D3285BEE}"/>
              </a:ext>
            </a:extLst>
          </p:cNvPr>
          <p:cNvGrpSpPr/>
          <p:nvPr/>
        </p:nvGrpSpPr>
        <p:grpSpPr>
          <a:xfrm>
            <a:off x="5557852" y="4366462"/>
            <a:ext cx="882031" cy="1002362"/>
            <a:chOff x="0" y="0"/>
            <a:chExt cx="2147483647" cy="2147483647"/>
          </a:xfrm>
        </p:grpSpPr>
        <p:sp>
          <p:nvSpPr>
            <p:cNvPr id="28" name="Google Shape;197;p13">
              <a:extLst>
                <a:ext uri="{FF2B5EF4-FFF2-40B4-BE49-F238E27FC236}">
                  <a16:creationId xmlns:a16="http://schemas.microsoft.com/office/drawing/2014/main" id="{37310972-4CD7-482A-BF8A-386EF4F2098D}"/>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9" name="Google Shape;198;p13">
              <a:extLst>
                <a:ext uri="{FF2B5EF4-FFF2-40B4-BE49-F238E27FC236}">
                  <a16:creationId xmlns:a16="http://schemas.microsoft.com/office/drawing/2014/main" id="{0C5F2C74-C935-4E34-B3F1-29E16DD22B56}"/>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0" name="Google Shape;196;p13">
            <a:extLst>
              <a:ext uri="{FF2B5EF4-FFF2-40B4-BE49-F238E27FC236}">
                <a16:creationId xmlns:a16="http://schemas.microsoft.com/office/drawing/2014/main" id="{185B470A-DD26-47E9-9784-AA76845A63CD}"/>
              </a:ext>
            </a:extLst>
          </p:cNvPr>
          <p:cNvGrpSpPr/>
          <p:nvPr/>
        </p:nvGrpSpPr>
        <p:grpSpPr>
          <a:xfrm>
            <a:off x="10461900" y="2094883"/>
            <a:ext cx="882031" cy="1002362"/>
            <a:chOff x="0" y="0"/>
            <a:chExt cx="2147483647" cy="2147483647"/>
          </a:xfrm>
        </p:grpSpPr>
        <p:sp>
          <p:nvSpPr>
            <p:cNvPr id="31" name="Google Shape;197;p13">
              <a:extLst>
                <a:ext uri="{FF2B5EF4-FFF2-40B4-BE49-F238E27FC236}">
                  <a16:creationId xmlns:a16="http://schemas.microsoft.com/office/drawing/2014/main" id="{5F1A4361-BAE8-44F1-B801-62A532EB8F25}"/>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2" name="Google Shape;198;p13">
              <a:extLst>
                <a:ext uri="{FF2B5EF4-FFF2-40B4-BE49-F238E27FC236}">
                  <a16:creationId xmlns:a16="http://schemas.microsoft.com/office/drawing/2014/main" id="{18CB5F64-A1A3-4CBE-B14B-06FB15F9BE1A}"/>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3" name="Google Shape;196;p13">
            <a:extLst>
              <a:ext uri="{FF2B5EF4-FFF2-40B4-BE49-F238E27FC236}">
                <a16:creationId xmlns:a16="http://schemas.microsoft.com/office/drawing/2014/main" id="{2E886F1A-44E7-4466-A707-096F5FAE2C20}"/>
              </a:ext>
            </a:extLst>
          </p:cNvPr>
          <p:cNvGrpSpPr/>
          <p:nvPr/>
        </p:nvGrpSpPr>
        <p:grpSpPr>
          <a:xfrm>
            <a:off x="10458736" y="3232062"/>
            <a:ext cx="882031" cy="1002362"/>
            <a:chOff x="0" y="0"/>
            <a:chExt cx="2147483647" cy="2147483647"/>
          </a:xfrm>
        </p:grpSpPr>
        <p:sp>
          <p:nvSpPr>
            <p:cNvPr id="34" name="Google Shape;197;p13">
              <a:extLst>
                <a:ext uri="{FF2B5EF4-FFF2-40B4-BE49-F238E27FC236}">
                  <a16:creationId xmlns:a16="http://schemas.microsoft.com/office/drawing/2014/main" id="{DDB99FD3-998C-4D8E-9638-E530DA2ADFFC}"/>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5" name="Google Shape;198;p13">
              <a:extLst>
                <a:ext uri="{FF2B5EF4-FFF2-40B4-BE49-F238E27FC236}">
                  <a16:creationId xmlns:a16="http://schemas.microsoft.com/office/drawing/2014/main" id="{24CB41D3-905B-4E73-826E-F60AF043CB6B}"/>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6" name="Google Shape;196;p13">
            <a:extLst>
              <a:ext uri="{FF2B5EF4-FFF2-40B4-BE49-F238E27FC236}">
                <a16:creationId xmlns:a16="http://schemas.microsoft.com/office/drawing/2014/main" id="{1B51C0FD-9D78-4D62-8D3C-5F854C8556AF}"/>
              </a:ext>
            </a:extLst>
          </p:cNvPr>
          <p:cNvGrpSpPr/>
          <p:nvPr/>
        </p:nvGrpSpPr>
        <p:grpSpPr>
          <a:xfrm>
            <a:off x="10457557" y="4369241"/>
            <a:ext cx="882031" cy="1002362"/>
            <a:chOff x="0" y="0"/>
            <a:chExt cx="2147483647" cy="2147483647"/>
          </a:xfrm>
        </p:grpSpPr>
        <p:sp>
          <p:nvSpPr>
            <p:cNvPr id="37" name="Google Shape;197;p13">
              <a:extLst>
                <a:ext uri="{FF2B5EF4-FFF2-40B4-BE49-F238E27FC236}">
                  <a16:creationId xmlns:a16="http://schemas.microsoft.com/office/drawing/2014/main" id="{AD86B4A6-FD1B-4C03-B035-8B9C5415A2D7}"/>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8" name="Google Shape;198;p13">
              <a:extLst>
                <a:ext uri="{FF2B5EF4-FFF2-40B4-BE49-F238E27FC236}">
                  <a16:creationId xmlns:a16="http://schemas.microsoft.com/office/drawing/2014/main" id="{433DF543-70C2-4A23-B24C-81D1B2AA3D43}"/>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9" name="Google Shape;196;p13">
            <a:extLst>
              <a:ext uri="{FF2B5EF4-FFF2-40B4-BE49-F238E27FC236}">
                <a16:creationId xmlns:a16="http://schemas.microsoft.com/office/drawing/2014/main" id="{5F64B129-3BA0-4CCF-AC1F-664E027BB587}"/>
              </a:ext>
            </a:extLst>
          </p:cNvPr>
          <p:cNvGrpSpPr/>
          <p:nvPr/>
        </p:nvGrpSpPr>
        <p:grpSpPr>
          <a:xfrm>
            <a:off x="6799842" y="4372020"/>
            <a:ext cx="882031" cy="1002362"/>
            <a:chOff x="0" y="0"/>
            <a:chExt cx="2147483647" cy="2147483647"/>
          </a:xfrm>
        </p:grpSpPr>
        <p:sp>
          <p:nvSpPr>
            <p:cNvPr id="40" name="Google Shape;197;p13">
              <a:extLst>
                <a:ext uri="{FF2B5EF4-FFF2-40B4-BE49-F238E27FC236}">
                  <a16:creationId xmlns:a16="http://schemas.microsoft.com/office/drawing/2014/main" id="{0BB51025-5532-4C8F-AD4D-527042B11826}"/>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1" name="Google Shape;198;p13">
              <a:extLst>
                <a:ext uri="{FF2B5EF4-FFF2-40B4-BE49-F238E27FC236}">
                  <a16:creationId xmlns:a16="http://schemas.microsoft.com/office/drawing/2014/main" id="{661322FF-6486-4A40-91F2-F326DE464251}"/>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42" name="Google Shape;196;p13">
            <a:extLst>
              <a:ext uri="{FF2B5EF4-FFF2-40B4-BE49-F238E27FC236}">
                <a16:creationId xmlns:a16="http://schemas.microsoft.com/office/drawing/2014/main" id="{FA3A85A4-B4CA-4912-B8DA-2D124F7DCF75}"/>
              </a:ext>
            </a:extLst>
          </p:cNvPr>
          <p:cNvGrpSpPr/>
          <p:nvPr/>
        </p:nvGrpSpPr>
        <p:grpSpPr>
          <a:xfrm>
            <a:off x="7976634" y="4369241"/>
            <a:ext cx="882031" cy="1002362"/>
            <a:chOff x="0" y="0"/>
            <a:chExt cx="2147483647" cy="2147483647"/>
          </a:xfrm>
        </p:grpSpPr>
        <p:sp>
          <p:nvSpPr>
            <p:cNvPr id="43" name="Google Shape;197;p13">
              <a:extLst>
                <a:ext uri="{FF2B5EF4-FFF2-40B4-BE49-F238E27FC236}">
                  <a16:creationId xmlns:a16="http://schemas.microsoft.com/office/drawing/2014/main" id="{F1FB0F17-E9F3-4AAF-9CC2-203A0F1B46CA}"/>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198;p13">
              <a:extLst>
                <a:ext uri="{FF2B5EF4-FFF2-40B4-BE49-F238E27FC236}">
                  <a16:creationId xmlns:a16="http://schemas.microsoft.com/office/drawing/2014/main" id="{6E3237E9-980C-4CDE-BA67-58D515C6950F}"/>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45" name="Google Shape;196;p13">
            <a:extLst>
              <a:ext uri="{FF2B5EF4-FFF2-40B4-BE49-F238E27FC236}">
                <a16:creationId xmlns:a16="http://schemas.microsoft.com/office/drawing/2014/main" id="{46837417-AF33-4C2C-A748-39795D6E1243}"/>
              </a:ext>
            </a:extLst>
          </p:cNvPr>
          <p:cNvGrpSpPr/>
          <p:nvPr/>
        </p:nvGrpSpPr>
        <p:grpSpPr>
          <a:xfrm>
            <a:off x="9217445" y="4372020"/>
            <a:ext cx="882031" cy="1002362"/>
            <a:chOff x="0" y="0"/>
            <a:chExt cx="2147483647" cy="2147483647"/>
          </a:xfrm>
        </p:grpSpPr>
        <p:sp>
          <p:nvSpPr>
            <p:cNvPr id="46" name="Google Shape;197;p13">
              <a:extLst>
                <a:ext uri="{FF2B5EF4-FFF2-40B4-BE49-F238E27FC236}">
                  <a16:creationId xmlns:a16="http://schemas.microsoft.com/office/drawing/2014/main" id="{50390F60-6192-438F-98A6-650E69614C56}"/>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7" name="Google Shape;198;p13">
              <a:extLst>
                <a:ext uri="{FF2B5EF4-FFF2-40B4-BE49-F238E27FC236}">
                  <a16:creationId xmlns:a16="http://schemas.microsoft.com/office/drawing/2014/main" id="{FD2FD640-7F43-4A33-A03A-314DF9268BDE}"/>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48" name="Google Shape;196;p13">
            <a:extLst>
              <a:ext uri="{FF2B5EF4-FFF2-40B4-BE49-F238E27FC236}">
                <a16:creationId xmlns:a16="http://schemas.microsoft.com/office/drawing/2014/main" id="{8EDB0AA7-934B-4E68-BFF3-C5D388CD81EB}"/>
              </a:ext>
            </a:extLst>
          </p:cNvPr>
          <p:cNvGrpSpPr/>
          <p:nvPr/>
        </p:nvGrpSpPr>
        <p:grpSpPr>
          <a:xfrm>
            <a:off x="5557852" y="5545748"/>
            <a:ext cx="882031" cy="1002362"/>
            <a:chOff x="0" y="0"/>
            <a:chExt cx="2147483647" cy="2147483647"/>
          </a:xfrm>
        </p:grpSpPr>
        <p:sp>
          <p:nvSpPr>
            <p:cNvPr id="49" name="Google Shape;197;p13">
              <a:extLst>
                <a:ext uri="{FF2B5EF4-FFF2-40B4-BE49-F238E27FC236}">
                  <a16:creationId xmlns:a16="http://schemas.microsoft.com/office/drawing/2014/main" id="{C4C4B74F-D29C-4DDE-A4B2-C7B1CBF7CE21}"/>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50" name="Google Shape;198;p13">
              <a:extLst>
                <a:ext uri="{FF2B5EF4-FFF2-40B4-BE49-F238E27FC236}">
                  <a16:creationId xmlns:a16="http://schemas.microsoft.com/office/drawing/2014/main" id="{67B0D7D7-906B-4260-8F78-510B55AC64AA}"/>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51" name="Google Shape;196;p13">
            <a:extLst>
              <a:ext uri="{FF2B5EF4-FFF2-40B4-BE49-F238E27FC236}">
                <a16:creationId xmlns:a16="http://schemas.microsoft.com/office/drawing/2014/main" id="{E4C1A89C-40C9-4B03-8D41-3A2DB2FA1260}"/>
              </a:ext>
            </a:extLst>
          </p:cNvPr>
          <p:cNvGrpSpPr/>
          <p:nvPr/>
        </p:nvGrpSpPr>
        <p:grpSpPr>
          <a:xfrm>
            <a:off x="10457557" y="5548527"/>
            <a:ext cx="882031" cy="1002362"/>
            <a:chOff x="0" y="0"/>
            <a:chExt cx="2147483647" cy="2147483647"/>
          </a:xfrm>
        </p:grpSpPr>
        <p:sp>
          <p:nvSpPr>
            <p:cNvPr id="52" name="Google Shape;197;p13">
              <a:extLst>
                <a:ext uri="{FF2B5EF4-FFF2-40B4-BE49-F238E27FC236}">
                  <a16:creationId xmlns:a16="http://schemas.microsoft.com/office/drawing/2014/main" id="{709C0F0B-4C8D-4A1A-B692-18151F1C3AB3}"/>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53" name="Google Shape;198;p13">
              <a:extLst>
                <a:ext uri="{FF2B5EF4-FFF2-40B4-BE49-F238E27FC236}">
                  <a16:creationId xmlns:a16="http://schemas.microsoft.com/office/drawing/2014/main" id="{8F82961B-4225-4640-9694-BAB321DF86F3}"/>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54" name="Google Shape;196;p13">
            <a:extLst>
              <a:ext uri="{FF2B5EF4-FFF2-40B4-BE49-F238E27FC236}">
                <a16:creationId xmlns:a16="http://schemas.microsoft.com/office/drawing/2014/main" id="{E3F0D72F-D2E3-4BBF-87EC-1C994580977E}"/>
              </a:ext>
            </a:extLst>
          </p:cNvPr>
          <p:cNvGrpSpPr/>
          <p:nvPr/>
        </p:nvGrpSpPr>
        <p:grpSpPr>
          <a:xfrm>
            <a:off x="6799842" y="5551306"/>
            <a:ext cx="882031" cy="1002362"/>
            <a:chOff x="0" y="0"/>
            <a:chExt cx="2147483647" cy="2147483647"/>
          </a:xfrm>
        </p:grpSpPr>
        <p:sp>
          <p:nvSpPr>
            <p:cNvPr id="55" name="Google Shape;197;p13">
              <a:extLst>
                <a:ext uri="{FF2B5EF4-FFF2-40B4-BE49-F238E27FC236}">
                  <a16:creationId xmlns:a16="http://schemas.microsoft.com/office/drawing/2014/main" id="{307298A5-FC44-44BA-9E62-65CBA2C149ED}"/>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56" name="Google Shape;198;p13">
              <a:extLst>
                <a:ext uri="{FF2B5EF4-FFF2-40B4-BE49-F238E27FC236}">
                  <a16:creationId xmlns:a16="http://schemas.microsoft.com/office/drawing/2014/main" id="{B57BA9B1-C31E-4282-8BDB-DAC7E5B36F01}"/>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57" name="Google Shape;196;p13">
            <a:extLst>
              <a:ext uri="{FF2B5EF4-FFF2-40B4-BE49-F238E27FC236}">
                <a16:creationId xmlns:a16="http://schemas.microsoft.com/office/drawing/2014/main" id="{7FD69BDB-2092-4F12-B3A7-17741E58606E}"/>
              </a:ext>
            </a:extLst>
          </p:cNvPr>
          <p:cNvGrpSpPr/>
          <p:nvPr/>
        </p:nvGrpSpPr>
        <p:grpSpPr>
          <a:xfrm>
            <a:off x="7976634" y="5548527"/>
            <a:ext cx="882031" cy="1002362"/>
            <a:chOff x="0" y="0"/>
            <a:chExt cx="2147483647" cy="2147483647"/>
          </a:xfrm>
        </p:grpSpPr>
        <p:sp>
          <p:nvSpPr>
            <p:cNvPr id="58" name="Google Shape;197;p13">
              <a:extLst>
                <a:ext uri="{FF2B5EF4-FFF2-40B4-BE49-F238E27FC236}">
                  <a16:creationId xmlns:a16="http://schemas.microsoft.com/office/drawing/2014/main" id="{87CC6AA5-AFD7-48C2-ACC8-BBEC01AC386B}"/>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59" name="Google Shape;198;p13">
              <a:extLst>
                <a:ext uri="{FF2B5EF4-FFF2-40B4-BE49-F238E27FC236}">
                  <a16:creationId xmlns:a16="http://schemas.microsoft.com/office/drawing/2014/main" id="{8B49CF7C-0C78-4E5F-9F32-220A2B9FC419}"/>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60" name="Google Shape;196;p13">
            <a:extLst>
              <a:ext uri="{FF2B5EF4-FFF2-40B4-BE49-F238E27FC236}">
                <a16:creationId xmlns:a16="http://schemas.microsoft.com/office/drawing/2014/main" id="{811D51CC-1653-4800-BC09-F8E678A183D9}"/>
              </a:ext>
            </a:extLst>
          </p:cNvPr>
          <p:cNvGrpSpPr/>
          <p:nvPr/>
        </p:nvGrpSpPr>
        <p:grpSpPr>
          <a:xfrm>
            <a:off x="9217445" y="5551306"/>
            <a:ext cx="882031" cy="1002362"/>
            <a:chOff x="0" y="0"/>
            <a:chExt cx="2147483647" cy="2147483647"/>
          </a:xfrm>
        </p:grpSpPr>
        <p:sp>
          <p:nvSpPr>
            <p:cNvPr id="61" name="Google Shape;197;p13">
              <a:extLst>
                <a:ext uri="{FF2B5EF4-FFF2-40B4-BE49-F238E27FC236}">
                  <a16:creationId xmlns:a16="http://schemas.microsoft.com/office/drawing/2014/main" id="{4C062530-D20F-4634-8837-CD90A759D0C9}"/>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62" name="Google Shape;198;p13">
              <a:extLst>
                <a:ext uri="{FF2B5EF4-FFF2-40B4-BE49-F238E27FC236}">
                  <a16:creationId xmlns:a16="http://schemas.microsoft.com/office/drawing/2014/main" id="{054C6F0C-EDEB-4C16-B507-C75F88396297}"/>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cxnSp>
        <p:nvCxnSpPr>
          <p:cNvPr id="3" name="Straight Arrow Connector 2">
            <a:extLst>
              <a:ext uri="{FF2B5EF4-FFF2-40B4-BE49-F238E27FC236}">
                <a16:creationId xmlns:a16="http://schemas.microsoft.com/office/drawing/2014/main" id="{B93F4512-8AB4-4AC1-B36C-B9267FC5C901}"/>
              </a:ext>
            </a:extLst>
          </p:cNvPr>
          <p:cNvCxnSpPr>
            <a:stCxn id="5" idx="1"/>
          </p:cNvCxnSpPr>
          <p:nvPr/>
        </p:nvCxnSpPr>
        <p:spPr>
          <a:xfrm flipH="1" flipV="1">
            <a:off x="6439883" y="1960066"/>
            <a:ext cx="800975" cy="113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61AAB84-2B4A-4CCD-8CE0-E607465363ED}"/>
              </a:ext>
            </a:extLst>
          </p:cNvPr>
          <p:cNvCxnSpPr>
            <a:cxnSpLocks/>
            <a:stCxn id="5" idx="1"/>
          </p:cNvCxnSpPr>
          <p:nvPr/>
        </p:nvCxnSpPr>
        <p:spPr>
          <a:xfrm flipH="1" flipV="1">
            <a:off x="6433480" y="2758508"/>
            <a:ext cx="807378" cy="3359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3E708B1-4544-4CFE-A232-611E7650D7BA}"/>
              </a:ext>
            </a:extLst>
          </p:cNvPr>
          <p:cNvCxnSpPr>
            <a:cxnSpLocks/>
            <a:stCxn id="5" idx="1"/>
          </p:cNvCxnSpPr>
          <p:nvPr/>
        </p:nvCxnSpPr>
        <p:spPr>
          <a:xfrm flipH="1">
            <a:off x="6411628" y="3094466"/>
            <a:ext cx="829230" cy="86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C5DC3C6A-3CD3-4739-8ED6-D309FD31144A}"/>
              </a:ext>
            </a:extLst>
          </p:cNvPr>
          <p:cNvCxnSpPr>
            <a:cxnSpLocks/>
            <a:stCxn id="5" idx="1"/>
          </p:cNvCxnSpPr>
          <p:nvPr/>
        </p:nvCxnSpPr>
        <p:spPr>
          <a:xfrm flipH="1">
            <a:off x="6313748" y="3094466"/>
            <a:ext cx="927110" cy="14931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0E011268-4BCA-438A-830C-AFFF52B4516A}"/>
              </a:ext>
            </a:extLst>
          </p:cNvPr>
          <p:cNvCxnSpPr>
            <a:cxnSpLocks/>
            <a:stCxn id="5" idx="0"/>
          </p:cNvCxnSpPr>
          <p:nvPr/>
        </p:nvCxnSpPr>
        <p:spPr>
          <a:xfrm flipH="1" flipV="1">
            <a:off x="7240858" y="1994957"/>
            <a:ext cx="1219200" cy="2872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28357640-B8ED-475A-A20D-CE3AC70523CB}"/>
              </a:ext>
            </a:extLst>
          </p:cNvPr>
          <p:cNvCxnSpPr>
            <a:cxnSpLocks/>
            <a:stCxn id="5" idx="0"/>
          </p:cNvCxnSpPr>
          <p:nvPr/>
        </p:nvCxnSpPr>
        <p:spPr>
          <a:xfrm flipV="1">
            <a:off x="8460058" y="1946110"/>
            <a:ext cx="0" cy="3360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A3919A0-9979-4F16-B41D-CC09AD143046}"/>
              </a:ext>
            </a:extLst>
          </p:cNvPr>
          <p:cNvCxnSpPr>
            <a:cxnSpLocks/>
            <a:stCxn id="5" idx="0"/>
          </p:cNvCxnSpPr>
          <p:nvPr/>
        </p:nvCxnSpPr>
        <p:spPr>
          <a:xfrm flipV="1">
            <a:off x="8460058" y="1960066"/>
            <a:ext cx="1208452" cy="3221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1C4ADA9-7709-42A3-ADAB-9975D45EE1C2}"/>
              </a:ext>
            </a:extLst>
          </p:cNvPr>
          <p:cNvCxnSpPr>
            <a:cxnSpLocks/>
            <a:stCxn id="5" idx="3"/>
          </p:cNvCxnSpPr>
          <p:nvPr/>
        </p:nvCxnSpPr>
        <p:spPr>
          <a:xfrm flipV="1">
            <a:off x="9679258" y="1974022"/>
            <a:ext cx="778299" cy="11204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75550BBD-C8AE-489C-B96B-09E710AF4899}"/>
              </a:ext>
            </a:extLst>
          </p:cNvPr>
          <p:cNvCxnSpPr>
            <a:cxnSpLocks/>
            <a:stCxn id="5" idx="3"/>
          </p:cNvCxnSpPr>
          <p:nvPr/>
        </p:nvCxnSpPr>
        <p:spPr>
          <a:xfrm flipV="1">
            <a:off x="9679258" y="2843286"/>
            <a:ext cx="771894" cy="2511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338D4E6B-BB0D-4531-B4F4-6C0E415AAE0B}"/>
              </a:ext>
            </a:extLst>
          </p:cNvPr>
          <p:cNvCxnSpPr>
            <a:cxnSpLocks/>
            <a:stCxn id="5" idx="3"/>
          </p:cNvCxnSpPr>
          <p:nvPr/>
        </p:nvCxnSpPr>
        <p:spPr>
          <a:xfrm>
            <a:off x="9679258" y="3094466"/>
            <a:ext cx="771894" cy="8611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B69495B-8FDB-4580-AEE1-4D510A02CC77}"/>
              </a:ext>
            </a:extLst>
          </p:cNvPr>
          <p:cNvCxnSpPr>
            <a:cxnSpLocks/>
            <a:stCxn id="5" idx="3"/>
          </p:cNvCxnSpPr>
          <p:nvPr/>
        </p:nvCxnSpPr>
        <p:spPr>
          <a:xfrm>
            <a:off x="9679258" y="3094466"/>
            <a:ext cx="807378" cy="154919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8A92432-C706-4F89-8DC4-5C30822E97EE}"/>
              </a:ext>
            </a:extLst>
          </p:cNvPr>
          <p:cNvCxnSpPr>
            <a:cxnSpLocks/>
            <a:stCxn id="5" idx="3"/>
          </p:cNvCxnSpPr>
          <p:nvPr/>
        </p:nvCxnSpPr>
        <p:spPr>
          <a:xfrm>
            <a:off x="9679258" y="3094466"/>
            <a:ext cx="829230" cy="28691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E60F521B-BAE8-4592-BD00-4DAF4A1774DC}"/>
              </a:ext>
            </a:extLst>
          </p:cNvPr>
          <p:cNvCxnSpPr>
            <a:cxnSpLocks/>
            <a:stCxn id="5" idx="1"/>
          </p:cNvCxnSpPr>
          <p:nvPr/>
        </p:nvCxnSpPr>
        <p:spPr>
          <a:xfrm flipH="1">
            <a:off x="6389778" y="3094466"/>
            <a:ext cx="851080" cy="29063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0CAE5224-B412-421F-AC31-96C3C95029EA}"/>
              </a:ext>
            </a:extLst>
          </p:cNvPr>
          <p:cNvCxnSpPr>
            <a:cxnSpLocks/>
            <a:stCxn id="5" idx="2"/>
          </p:cNvCxnSpPr>
          <p:nvPr/>
        </p:nvCxnSpPr>
        <p:spPr>
          <a:xfrm flipH="1">
            <a:off x="7261655" y="3906758"/>
            <a:ext cx="1198403" cy="41085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57D61713-751C-40BA-BE26-3D3A241A2B27}"/>
              </a:ext>
            </a:extLst>
          </p:cNvPr>
          <p:cNvCxnSpPr>
            <a:cxnSpLocks/>
            <a:stCxn id="5" idx="2"/>
          </p:cNvCxnSpPr>
          <p:nvPr/>
        </p:nvCxnSpPr>
        <p:spPr>
          <a:xfrm flipH="1">
            <a:off x="8445518" y="3906758"/>
            <a:ext cx="14540" cy="4269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310EAE8-7C66-4059-9FB1-986C21CEEAEF}"/>
              </a:ext>
            </a:extLst>
          </p:cNvPr>
          <p:cNvCxnSpPr>
            <a:cxnSpLocks/>
            <a:stCxn id="5" idx="2"/>
          </p:cNvCxnSpPr>
          <p:nvPr/>
        </p:nvCxnSpPr>
        <p:spPr>
          <a:xfrm>
            <a:off x="8460058" y="3906758"/>
            <a:ext cx="1183716" cy="4269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5EEA90F4-D4BC-4801-867A-B6638417DD15}"/>
              </a:ext>
            </a:extLst>
          </p:cNvPr>
          <p:cNvCxnSpPr>
            <a:cxnSpLocks/>
            <a:stCxn id="5" idx="2"/>
          </p:cNvCxnSpPr>
          <p:nvPr/>
        </p:nvCxnSpPr>
        <p:spPr>
          <a:xfrm>
            <a:off x="8460058" y="3906758"/>
            <a:ext cx="935958" cy="19604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1ED5F6A-B68C-4FE9-90A4-789165B430A7}"/>
              </a:ext>
            </a:extLst>
          </p:cNvPr>
          <p:cNvCxnSpPr>
            <a:cxnSpLocks/>
            <a:stCxn id="5" idx="2"/>
          </p:cNvCxnSpPr>
          <p:nvPr/>
        </p:nvCxnSpPr>
        <p:spPr>
          <a:xfrm flipH="1">
            <a:off x="7589871" y="3906758"/>
            <a:ext cx="870187" cy="1899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ADDB611-A186-4D09-B05F-A0B8AFCB041A}"/>
              </a:ext>
            </a:extLst>
          </p:cNvPr>
          <p:cNvCxnSpPr>
            <a:cxnSpLocks/>
            <a:stCxn id="5" idx="2"/>
          </p:cNvCxnSpPr>
          <p:nvPr/>
        </p:nvCxnSpPr>
        <p:spPr>
          <a:xfrm flipH="1">
            <a:off x="8410034" y="3906758"/>
            <a:ext cx="50024" cy="15811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356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0" name="Google Shape;430;p53"/>
          <p:cNvSpPr txBox="1">
            <a:spLocks noGrp="1"/>
          </p:cNvSpPr>
          <p:nvPr>
            <p:ph type="title"/>
          </p:nvPr>
        </p:nvSpPr>
        <p:spPr>
          <a:xfrm>
            <a:off x="408825" y="1020800"/>
            <a:ext cx="3802200" cy="1273800"/>
          </a:xfrm>
          <a:prstGeom prst="rect">
            <a:avLst/>
          </a:prstGeom>
          <a:noFill/>
          <a:ln>
            <a:noFill/>
          </a:ln>
        </p:spPr>
        <p:txBody>
          <a:bodyPr spcFirstLastPara="1" wrap="square" lIns="91425" tIns="45700" rIns="91425" bIns="45700" anchor="t" anchorCtr="0">
            <a:noAutofit/>
          </a:bodyPr>
          <a:lstStyle/>
          <a:p>
            <a:pPr lvl="0"/>
            <a:r>
              <a:rPr lang="en-SG" dirty="0"/>
              <a:t>Solution: Build an AI That Predicts Which Customers Are At Risk of Churn</a:t>
            </a:r>
            <a:endParaRPr sz="3200" b="1" i="0" u="none" strike="noStrike" cap="none" dirty="0">
              <a:solidFill>
                <a:srgbClr val="FFFFFF"/>
              </a:solidFill>
              <a:latin typeface="Roboto"/>
              <a:ea typeface="Roboto"/>
              <a:cs typeface="Roboto"/>
              <a:sym typeface="Roboto"/>
            </a:endParaRPr>
          </a:p>
        </p:txBody>
      </p:sp>
      <p:sp>
        <p:nvSpPr>
          <p:cNvPr id="431" name="Google Shape;431;p53"/>
          <p:cNvSpPr txBox="1">
            <a:spLocks noGrp="1"/>
          </p:cNvSpPr>
          <p:nvPr>
            <p:ph type="subTitle" idx="2"/>
          </p:nvPr>
        </p:nvSpPr>
        <p:spPr>
          <a:xfrm>
            <a:off x="408825" y="3429000"/>
            <a:ext cx="3745200" cy="2534575"/>
          </a:xfrm>
          <a:prstGeom prst="rect">
            <a:avLst/>
          </a:prstGeom>
          <a:noFill/>
          <a:ln>
            <a:noFill/>
          </a:ln>
        </p:spPr>
        <p:txBody>
          <a:bodyPr spcFirstLastPara="1" wrap="square" lIns="91425" tIns="45700" rIns="91425" bIns="45700" anchor="t" anchorCtr="0">
            <a:noAutofit/>
          </a:bodyPr>
          <a:lstStyle/>
          <a:p>
            <a:pPr lvl="0">
              <a:buClr>
                <a:schemeClr val="bg1"/>
              </a:buClr>
              <a:buFont typeface="Arial" panose="020B0604020202020204" pitchFamily="34" charset="0"/>
              <a:buChar char="•"/>
            </a:pPr>
            <a:r>
              <a:rPr lang="en-SG" dirty="0"/>
              <a:t>Most modern AI is powered by machine learning.</a:t>
            </a:r>
          </a:p>
          <a:p>
            <a:pPr lvl="0">
              <a:buClr>
                <a:schemeClr val="bg1"/>
              </a:buClr>
              <a:buFont typeface="Arial" panose="020B0604020202020204" pitchFamily="34" charset="0"/>
              <a:buChar char="•"/>
            </a:pPr>
            <a:r>
              <a:rPr lang="en-SG" dirty="0"/>
              <a:t>Machine learning algorithms learn by example from historical data. </a:t>
            </a:r>
          </a:p>
          <a:p>
            <a:pPr lvl="0">
              <a:buClr>
                <a:schemeClr val="bg1"/>
              </a:buClr>
              <a:buFont typeface="Arial" panose="020B0604020202020204" pitchFamily="34" charset="0"/>
              <a:buChar char="•"/>
            </a:pPr>
            <a:r>
              <a:rPr lang="en-SG" dirty="0"/>
              <a:t>Collect data about which customers were loyal and which customers switched to competitors, plus their characteristics e.g. demographics, past purchases, product usage, customer feedback, net promoter score</a:t>
            </a:r>
          </a:p>
        </p:txBody>
      </p:sp>
      <p:cxnSp>
        <p:nvCxnSpPr>
          <p:cNvPr id="5" name="Straight Arrow Connector 4">
            <a:extLst>
              <a:ext uri="{FF2B5EF4-FFF2-40B4-BE49-F238E27FC236}">
                <a16:creationId xmlns:a16="http://schemas.microsoft.com/office/drawing/2014/main" id="{D429D6BB-0B85-46D7-814B-9ED1A496C95E}"/>
              </a:ext>
            </a:extLst>
          </p:cNvPr>
          <p:cNvCxnSpPr>
            <a:cxnSpLocks/>
          </p:cNvCxnSpPr>
          <p:nvPr/>
        </p:nvCxnSpPr>
        <p:spPr>
          <a:xfrm>
            <a:off x="6144762" y="924357"/>
            <a:ext cx="1562324" cy="2098497"/>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Google Shape;214;p13">
            <a:extLst>
              <a:ext uri="{FF2B5EF4-FFF2-40B4-BE49-F238E27FC236}">
                <a16:creationId xmlns:a16="http://schemas.microsoft.com/office/drawing/2014/main" id="{C049FB24-9886-4B7F-B58C-FC16B97E0994}"/>
              </a:ext>
            </a:extLst>
          </p:cNvPr>
          <p:cNvSpPr/>
          <p:nvPr/>
        </p:nvSpPr>
        <p:spPr>
          <a:xfrm>
            <a:off x="7812619" y="2975394"/>
            <a:ext cx="1492723" cy="1693015"/>
          </a:xfrm>
          <a:custGeom>
            <a:avLst/>
            <a:gdLst/>
            <a:ahLst/>
            <a:cxnLst/>
            <a:rect l="l" t="t" r="r" b="b"/>
            <a:pathLst>
              <a:path w="120000" h="120000" extrusionOk="0">
                <a:moveTo>
                  <a:pt x="79409" y="31250"/>
                </a:moveTo>
                <a:cubicBezTo>
                  <a:pt x="76218" y="31250"/>
                  <a:pt x="73737" y="34609"/>
                  <a:pt x="73737" y="38671"/>
                </a:cubicBezTo>
                <a:cubicBezTo>
                  <a:pt x="73737" y="42734"/>
                  <a:pt x="76307" y="46093"/>
                  <a:pt x="79409" y="46093"/>
                </a:cubicBezTo>
                <a:cubicBezTo>
                  <a:pt x="82511" y="46093"/>
                  <a:pt x="84992" y="42734"/>
                  <a:pt x="84992" y="38671"/>
                </a:cubicBezTo>
                <a:cubicBezTo>
                  <a:pt x="84992" y="34609"/>
                  <a:pt x="82511" y="31250"/>
                  <a:pt x="79409" y="31250"/>
                </a:cubicBezTo>
                <a:close/>
                <a:moveTo>
                  <a:pt x="40590" y="31250"/>
                </a:moveTo>
                <a:cubicBezTo>
                  <a:pt x="37488" y="31250"/>
                  <a:pt x="35007" y="34609"/>
                  <a:pt x="35007" y="38671"/>
                </a:cubicBezTo>
                <a:cubicBezTo>
                  <a:pt x="35007" y="42734"/>
                  <a:pt x="37488" y="46093"/>
                  <a:pt x="40590" y="46093"/>
                </a:cubicBezTo>
                <a:cubicBezTo>
                  <a:pt x="43692" y="46093"/>
                  <a:pt x="46262" y="42734"/>
                  <a:pt x="46262" y="38671"/>
                </a:cubicBezTo>
                <a:cubicBezTo>
                  <a:pt x="46262" y="34609"/>
                  <a:pt x="43692" y="31250"/>
                  <a:pt x="40590" y="31250"/>
                </a:cubicBezTo>
                <a:close/>
                <a:moveTo>
                  <a:pt x="115834" y="22031"/>
                </a:moveTo>
                <a:cubicBezTo>
                  <a:pt x="115302" y="21953"/>
                  <a:pt x="115302" y="21953"/>
                  <a:pt x="115302" y="21953"/>
                </a:cubicBezTo>
                <a:cubicBezTo>
                  <a:pt x="115302" y="13046"/>
                  <a:pt x="115302" y="13046"/>
                  <a:pt x="115302" y="13046"/>
                </a:cubicBezTo>
                <a:cubicBezTo>
                  <a:pt x="115302" y="5859"/>
                  <a:pt x="108655" y="0"/>
                  <a:pt x="100502" y="0"/>
                </a:cubicBezTo>
                <a:cubicBezTo>
                  <a:pt x="19409" y="0"/>
                  <a:pt x="19409" y="0"/>
                  <a:pt x="19409" y="0"/>
                </a:cubicBezTo>
                <a:cubicBezTo>
                  <a:pt x="11255" y="0"/>
                  <a:pt x="4697" y="5859"/>
                  <a:pt x="4697" y="13046"/>
                </a:cubicBezTo>
                <a:cubicBezTo>
                  <a:pt x="4697" y="21953"/>
                  <a:pt x="4697" y="21953"/>
                  <a:pt x="4697" y="21953"/>
                </a:cubicBezTo>
                <a:cubicBezTo>
                  <a:pt x="4165" y="22031"/>
                  <a:pt x="4165" y="22031"/>
                  <a:pt x="4165" y="22031"/>
                </a:cubicBezTo>
                <a:cubicBezTo>
                  <a:pt x="1861" y="22343"/>
                  <a:pt x="0" y="24296"/>
                  <a:pt x="0" y="26406"/>
                </a:cubicBezTo>
                <a:cubicBezTo>
                  <a:pt x="0" y="41015"/>
                  <a:pt x="0" y="41015"/>
                  <a:pt x="0" y="41015"/>
                </a:cubicBezTo>
                <a:cubicBezTo>
                  <a:pt x="0" y="43125"/>
                  <a:pt x="1861" y="44921"/>
                  <a:pt x="4165" y="45312"/>
                </a:cubicBezTo>
                <a:cubicBezTo>
                  <a:pt x="4697" y="45390"/>
                  <a:pt x="4697" y="45390"/>
                  <a:pt x="4697" y="45390"/>
                </a:cubicBezTo>
                <a:cubicBezTo>
                  <a:pt x="4697" y="60078"/>
                  <a:pt x="4697" y="60078"/>
                  <a:pt x="4697" y="60078"/>
                </a:cubicBezTo>
                <a:cubicBezTo>
                  <a:pt x="4697" y="67265"/>
                  <a:pt x="11344" y="73125"/>
                  <a:pt x="19409" y="73125"/>
                </a:cubicBezTo>
                <a:cubicBezTo>
                  <a:pt x="42629" y="73125"/>
                  <a:pt x="42629" y="73125"/>
                  <a:pt x="42629" y="73125"/>
                </a:cubicBezTo>
                <a:cubicBezTo>
                  <a:pt x="42629" y="76562"/>
                  <a:pt x="42629" y="76562"/>
                  <a:pt x="42629" y="76562"/>
                </a:cubicBezTo>
                <a:cubicBezTo>
                  <a:pt x="40679" y="76562"/>
                  <a:pt x="40679" y="76562"/>
                  <a:pt x="40679" y="76562"/>
                </a:cubicBezTo>
                <a:cubicBezTo>
                  <a:pt x="33323" y="79140"/>
                  <a:pt x="33323" y="79140"/>
                  <a:pt x="33323" y="79140"/>
                </a:cubicBezTo>
                <a:cubicBezTo>
                  <a:pt x="33323" y="80078"/>
                  <a:pt x="33323" y="80078"/>
                  <a:pt x="33323" y="80078"/>
                </a:cubicBezTo>
                <a:cubicBezTo>
                  <a:pt x="30664" y="80078"/>
                  <a:pt x="30664" y="80078"/>
                  <a:pt x="30664" y="80078"/>
                </a:cubicBezTo>
                <a:cubicBezTo>
                  <a:pt x="30664" y="82578"/>
                  <a:pt x="30664" y="82578"/>
                  <a:pt x="30664" y="82578"/>
                </a:cubicBezTo>
                <a:cubicBezTo>
                  <a:pt x="24992" y="82890"/>
                  <a:pt x="20472" y="87031"/>
                  <a:pt x="20472" y="92031"/>
                </a:cubicBezTo>
                <a:cubicBezTo>
                  <a:pt x="20472" y="94843"/>
                  <a:pt x="20472" y="94843"/>
                  <a:pt x="20472" y="94843"/>
                </a:cubicBezTo>
                <a:cubicBezTo>
                  <a:pt x="19409" y="94843"/>
                  <a:pt x="19409" y="94843"/>
                  <a:pt x="19409" y="94843"/>
                </a:cubicBezTo>
                <a:cubicBezTo>
                  <a:pt x="18079" y="96093"/>
                  <a:pt x="17282" y="96718"/>
                  <a:pt x="15952" y="97890"/>
                </a:cubicBezTo>
                <a:cubicBezTo>
                  <a:pt x="15952" y="106328"/>
                  <a:pt x="15952" y="106328"/>
                  <a:pt x="15952" y="106328"/>
                </a:cubicBezTo>
                <a:cubicBezTo>
                  <a:pt x="19409" y="109375"/>
                  <a:pt x="19409" y="109375"/>
                  <a:pt x="19409" y="109375"/>
                </a:cubicBezTo>
                <a:cubicBezTo>
                  <a:pt x="26676" y="109375"/>
                  <a:pt x="26676" y="109375"/>
                  <a:pt x="26676" y="109375"/>
                </a:cubicBezTo>
                <a:cubicBezTo>
                  <a:pt x="28094" y="108046"/>
                  <a:pt x="28094" y="108046"/>
                  <a:pt x="28094" y="108046"/>
                </a:cubicBezTo>
                <a:cubicBezTo>
                  <a:pt x="28094" y="103750"/>
                  <a:pt x="28094" y="103750"/>
                  <a:pt x="28094" y="103750"/>
                </a:cubicBezTo>
                <a:cubicBezTo>
                  <a:pt x="30930" y="103750"/>
                  <a:pt x="30930" y="103750"/>
                  <a:pt x="30930" y="103750"/>
                </a:cubicBezTo>
                <a:cubicBezTo>
                  <a:pt x="30930" y="96796"/>
                  <a:pt x="30930" y="96796"/>
                  <a:pt x="30930" y="96796"/>
                </a:cubicBezTo>
                <a:cubicBezTo>
                  <a:pt x="30930" y="95781"/>
                  <a:pt x="30044" y="94843"/>
                  <a:pt x="28714" y="94843"/>
                </a:cubicBezTo>
                <a:cubicBezTo>
                  <a:pt x="27385" y="94843"/>
                  <a:pt x="27385" y="94843"/>
                  <a:pt x="27385" y="94843"/>
                </a:cubicBezTo>
                <a:cubicBezTo>
                  <a:pt x="27385" y="92031"/>
                  <a:pt x="27385" y="92031"/>
                  <a:pt x="27385" y="92031"/>
                </a:cubicBezTo>
                <a:cubicBezTo>
                  <a:pt x="27385" y="90390"/>
                  <a:pt x="28803" y="88984"/>
                  <a:pt x="30664" y="88750"/>
                </a:cubicBezTo>
                <a:cubicBezTo>
                  <a:pt x="30664" y="92109"/>
                  <a:pt x="30664" y="92109"/>
                  <a:pt x="30664" y="92109"/>
                </a:cubicBezTo>
                <a:cubicBezTo>
                  <a:pt x="33766" y="92109"/>
                  <a:pt x="33766" y="92109"/>
                  <a:pt x="33766" y="92109"/>
                </a:cubicBezTo>
                <a:cubicBezTo>
                  <a:pt x="33766" y="102265"/>
                  <a:pt x="33766" y="102265"/>
                  <a:pt x="33766" y="102265"/>
                </a:cubicBezTo>
                <a:cubicBezTo>
                  <a:pt x="37577" y="106015"/>
                  <a:pt x="37577" y="106015"/>
                  <a:pt x="37577" y="106015"/>
                </a:cubicBezTo>
                <a:cubicBezTo>
                  <a:pt x="37577" y="111250"/>
                  <a:pt x="37577" y="111250"/>
                  <a:pt x="37577" y="111250"/>
                </a:cubicBezTo>
                <a:cubicBezTo>
                  <a:pt x="34652" y="111250"/>
                  <a:pt x="31462" y="111562"/>
                  <a:pt x="27296" y="114765"/>
                </a:cubicBezTo>
                <a:cubicBezTo>
                  <a:pt x="27296" y="120000"/>
                  <a:pt x="27296" y="120000"/>
                  <a:pt x="27296" y="120000"/>
                </a:cubicBezTo>
                <a:cubicBezTo>
                  <a:pt x="58316" y="120000"/>
                  <a:pt x="58316" y="120000"/>
                  <a:pt x="58316" y="120000"/>
                </a:cubicBezTo>
                <a:cubicBezTo>
                  <a:pt x="58316" y="109687"/>
                  <a:pt x="58316" y="109687"/>
                  <a:pt x="58316" y="109687"/>
                </a:cubicBezTo>
                <a:cubicBezTo>
                  <a:pt x="62127" y="109687"/>
                  <a:pt x="62127" y="109687"/>
                  <a:pt x="62127" y="109687"/>
                </a:cubicBezTo>
                <a:cubicBezTo>
                  <a:pt x="62127" y="119843"/>
                  <a:pt x="62127" y="119843"/>
                  <a:pt x="62127" y="119843"/>
                </a:cubicBezTo>
                <a:cubicBezTo>
                  <a:pt x="93146" y="119843"/>
                  <a:pt x="93146" y="119843"/>
                  <a:pt x="93146" y="119843"/>
                </a:cubicBezTo>
                <a:cubicBezTo>
                  <a:pt x="93146" y="114609"/>
                  <a:pt x="93146" y="114609"/>
                  <a:pt x="93146" y="114609"/>
                </a:cubicBezTo>
                <a:cubicBezTo>
                  <a:pt x="88980" y="111406"/>
                  <a:pt x="85790" y="111171"/>
                  <a:pt x="82865" y="111171"/>
                </a:cubicBezTo>
                <a:cubicBezTo>
                  <a:pt x="82865" y="105937"/>
                  <a:pt x="82865" y="105937"/>
                  <a:pt x="82865" y="105937"/>
                </a:cubicBezTo>
                <a:cubicBezTo>
                  <a:pt x="86853" y="102109"/>
                  <a:pt x="86853" y="102109"/>
                  <a:pt x="86853" y="102109"/>
                </a:cubicBezTo>
                <a:cubicBezTo>
                  <a:pt x="86853" y="92031"/>
                  <a:pt x="86853" y="92031"/>
                  <a:pt x="86853" y="92031"/>
                </a:cubicBezTo>
                <a:cubicBezTo>
                  <a:pt x="89778" y="92031"/>
                  <a:pt x="89778" y="92031"/>
                  <a:pt x="89778" y="92031"/>
                </a:cubicBezTo>
                <a:cubicBezTo>
                  <a:pt x="89778" y="88593"/>
                  <a:pt x="89778" y="88593"/>
                  <a:pt x="89778" y="88593"/>
                </a:cubicBezTo>
                <a:cubicBezTo>
                  <a:pt x="91639" y="88828"/>
                  <a:pt x="93057" y="90234"/>
                  <a:pt x="93057" y="91875"/>
                </a:cubicBezTo>
                <a:cubicBezTo>
                  <a:pt x="93057" y="94765"/>
                  <a:pt x="93057" y="94765"/>
                  <a:pt x="93057" y="94765"/>
                </a:cubicBezTo>
                <a:cubicBezTo>
                  <a:pt x="91639" y="94765"/>
                  <a:pt x="91639" y="94765"/>
                  <a:pt x="91639" y="94765"/>
                </a:cubicBezTo>
                <a:cubicBezTo>
                  <a:pt x="90398" y="94765"/>
                  <a:pt x="89423" y="95625"/>
                  <a:pt x="89423" y="96718"/>
                </a:cubicBezTo>
                <a:cubicBezTo>
                  <a:pt x="89423" y="103671"/>
                  <a:pt x="89423" y="103671"/>
                  <a:pt x="89423" y="103671"/>
                </a:cubicBezTo>
                <a:cubicBezTo>
                  <a:pt x="92259" y="103671"/>
                  <a:pt x="92259" y="103671"/>
                  <a:pt x="92259" y="103671"/>
                </a:cubicBezTo>
                <a:cubicBezTo>
                  <a:pt x="92259" y="108046"/>
                  <a:pt x="92259" y="108046"/>
                  <a:pt x="92259" y="108046"/>
                </a:cubicBezTo>
                <a:cubicBezTo>
                  <a:pt x="93766" y="109375"/>
                  <a:pt x="93766" y="109375"/>
                  <a:pt x="93766" y="109375"/>
                </a:cubicBezTo>
                <a:cubicBezTo>
                  <a:pt x="100945" y="109375"/>
                  <a:pt x="100945" y="109375"/>
                  <a:pt x="100945" y="109375"/>
                </a:cubicBezTo>
                <a:cubicBezTo>
                  <a:pt x="102274" y="108125"/>
                  <a:pt x="103072" y="107500"/>
                  <a:pt x="104401" y="106328"/>
                </a:cubicBezTo>
                <a:cubicBezTo>
                  <a:pt x="104401" y="97890"/>
                  <a:pt x="104401" y="97890"/>
                  <a:pt x="104401" y="97890"/>
                </a:cubicBezTo>
                <a:cubicBezTo>
                  <a:pt x="100945" y="94843"/>
                  <a:pt x="100945" y="94843"/>
                  <a:pt x="100945" y="94843"/>
                </a:cubicBezTo>
                <a:cubicBezTo>
                  <a:pt x="99881" y="94843"/>
                  <a:pt x="99881" y="94843"/>
                  <a:pt x="99881" y="94843"/>
                </a:cubicBezTo>
                <a:cubicBezTo>
                  <a:pt x="99881" y="92031"/>
                  <a:pt x="99881" y="92031"/>
                  <a:pt x="99881" y="92031"/>
                </a:cubicBezTo>
                <a:cubicBezTo>
                  <a:pt x="99881" y="86953"/>
                  <a:pt x="95361" y="82812"/>
                  <a:pt x="89689" y="82578"/>
                </a:cubicBezTo>
                <a:cubicBezTo>
                  <a:pt x="89689" y="80078"/>
                  <a:pt x="89689" y="80078"/>
                  <a:pt x="89689" y="80078"/>
                </a:cubicBezTo>
                <a:cubicBezTo>
                  <a:pt x="87031" y="80078"/>
                  <a:pt x="87031" y="80078"/>
                  <a:pt x="87031" y="80078"/>
                </a:cubicBezTo>
                <a:cubicBezTo>
                  <a:pt x="87031" y="79140"/>
                  <a:pt x="87031" y="79140"/>
                  <a:pt x="87031" y="79140"/>
                </a:cubicBezTo>
                <a:cubicBezTo>
                  <a:pt x="79675" y="76484"/>
                  <a:pt x="79675" y="76484"/>
                  <a:pt x="79675" y="76484"/>
                </a:cubicBezTo>
                <a:cubicBezTo>
                  <a:pt x="77725" y="76484"/>
                  <a:pt x="77725" y="76484"/>
                  <a:pt x="77725" y="76484"/>
                </a:cubicBezTo>
                <a:cubicBezTo>
                  <a:pt x="77725" y="73046"/>
                  <a:pt x="77725" y="73046"/>
                  <a:pt x="77725" y="73046"/>
                </a:cubicBezTo>
                <a:cubicBezTo>
                  <a:pt x="100590" y="73046"/>
                  <a:pt x="100590" y="73046"/>
                  <a:pt x="100590" y="73046"/>
                </a:cubicBezTo>
                <a:cubicBezTo>
                  <a:pt x="108744" y="73046"/>
                  <a:pt x="115391" y="67187"/>
                  <a:pt x="115391" y="60000"/>
                </a:cubicBezTo>
                <a:cubicBezTo>
                  <a:pt x="115391" y="45390"/>
                  <a:pt x="115391" y="45390"/>
                  <a:pt x="115391" y="45390"/>
                </a:cubicBezTo>
                <a:cubicBezTo>
                  <a:pt x="115834" y="45312"/>
                  <a:pt x="115834" y="45312"/>
                  <a:pt x="115834" y="45312"/>
                </a:cubicBezTo>
                <a:cubicBezTo>
                  <a:pt x="118227" y="44921"/>
                  <a:pt x="120000" y="43046"/>
                  <a:pt x="120000" y="40937"/>
                </a:cubicBezTo>
                <a:cubicBezTo>
                  <a:pt x="120000" y="26406"/>
                  <a:pt x="120000" y="26406"/>
                  <a:pt x="120000" y="26406"/>
                </a:cubicBezTo>
                <a:cubicBezTo>
                  <a:pt x="120000" y="24296"/>
                  <a:pt x="118138" y="22343"/>
                  <a:pt x="115834" y="22031"/>
                </a:cubicBezTo>
                <a:close/>
                <a:moveTo>
                  <a:pt x="111491" y="57031"/>
                </a:moveTo>
                <a:cubicBezTo>
                  <a:pt x="111491" y="62734"/>
                  <a:pt x="106174" y="67500"/>
                  <a:pt x="99704" y="67500"/>
                </a:cubicBezTo>
                <a:cubicBezTo>
                  <a:pt x="20295" y="67500"/>
                  <a:pt x="20295" y="67500"/>
                  <a:pt x="20295" y="67500"/>
                </a:cubicBezTo>
                <a:cubicBezTo>
                  <a:pt x="13825" y="67500"/>
                  <a:pt x="8508" y="62734"/>
                  <a:pt x="8508" y="57031"/>
                </a:cubicBezTo>
                <a:cubicBezTo>
                  <a:pt x="8508" y="15234"/>
                  <a:pt x="8508" y="15234"/>
                  <a:pt x="8508" y="15234"/>
                </a:cubicBezTo>
                <a:cubicBezTo>
                  <a:pt x="8508" y="9531"/>
                  <a:pt x="13825" y="4843"/>
                  <a:pt x="20295" y="4843"/>
                </a:cubicBezTo>
                <a:cubicBezTo>
                  <a:pt x="99615" y="4843"/>
                  <a:pt x="99615" y="4843"/>
                  <a:pt x="99615" y="4843"/>
                </a:cubicBezTo>
                <a:cubicBezTo>
                  <a:pt x="106085" y="4843"/>
                  <a:pt x="111491" y="9531"/>
                  <a:pt x="111491" y="15234"/>
                </a:cubicBezTo>
                <a:cubicBezTo>
                  <a:pt x="111491" y="57031"/>
                  <a:pt x="111491" y="57031"/>
                  <a:pt x="111491" y="57031"/>
                </a:cubicBezTo>
                <a:close/>
              </a:path>
            </a:pathLst>
          </a:custGeom>
          <a:solidFill>
            <a:srgbClr val="3CA3E8"/>
          </a:solid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nvGrpSpPr>
          <p:cNvPr id="9" name="Google Shape;196;p13">
            <a:extLst>
              <a:ext uri="{FF2B5EF4-FFF2-40B4-BE49-F238E27FC236}">
                <a16:creationId xmlns:a16="http://schemas.microsoft.com/office/drawing/2014/main" id="{03A005D4-3DA9-4638-8EBA-1CF7511505CA}"/>
              </a:ext>
            </a:extLst>
          </p:cNvPr>
          <p:cNvGrpSpPr/>
          <p:nvPr/>
        </p:nvGrpSpPr>
        <p:grpSpPr>
          <a:xfrm>
            <a:off x="5262731" y="380981"/>
            <a:ext cx="882031" cy="1002362"/>
            <a:chOff x="0" y="0"/>
            <a:chExt cx="2147483647" cy="2147483647"/>
          </a:xfrm>
        </p:grpSpPr>
        <p:sp>
          <p:nvSpPr>
            <p:cNvPr id="10" name="Google Shape;197;p13">
              <a:extLst>
                <a:ext uri="{FF2B5EF4-FFF2-40B4-BE49-F238E27FC236}">
                  <a16:creationId xmlns:a16="http://schemas.microsoft.com/office/drawing/2014/main" id="{77B42CA3-C385-419E-A2E6-A1E9934B2ECC}"/>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1" name="Google Shape;198;p13">
              <a:extLst>
                <a:ext uri="{FF2B5EF4-FFF2-40B4-BE49-F238E27FC236}">
                  <a16:creationId xmlns:a16="http://schemas.microsoft.com/office/drawing/2014/main" id="{95A211F7-4BF7-42A7-9D04-0147A6DC8CDF}"/>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12" name="Google Shape;196;p13">
            <a:extLst>
              <a:ext uri="{FF2B5EF4-FFF2-40B4-BE49-F238E27FC236}">
                <a16:creationId xmlns:a16="http://schemas.microsoft.com/office/drawing/2014/main" id="{2A2D666C-8496-4638-B4D7-652E27766069}"/>
              </a:ext>
            </a:extLst>
          </p:cNvPr>
          <p:cNvGrpSpPr/>
          <p:nvPr/>
        </p:nvGrpSpPr>
        <p:grpSpPr>
          <a:xfrm>
            <a:off x="5262731" y="1651169"/>
            <a:ext cx="882031" cy="1002362"/>
            <a:chOff x="0" y="0"/>
            <a:chExt cx="2147483647" cy="2147483647"/>
          </a:xfrm>
        </p:grpSpPr>
        <p:sp>
          <p:nvSpPr>
            <p:cNvPr id="13" name="Google Shape;197;p13">
              <a:extLst>
                <a:ext uri="{FF2B5EF4-FFF2-40B4-BE49-F238E27FC236}">
                  <a16:creationId xmlns:a16="http://schemas.microsoft.com/office/drawing/2014/main" id="{55251271-298C-4C93-9BBA-4DFB25C0DE3E}"/>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4" name="Google Shape;198;p13">
              <a:extLst>
                <a:ext uri="{FF2B5EF4-FFF2-40B4-BE49-F238E27FC236}">
                  <a16:creationId xmlns:a16="http://schemas.microsoft.com/office/drawing/2014/main" id="{8E61A406-868B-466C-9A23-77DDF1014A3F}"/>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15" name="Google Shape;196;p13">
            <a:extLst>
              <a:ext uri="{FF2B5EF4-FFF2-40B4-BE49-F238E27FC236}">
                <a16:creationId xmlns:a16="http://schemas.microsoft.com/office/drawing/2014/main" id="{49FC7B2C-C054-43BE-BDB0-AF96A5272328}"/>
              </a:ext>
            </a:extLst>
          </p:cNvPr>
          <p:cNvGrpSpPr/>
          <p:nvPr/>
        </p:nvGrpSpPr>
        <p:grpSpPr>
          <a:xfrm>
            <a:off x="5262731" y="2942447"/>
            <a:ext cx="882031" cy="1002362"/>
            <a:chOff x="0" y="0"/>
            <a:chExt cx="2147483647" cy="2147483647"/>
          </a:xfrm>
        </p:grpSpPr>
        <p:sp>
          <p:nvSpPr>
            <p:cNvPr id="16" name="Google Shape;197;p13">
              <a:extLst>
                <a:ext uri="{FF2B5EF4-FFF2-40B4-BE49-F238E27FC236}">
                  <a16:creationId xmlns:a16="http://schemas.microsoft.com/office/drawing/2014/main" id="{20F8E611-5C7E-44D5-B30D-7391A573A19B}"/>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7" name="Google Shape;198;p13">
              <a:extLst>
                <a:ext uri="{FF2B5EF4-FFF2-40B4-BE49-F238E27FC236}">
                  <a16:creationId xmlns:a16="http://schemas.microsoft.com/office/drawing/2014/main" id="{3345F87A-D701-46D8-B989-F36766EDCE86}"/>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18" name="Google Shape;196;p13">
            <a:extLst>
              <a:ext uri="{FF2B5EF4-FFF2-40B4-BE49-F238E27FC236}">
                <a16:creationId xmlns:a16="http://schemas.microsoft.com/office/drawing/2014/main" id="{1F8062FB-4D79-4D4F-9F00-04F8F94622F8}"/>
              </a:ext>
            </a:extLst>
          </p:cNvPr>
          <p:cNvGrpSpPr/>
          <p:nvPr/>
        </p:nvGrpSpPr>
        <p:grpSpPr>
          <a:xfrm>
            <a:off x="5263433" y="4209856"/>
            <a:ext cx="882031" cy="1002362"/>
            <a:chOff x="0" y="0"/>
            <a:chExt cx="2147483647" cy="2147483647"/>
          </a:xfrm>
        </p:grpSpPr>
        <p:sp>
          <p:nvSpPr>
            <p:cNvPr id="19" name="Google Shape;197;p13">
              <a:extLst>
                <a:ext uri="{FF2B5EF4-FFF2-40B4-BE49-F238E27FC236}">
                  <a16:creationId xmlns:a16="http://schemas.microsoft.com/office/drawing/2014/main" id="{BB3710EB-4E42-4216-A8EC-C31A7FC6065D}"/>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0" name="Google Shape;198;p13">
              <a:extLst>
                <a:ext uri="{FF2B5EF4-FFF2-40B4-BE49-F238E27FC236}">
                  <a16:creationId xmlns:a16="http://schemas.microsoft.com/office/drawing/2014/main" id="{466C2399-ACD8-4955-A817-177CBFA787B0}"/>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21" name="Google Shape;196;p13">
            <a:extLst>
              <a:ext uri="{FF2B5EF4-FFF2-40B4-BE49-F238E27FC236}">
                <a16:creationId xmlns:a16="http://schemas.microsoft.com/office/drawing/2014/main" id="{3D5DD0D6-E1E0-47D0-8F35-00916F3FD8AA}"/>
              </a:ext>
            </a:extLst>
          </p:cNvPr>
          <p:cNvGrpSpPr/>
          <p:nvPr/>
        </p:nvGrpSpPr>
        <p:grpSpPr>
          <a:xfrm>
            <a:off x="5263433" y="5498355"/>
            <a:ext cx="882031" cy="1002362"/>
            <a:chOff x="0" y="0"/>
            <a:chExt cx="2147483647" cy="2147483647"/>
          </a:xfrm>
        </p:grpSpPr>
        <p:sp>
          <p:nvSpPr>
            <p:cNvPr id="22" name="Google Shape;197;p13">
              <a:extLst>
                <a:ext uri="{FF2B5EF4-FFF2-40B4-BE49-F238E27FC236}">
                  <a16:creationId xmlns:a16="http://schemas.microsoft.com/office/drawing/2014/main" id="{C2A1BBFF-D8BD-4B24-8AA8-3B55C002F8B3}"/>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3" name="Google Shape;198;p13">
              <a:extLst>
                <a:ext uri="{FF2B5EF4-FFF2-40B4-BE49-F238E27FC236}">
                  <a16:creationId xmlns:a16="http://schemas.microsoft.com/office/drawing/2014/main" id="{13159E08-278E-444E-BDEB-7F490579BC21}"/>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cxnSp>
        <p:nvCxnSpPr>
          <p:cNvPr id="24" name="Straight Arrow Connector 23">
            <a:extLst>
              <a:ext uri="{FF2B5EF4-FFF2-40B4-BE49-F238E27FC236}">
                <a16:creationId xmlns:a16="http://schemas.microsoft.com/office/drawing/2014/main" id="{B7AD9A81-5CA3-4349-A9F1-5555F430F431}"/>
              </a:ext>
            </a:extLst>
          </p:cNvPr>
          <p:cNvCxnSpPr>
            <a:cxnSpLocks/>
          </p:cNvCxnSpPr>
          <p:nvPr/>
        </p:nvCxnSpPr>
        <p:spPr>
          <a:xfrm>
            <a:off x="6162728" y="2185382"/>
            <a:ext cx="1580290" cy="105234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0E13DD5-BB6F-4791-B391-59ED43FD61B5}"/>
              </a:ext>
            </a:extLst>
          </p:cNvPr>
          <p:cNvCxnSpPr>
            <a:cxnSpLocks/>
          </p:cNvCxnSpPr>
          <p:nvPr/>
        </p:nvCxnSpPr>
        <p:spPr>
          <a:xfrm>
            <a:off x="6157916" y="3463336"/>
            <a:ext cx="1567136" cy="0"/>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258763D-A56E-4855-AD01-16DF511074E1}"/>
              </a:ext>
            </a:extLst>
          </p:cNvPr>
          <p:cNvCxnSpPr>
            <a:cxnSpLocks/>
          </p:cNvCxnSpPr>
          <p:nvPr/>
        </p:nvCxnSpPr>
        <p:spPr>
          <a:xfrm flipV="1">
            <a:off x="6162728" y="3695608"/>
            <a:ext cx="1544358" cy="1018208"/>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96B08EE-62DA-4C87-A4FA-9E3F90425E5E}"/>
              </a:ext>
            </a:extLst>
          </p:cNvPr>
          <p:cNvCxnSpPr>
            <a:cxnSpLocks/>
          </p:cNvCxnSpPr>
          <p:nvPr/>
        </p:nvCxnSpPr>
        <p:spPr>
          <a:xfrm flipV="1">
            <a:off x="6144762" y="4015934"/>
            <a:ext cx="1545490" cy="1986381"/>
          </a:xfrm>
          <a:prstGeom prst="straightConnector1">
            <a:avLst/>
          </a:prstGeom>
          <a:ln>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6A9101ED-0A1D-4E51-BDFC-82DF1E41D40C}"/>
              </a:ext>
            </a:extLst>
          </p:cNvPr>
          <p:cNvPicPr>
            <a:picLocks noChangeAspect="1"/>
          </p:cNvPicPr>
          <p:nvPr/>
        </p:nvPicPr>
        <p:blipFill>
          <a:blip r:embed="rId3"/>
          <a:stretch>
            <a:fillRect/>
          </a:stretch>
        </p:blipFill>
        <p:spPr>
          <a:xfrm>
            <a:off x="10304885" y="1748589"/>
            <a:ext cx="1221977" cy="1218085"/>
          </a:xfrm>
          <a:prstGeom prst="rect">
            <a:avLst/>
          </a:prstGeom>
        </p:spPr>
      </p:pic>
      <p:pic>
        <p:nvPicPr>
          <p:cNvPr id="37" name="Picture 36">
            <a:extLst>
              <a:ext uri="{FF2B5EF4-FFF2-40B4-BE49-F238E27FC236}">
                <a16:creationId xmlns:a16="http://schemas.microsoft.com/office/drawing/2014/main" id="{B16CE12E-5F26-4AD7-A606-138502CDECB0}"/>
              </a:ext>
            </a:extLst>
          </p:cNvPr>
          <p:cNvPicPr>
            <a:picLocks noChangeAspect="1"/>
          </p:cNvPicPr>
          <p:nvPr/>
        </p:nvPicPr>
        <p:blipFill>
          <a:blip r:embed="rId4"/>
          <a:stretch>
            <a:fillRect/>
          </a:stretch>
        </p:blipFill>
        <p:spPr>
          <a:xfrm>
            <a:off x="10304885" y="4087244"/>
            <a:ext cx="1218086" cy="1218086"/>
          </a:xfrm>
          <a:prstGeom prst="rect">
            <a:avLst/>
          </a:prstGeom>
        </p:spPr>
      </p:pic>
      <p:cxnSp>
        <p:nvCxnSpPr>
          <p:cNvPr id="38" name="Straight Arrow Connector 37">
            <a:extLst>
              <a:ext uri="{FF2B5EF4-FFF2-40B4-BE49-F238E27FC236}">
                <a16:creationId xmlns:a16="http://schemas.microsoft.com/office/drawing/2014/main" id="{D092E51E-FF06-46C2-BA98-649B19891505}"/>
              </a:ext>
            </a:extLst>
          </p:cNvPr>
          <p:cNvCxnSpPr>
            <a:cxnSpLocks/>
            <a:endCxn id="37" idx="1"/>
          </p:cNvCxnSpPr>
          <p:nvPr/>
        </p:nvCxnSpPr>
        <p:spPr>
          <a:xfrm>
            <a:off x="9305342" y="3688077"/>
            <a:ext cx="999543" cy="100821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FC090AB-7167-41D5-924E-D3CDD19A70FD}"/>
              </a:ext>
            </a:extLst>
          </p:cNvPr>
          <p:cNvCxnSpPr>
            <a:cxnSpLocks/>
            <a:endCxn id="36" idx="1"/>
          </p:cNvCxnSpPr>
          <p:nvPr/>
        </p:nvCxnSpPr>
        <p:spPr>
          <a:xfrm flipV="1">
            <a:off x="9305342" y="2357632"/>
            <a:ext cx="999543" cy="1330445"/>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1194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0" name="Google Shape;430;p53"/>
          <p:cNvSpPr txBox="1">
            <a:spLocks noGrp="1"/>
          </p:cNvSpPr>
          <p:nvPr>
            <p:ph type="title"/>
          </p:nvPr>
        </p:nvSpPr>
        <p:spPr>
          <a:xfrm>
            <a:off x="408825" y="1020800"/>
            <a:ext cx="3802200" cy="1273800"/>
          </a:xfrm>
          <a:prstGeom prst="rect">
            <a:avLst/>
          </a:prstGeom>
          <a:noFill/>
          <a:ln>
            <a:noFill/>
          </a:ln>
        </p:spPr>
        <p:txBody>
          <a:bodyPr spcFirstLastPara="1" wrap="square" lIns="91425" tIns="45700" rIns="91425" bIns="45700" anchor="t" anchorCtr="0">
            <a:noAutofit/>
          </a:bodyPr>
          <a:lstStyle/>
          <a:p>
            <a:pPr lvl="0"/>
            <a:r>
              <a:rPr lang="en-SG" dirty="0"/>
              <a:t>Not All Customers Are Equal…</a:t>
            </a:r>
            <a:endParaRPr sz="3200" b="1" i="0" u="none" strike="noStrike" cap="none" dirty="0">
              <a:solidFill>
                <a:srgbClr val="FFFFFF"/>
              </a:solidFill>
              <a:latin typeface="Roboto"/>
              <a:ea typeface="Roboto"/>
              <a:cs typeface="Roboto"/>
              <a:sym typeface="Roboto"/>
            </a:endParaRPr>
          </a:p>
        </p:txBody>
      </p:sp>
      <p:sp>
        <p:nvSpPr>
          <p:cNvPr id="431" name="Google Shape;431;p53"/>
          <p:cNvSpPr txBox="1">
            <a:spLocks noGrp="1"/>
          </p:cNvSpPr>
          <p:nvPr>
            <p:ph type="subTitle" idx="2"/>
          </p:nvPr>
        </p:nvSpPr>
        <p:spPr>
          <a:xfrm>
            <a:off x="408825" y="3598675"/>
            <a:ext cx="3745200" cy="2364900"/>
          </a:xfrm>
          <a:prstGeom prst="rect">
            <a:avLst/>
          </a:prstGeom>
          <a:noFill/>
          <a:ln>
            <a:noFill/>
          </a:ln>
        </p:spPr>
        <p:txBody>
          <a:bodyPr spcFirstLastPara="1" wrap="square" lIns="91425" tIns="45700" rIns="91425" bIns="45700" anchor="t" anchorCtr="0">
            <a:noAutofit/>
          </a:bodyPr>
          <a:lstStyle/>
          <a:p>
            <a:pPr lvl="0">
              <a:buClr>
                <a:schemeClr val="bg1"/>
              </a:buClr>
              <a:buFont typeface="Arial" panose="020B0604020202020204" pitchFamily="34" charset="0"/>
              <a:buChar char="•"/>
            </a:pPr>
            <a:r>
              <a:rPr lang="en-SG" dirty="0"/>
              <a:t>One family business with 1,100 customers was shocked to discover that 350 of those customers were unprofitable, leading to a $2 million loss!</a:t>
            </a:r>
            <a:r>
              <a:rPr lang="en-SG" sz="1050" dirty="0">
                <a:solidFill>
                  <a:schemeClr val="bg1"/>
                </a:solidFill>
              </a:rPr>
              <a:t> </a:t>
            </a:r>
            <a:br>
              <a:rPr lang="en-SG" sz="1050" dirty="0">
                <a:solidFill>
                  <a:schemeClr val="bg1"/>
                </a:solidFill>
              </a:rPr>
            </a:br>
            <a:r>
              <a:rPr lang="en-SG" sz="800" dirty="0">
                <a:solidFill>
                  <a:schemeClr val="bg1"/>
                </a:solidFill>
              </a:rPr>
              <a:t>Source: </a:t>
            </a:r>
            <a:r>
              <a:rPr lang="en-SG" sz="800" dirty="0">
                <a:solidFill>
                  <a:schemeClr val="bg1"/>
                </a:solidFill>
                <a:hlinkClick r:id="rId3">
                  <a:extLst>
                    <a:ext uri="{A12FA001-AC4F-418D-AE19-62706E023703}">
                      <ahyp:hlinkClr xmlns:ahyp="http://schemas.microsoft.com/office/drawing/2018/hyperlinkcolor" val="tx"/>
                    </a:ext>
                  </a:extLst>
                </a:hlinkClick>
              </a:rPr>
              <a:t>https://www.forbes.com/sites/lawrencesiff/2012/05/21/your-unprofitable-customers-are-killing-you/</a:t>
            </a:r>
            <a:r>
              <a:rPr lang="en-SG" sz="800" dirty="0">
                <a:solidFill>
                  <a:schemeClr val="bg1"/>
                </a:solidFill>
              </a:rPr>
              <a:t> </a:t>
            </a:r>
          </a:p>
          <a:p>
            <a:pPr lvl="0">
              <a:buClr>
                <a:schemeClr val="bg1"/>
              </a:buClr>
              <a:buFont typeface="Arial" panose="020B0604020202020204" pitchFamily="34" charset="0"/>
              <a:buChar char="•"/>
            </a:pPr>
            <a:r>
              <a:rPr lang="en-SG" dirty="0"/>
              <a:t>Your retention team are too valuable to waste on retaining bad business</a:t>
            </a:r>
          </a:p>
        </p:txBody>
      </p:sp>
      <p:grpSp>
        <p:nvGrpSpPr>
          <p:cNvPr id="5" name="Google Shape;196;p13">
            <a:extLst>
              <a:ext uri="{FF2B5EF4-FFF2-40B4-BE49-F238E27FC236}">
                <a16:creationId xmlns:a16="http://schemas.microsoft.com/office/drawing/2014/main" id="{2244D594-0AE1-4092-A0DC-3178DAE49CC9}"/>
              </a:ext>
            </a:extLst>
          </p:cNvPr>
          <p:cNvGrpSpPr/>
          <p:nvPr/>
        </p:nvGrpSpPr>
        <p:grpSpPr>
          <a:xfrm>
            <a:off x="6205802" y="2658674"/>
            <a:ext cx="882031" cy="1002362"/>
            <a:chOff x="0" y="0"/>
            <a:chExt cx="2147483647" cy="2147483647"/>
          </a:xfrm>
        </p:grpSpPr>
        <p:sp>
          <p:nvSpPr>
            <p:cNvPr id="6" name="Google Shape;197;p13">
              <a:extLst>
                <a:ext uri="{FF2B5EF4-FFF2-40B4-BE49-F238E27FC236}">
                  <a16:creationId xmlns:a16="http://schemas.microsoft.com/office/drawing/2014/main" id="{6E18C8D2-B51A-40B6-A3E1-4A6219EBCA1F}"/>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7" name="Google Shape;198;p13">
              <a:extLst>
                <a:ext uri="{FF2B5EF4-FFF2-40B4-BE49-F238E27FC236}">
                  <a16:creationId xmlns:a16="http://schemas.microsoft.com/office/drawing/2014/main" id="{FC4B7FB5-9E7D-4C03-B4E4-BD5830F16DFF}"/>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8" name="Google Shape;196;p13">
            <a:extLst>
              <a:ext uri="{FF2B5EF4-FFF2-40B4-BE49-F238E27FC236}">
                <a16:creationId xmlns:a16="http://schemas.microsoft.com/office/drawing/2014/main" id="{C3BFC7E7-FC0F-4DE5-9ED5-253B7676DDE3}"/>
              </a:ext>
            </a:extLst>
          </p:cNvPr>
          <p:cNvGrpSpPr/>
          <p:nvPr/>
        </p:nvGrpSpPr>
        <p:grpSpPr>
          <a:xfrm>
            <a:off x="7850421" y="2661453"/>
            <a:ext cx="882031" cy="1002362"/>
            <a:chOff x="0" y="0"/>
            <a:chExt cx="2147483647" cy="2147483647"/>
          </a:xfrm>
        </p:grpSpPr>
        <p:sp>
          <p:nvSpPr>
            <p:cNvPr id="9" name="Google Shape;197;p13">
              <a:extLst>
                <a:ext uri="{FF2B5EF4-FFF2-40B4-BE49-F238E27FC236}">
                  <a16:creationId xmlns:a16="http://schemas.microsoft.com/office/drawing/2014/main" id="{1CCD50F7-D947-4C80-B4EF-EF22C18F0F7B}"/>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0" name="Google Shape;198;p13">
              <a:extLst>
                <a:ext uri="{FF2B5EF4-FFF2-40B4-BE49-F238E27FC236}">
                  <a16:creationId xmlns:a16="http://schemas.microsoft.com/office/drawing/2014/main" id="{26BF3065-12F5-4E96-A281-C2806C0D9A3E}"/>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
        <p:nvSpPr>
          <p:cNvPr id="11" name="Google Shape;800;p86">
            <a:extLst>
              <a:ext uri="{FF2B5EF4-FFF2-40B4-BE49-F238E27FC236}">
                <a16:creationId xmlns:a16="http://schemas.microsoft.com/office/drawing/2014/main" id="{2BB68224-B666-47F3-A352-E3246BA4680B}"/>
              </a:ext>
            </a:extLst>
          </p:cNvPr>
          <p:cNvSpPr/>
          <p:nvPr/>
        </p:nvSpPr>
        <p:spPr>
          <a:xfrm>
            <a:off x="6419857" y="3243100"/>
            <a:ext cx="454318" cy="320321"/>
          </a:xfrm>
          <a:custGeom>
            <a:avLst/>
            <a:gdLst/>
            <a:ahLst/>
            <a:cxnLst/>
            <a:rect l="l" t="t" r="r" b="b"/>
            <a:pathLst>
              <a:path w="1285" h="906" extrusionOk="0">
                <a:moveTo>
                  <a:pt x="1283" y="685"/>
                </a:moveTo>
                <a:lnTo>
                  <a:pt x="1283" y="685"/>
                </a:lnTo>
                <a:lnTo>
                  <a:pt x="1282" y="677"/>
                </a:lnTo>
                <a:lnTo>
                  <a:pt x="1278" y="672"/>
                </a:lnTo>
                <a:lnTo>
                  <a:pt x="1278" y="672"/>
                </a:lnTo>
                <a:lnTo>
                  <a:pt x="1275" y="658"/>
                </a:lnTo>
                <a:lnTo>
                  <a:pt x="1270" y="646"/>
                </a:lnTo>
                <a:lnTo>
                  <a:pt x="1263" y="635"/>
                </a:lnTo>
                <a:lnTo>
                  <a:pt x="1253" y="623"/>
                </a:lnTo>
                <a:lnTo>
                  <a:pt x="1241" y="613"/>
                </a:lnTo>
                <a:lnTo>
                  <a:pt x="1228" y="603"/>
                </a:lnTo>
                <a:lnTo>
                  <a:pt x="1213" y="593"/>
                </a:lnTo>
                <a:lnTo>
                  <a:pt x="1194" y="584"/>
                </a:lnTo>
                <a:lnTo>
                  <a:pt x="1176" y="578"/>
                </a:lnTo>
                <a:lnTo>
                  <a:pt x="1154" y="571"/>
                </a:lnTo>
                <a:lnTo>
                  <a:pt x="1132" y="564"/>
                </a:lnTo>
                <a:lnTo>
                  <a:pt x="1109" y="559"/>
                </a:lnTo>
                <a:lnTo>
                  <a:pt x="1084" y="556"/>
                </a:lnTo>
                <a:lnTo>
                  <a:pt x="1059" y="552"/>
                </a:lnTo>
                <a:lnTo>
                  <a:pt x="1032" y="551"/>
                </a:lnTo>
                <a:lnTo>
                  <a:pt x="1003" y="551"/>
                </a:lnTo>
                <a:lnTo>
                  <a:pt x="1003" y="551"/>
                </a:lnTo>
                <a:lnTo>
                  <a:pt x="958" y="552"/>
                </a:lnTo>
                <a:lnTo>
                  <a:pt x="914" y="557"/>
                </a:lnTo>
                <a:lnTo>
                  <a:pt x="913" y="457"/>
                </a:lnTo>
                <a:lnTo>
                  <a:pt x="913" y="457"/>
                </a:lnTo>
                <a:lnTo>
                  <a:pt x="914" y="452"/>
                </a:lnTo>
                <a:lnTo>
                  <a:pt x="914" y="452"/>
                </a:lnTo>
                <a:lnTo>
                  <a:pt x="914" y="448"/>
                </a:lnTo>
                <a:lnTo>
                  <a:pt x="913" y="349"/>
                </a:lnTo>
                <a:lnTo>
                  <a:pt x="913" y="349"/>
                </a:lnTo>
                <a:lnTo>
                  <a:pt x="914" y="343"/>
                </a:lnTo>
                <a:lnTo>
                  <a:pt x="914" y="343"/>
                </a:lnTo>
                <a:lnTo>
                  <a:pt x="914" y="341"/>
                </a:lnTo>
                <a:lnTo>
                  <a:pt x="913" y="242"/>
                </a:lnTo>
                <a:lnTo>
                  <a:pt x="913" y="242"/>
                </a:lnTo>
                <a:lnTo>
                  <a:pt x="914" y="235"/>
                </a:lnTo>
                <a:lnTo>
                  <a:pt x="914" y="235"/>
                </a:lnTo>
                <a:lnTo>
                  <a:pt x="914" y="232"/>
                </a:lnTo>
                <a:lnTo>
                  <a:pt x="913" y="135"/>
                </a:lnTo>
                <a:lnTo>
                  <a:pt x="913" y="135"/>
                </a:lnTo>
                <a:lnTo>
                  <a:pt x="911" y="126"/>
                </a:lnTo>
                <a:lnTo>
                  <a:pt x="908" y="121"/>
                </a:lnTo>
                <a:lnTo>
                  <a:pt x="908" y="121"/>
                </a:lnTo>
                <a:lnTo>
                  <a:pt x="906" y="108"/>
                </a:lnTo>
                <a:lnTo>
                  <a:pt x="899" y="96"/>
                </a:lnTo>
                <a:lnTo>
                  <a:pt x="893" y="84"/>
                </a:lnTo>
                <a:lnTo>
                  <a:pt x="883" y="73"/>
                </a:lnTo>
                <a:lnTo>
                  <a:pt x="871" y="63"/>
                </a:lnTo>
                <a:lnTo>
                  <a:pt x="857" y="52"/>
                </a:lnTo>
                <a:lnTo>
                  <a:pt x="842" y="42"/>
                </a:lnTo>
                <a:lnTo>
                  <a:pt x="824" y="34"/>
                </a:lnTo>
                <a:lnTo>
                  <a:pt x="805" y="27"/>
                </a:lnTo>
                <a:lnTo>
                  <a:pt x="785" y="21"/>
                </a:lnTo>
                <a:lnTo>
                  <a:pt x="762" y="14"/>
                </a:lnTo>
                <a:lnTo>
                  <a:pt x="738" y="9"/>
                </a:lnTo>
                <a:lnTo>
                  <a:pt x="715" y="5"/>
                </a:lnTo>
                <a:lnTo>
                  <a:pt x="688" y="2"/>
                </a:lnTo>
                <a:lnTo>
                  <a:pt x="661" y="0"/>
                </a:lnTo>
                <a:lnTo>
                  <a:pt x="633" y="0"/>
                </a:lnTo>
                <a:lnTo>
                  <a:pt x="633" y="0"/>
                </a:lnTo>
                <a:lnTo>
                  <a:pt x="606" y="0"/>
                </a:lnTo>
                <a:lnTo>
                  <a:pt x="579" y="2"/>
                </a:lnTo>
                <a:lnTo>
                  <a:pt x="554" y="5"/>
                </a:lnTo>
                <a:lnTo>
                  <a:pt x="529" y="9"/>
                </a:lnTo>
                <a:lnTo>
                  <a:pt x="505" y="14"/>
                </a:lnTo>
                <a:lnTo>
                  <a:pt x="483" y="19"/>
                </a:lnTo>
                <a:lnTo>
                  <a:pt x="463" y="26"/>
                </a:lnTo>
                <a:lnTo>
                  <a:pt x="445" y="34"/>
                </a:lnTo>
                <a:lnTo>
                  <a:pt x="426" y="42"/>
                </a:lnTo>
                <a:lnTo>
                  <a:pt x="411" y="51"/>
                </a:lnTo>
                <a:lnTo>
                  <a:pt x="398" y="61"/>
                </a:lnTo>
                <a:lnTo>
                  <a:pt x="386" y="71"/>
                </a:lnTo>
                <a:lnTo>
                  <a:pt x="376" y="83"/>
                </a:lnTo>
                <a:lnTo>
                  <a:pt x="368" y="93"/>
                </a:lnTo>
                <a:lnTo>
                  <a:pt x="363" y="106"/>
                </a:lnTo>
                <a:lnTo>
                  <a:pt x="359" y="118"/>
                </a:lnTo>
                <a:lnTo>
                  <a:pt x="359" y="118"/>
                </a:lnTo>
                <a:lnTo>
                  <a:pt x="358" y="123"/>
                </a:lnTo>
                <a:lnTo>
                  <a:pt x="356" y="128"/>
                </a:lnTo>
                <a:lnTo>
                  <a:pt x="356" y="128"/>
                </a:lnTo>
                <a:lnTo>
                  <a:pt x="358" y="230"/>
                </a:lnTo>
                <a:lnTo>
                  <a:pt x="358" y="230"/>
                </a:lnTo>
                <a:lnTo>
                  <a:pt x="356" y="235"/>
                </a:lnTo>
                <a:lnTo>
                  <a:pt x="356" y="235"/>
                </a:lnTo>
                <a:lnTo>
                  <a:pt x="358" y="341"/>
                </a:lnTo>
                <a:lnTo>
                  <a:pt x="358" y="341"/>
                </a:lnTo>
                <a:lnTo>
                  <a:pt x="317" y="336"/>
                </a:lnTo>
                <a:lnTo>
                  <a:pt x="277" y="334"/>
                </a:lnTo>
                <a:lnTo>
                  <a:pt x="277" y="334"/>
                </a:lnTo>
                <a:lnTo>
                  <a:pt x="249" y="336"/>
                </a:lnTo>
                <a:lnTo>
                  <a:pt x="223" y="338"/>
                </a:lnTo>
                <a:lnTo>
                  <a:pt x="197" y="339"/>
                </a:lnTo>
                <a:lnTo>
                  <a:pt x="173" y="344"/>
                </a:lnTo>
                <a:lnTo>
                  <a:pt x="150" y="349"/>
                </a:lnTo>
                <a:lnTo>
                  <a:pt x="128" y="354"/>
                </a:lnTo>
                <a:lnTo>
                  <a:pt x="106" y="361"/>
                </a:lnTo>
                <a:lnTo>
                  <a:pt x="88" y="368"/>
                </a:lnTo>
                <a:lnTo>
                  <a:pt x="71" y="376"/>
                </a:lnTo>
                <a:lnTo>
                  <a:pt x="54" y="386"/>
                </a:lnTo>
                <a:lnTo>
                  <a:pt x="41" y="395"/>
                </a:lnTo>
                <a:lnTo>
                  <a:pt x="29" y="406"/>
                </a:lnTo>
                <a:lnTo>
                  <a:pt x="19" y="417"/>
                </a:lnTo>
                <a:lnTo>
                  <a:pt x="12" y="428"/>
                </a:lnTo>
                <a:lnTo>
                  <a:pt x="5" y="440"/>
                </a:lnTo>
                <a:lnTo>
                  <a:pt x="2" y="453"/>
                </a:lnTo>
                <a:lnTo>
                  <a:pt x="2" y="453"/>
                </a:lnTo>
                <a:lnTo>
                  <a:pt x="0" y="458"/>
                </a:lnTo>
                <a:lnTo>
                  <a:pt x="0" y="464"/>
                </a:lnTo>
                <a:lnTo>
                  <a:pt x="0" y="464"/>
                </a:lnTo>
                <a:lnTo>
                  <a:pt x="0" y="566"/>
                </a:lnTo>
                <a:lnTo>
                  <a:pt x="0" y="566"/>
                </a:lnTo>
                <a:lnTo>
                  <a:pt x="0" y="571"/>
                </a:lnTo>
                <a:lnTo>
                  <a:pt x="0" y="571"/>
                </a:lnTo>
                <a:lnTo>
                  <a:pt x="0" y="673"/>
                </a:lnTo>
                <a:lnTo>
                  <a:pt x="0" y="673"/>
                </a:lnTo>
                <a:lnTo>
                  <a:pt x="0" y="678"/>
                </a:lnTo>
                <a:lnTo>
                  <a:pt x="0" y="678"/>
                </a:lnTo>
                <a:lnTo>
                  <a:pt x="0" y="792"/>
                </a:lnTo>
                <a:lnTo>
                  <a:pt x="0" y="792"/>
                </a:lnTo>
                <a:lnTo>
                  <a:pt x="2" y="799"/>
                </a:lnTo>
                <a:lnTo>
                  <a:pt x="2" y="799"/>
                </a:lnTo>
                <a:lnTo>
                  <a:pt x="7" y="811"/>
                </a:lnTo>
                <a:lnTo>
                  <a:pt x="14" y="821"/>
                </a:lnTo>
                <a:lnTo>
                  <a:pt x="22" y="833"/>
                </a:lnTo>
                <a:lnTo>
                  <a:pt x="34" y="843"/>
                </a:lnTo>
                <a:lnTo>
                  <a:pt x="47" y="853"/>
                </a:lnTo>
                <a:lnTo>
                  <a:pt x="61" y="861"/>
                </a:lnTo>
                <a:lnTo>
                  <a:pt x="78" y="870"/>
                </a:lnTo>
                <a:lnTo>
                  <a:pt x="94" y="876"/>
                </a:lnTo>
                <a:lnTo>
                  <a:pt x="114" y="883"/>
                </a:lnTo>
                <a:lnTo>
                  <a:pt x="135" y="890"/>
                </a:lnTo>
                <a:lnTo>
                  <a:pt x="156" y="895"/>
                </a:lnTo>
                <a:lnTo>
                  <a:pt x="178" y="900"/>
                </a:lnTo>
                <a:lnTo>
                  <a:pt x="202" y="903"/>
                </a:lnTo>
                <a:lnTo>
                  <a:pt x="227" y="905"/>
                </a:lnTo>
                <a:lnTo>
                  <a:pt x="252" y="906"/>
                </a:lnTo>
                <a:lnTo>
                  <a:pt x="279" y="906"/>
                </a:lnTo>
                <a:lnTo>
                  <a:pt x="279" y="906"/>
                </a:lnTo>
                <a:lnTo>
                  <a:pt x="307" y="906"/>
                </a:lnTo>
                <a:lnTo>
                  <a:pt x="334" y="905"/>
                </a:lnTo>
                <a:lnTo>
                  <a:pt x="361" y="901"/>
                </a:lnTo>
                <a:lnTo>
                  <a:pt x="384" y="898"/>
                </a:lnTo>
                <a:lnTo>
                  <a:pt x="410" y="893"/>
                </a:lnTo>
                <a:lnTo>
                  <a:pt x="431" y="888"/>
                </a:lnTo>
                <a:lnTo>
                  <a:pt x="453" y="881"/>
                </a:lnTo>
                <a:lnTo>
                  <a:pt x="472" y="873"/>
                </a:lnTo>
                <a:lnTo>
                  <a:pt x="490" y="865"/>
                </a:lnTo>
                <a:lnTo>
                  <a:pt x="505" y="856"/>
                </a:lnTo>
                <a:lnTo>
                  <a:pt x="520" y="846"/>
                </a:lnTo>
                <a:lnTo>
                  <a:pt x="532" y="834"/>
                </a:lnTo>
                <a:lnTo>
                  <a:pt x="542" y="824"/>
                </a:lnTo>
                <a:lnTo>
                  <a:pt x="550" y="811"/>
                </a:lnTo>
                <a:lnTo>
                  <a:pt x="555" y="799"/>
                </a:lnTo>
                <a:lnTo>
                  <a:pt x="559" y="786"/>
                </a:lnTo>
                <a:lnTo>
                  <a:pt x="559" y="786"/>
                </a:lnTo>
                <a:lnTo>
                  <a:pt x="559" y="784"/>
                </a:lnTo>
                <a:lnTo>
                  <a:pt x="559" y="771"/>
                </a:lnTo>
                <a:lnTo>
                  <a:pt x="559" y="771"/>
                </a:lnTo>
                <a:lnTo>
                  <a:pt x="596" y="774"/>
                </a:lnTo>
                <a:lnTo>
                  <a:pt x="634" y="776"/>
                </a:lnTo>
                <a:lnTo>
                  <a:pt x="634" y="776"/>
                </a:lnTo>
                <a:lnTo>
                  <a:pt x="681" y="774"/>
                </a:lnTo>
                <a:lnTo>
                  <a:pt x="727" y="769"/>
                </a:lnTo>
                <a:lnTo>
                  <a:pt x="727" y="769"/>
                </a:lnTo>
                <a:lnTo>
                  <a:pt x="728" y="792"/>
                </a:lnTo>
                <a:lnTo>
                  <a:pt x="728" y="792"/>
                </a:lnTo>
                <a:lnTo>
                  <a:pt x="728" y="799"/>
                </a:lnTo>
                <a:lnTo>
                  <a:pt x="728" y="799"/>
                </a:lnTo>
                <a:lnTo>
                  <a:pt x="733" y="811"/>
                </a:lnTo>
                <a:lnTo>
                  <a:pt x="740" y="821"/>
                </a:lnTo>
                <a:lnTo>
                  <a:pt x="750" y="833"/>
                </a:lnTo>
                <a:lnTo>
                  <a:pt x="760" y="843"/>
                </a:lnTo>
                <a:lnTo>
                  <a:pt x="774" y="853"/>
                </a:lnTo>
                <a:lnTo>
                  <a:pt x="787" y="861"/>
                </a:lnTo>
                <a:lnTo>
                  <a:pt x="804" y="870"/>
                </a:lnTo>
                <a:lnTo>
                  <a:pt x="820" y="876"/>
                </a:lnTo>
                <a:lnTo>
                  <a:pt x="841" y="883"/>
                </a:lnTo>
                <a:lnTo>
                  <a:pt x="861" y="890"/>
                </a:lnTo>
                <a:lnTo>
                  <a:pt x="883" y="895"/>
                </a:lnTo>
                <a:lnTo>
                  <a:pt x="904" y="900"/>
                </a:lnTo>
                <a:lnTo>
                  <a:pt x="929" y="903"/>
                </a:lnTo>
                <a:lnTo>
                  <a:pt x="953" y="905"/>
                </a:lnTo>
                <a:lnTo>
                  <a:pt x="978" y="906"/>
                </a:lnTo>
                <a:lnTo>
                  <a:pt x="1005" y="906"/>
                </a:lnTo>
                <a:lnTo>
                  <a:pt x="1005" y="906"/>
                </a:lnTo>
                <a:lnTo>
                  <a:pt x="1033" y="906"/>
                </a:lnTo>
                <a:lnTo>
                  <a:pt x="1060" y="905"/>
                </a:lnTo>
                <a:lnTo>
                  <a:pt x="1087" y="901"/>
                </a:lnTo>
                <a:lnTo>
                  <a:pt x="1112" y="898"/>
                </a:lnTo>
                <a:lnTo>
                  <a:pt x="1136" y="893"/>
                </a:lnTo>
                <a:lnTo>
                  <a:pt x="1158" y="888"/>
                </a:lnTo>
                <a:lnTo>
                  <a:pt x="1179" y="881"/>
                </a:lnTo>
                <a:lnTo>
                  <a:pt x="1198" y="873"/>
                </a:lnTo>
                <a:lnTo>
                  <a:pt x="1216" y="865"/>
                </a:lnTo>
                <a:lnTo>
                  <a:pt x="1233" y="856"/>
                </a:lnTo>
                <a:lnTo>
                  <a:pt x="1246" y="846"/>
                </a:lnTo>
                <a:lnTo>
                  <a:pt x="1258" y="834"/>
                </a:lnTo>
                <a:lnTo>
                  <a:pt x="1268" y="824"/>
                </a:lnTo>
                <a:lnTo>
                  <a:pt x="1277" y="811"/>
                </a:lnTo>
                <a:lnTo>
                  <a:pt x="1282" y="799"/>
                </a:lnTo>
                <a:lnTo>
                  <a:pt x="1285" y="786"/>
                </a:lnTo>
                <a:lnTo>
                  <a:pt x="1285" y="786"/>
                </a:lnTo>
                <a:lnTo>
                  <a:pt x="1285" y="784"/>
                </a:lnTo>
                <a:lnTo>
                  <a:pt x="1283" y="685"/>
                </a:lnTo>
                <a:close/>
                <a:moveTo>
                  <a:pt x="1176" y="621"/>
                </a:moveTo>
                <a:lnTo>
                  <a:pt x="1176" y="621"/>
                </a:lnTo>
                <a:lnTo>
                  <a:pt x="1189" y="628"/>
                </a:lnTo>
                <a:lnTo>
                  <a:pt x="1203" y="635"/>
                </a:lnTo>
                <a:lnTo>
                  <a:pt x="1213" y="641"/>
                </a:lnTo>
                <a:lnTo>
                  <a:pt x="1221" y="648"/>
                </a:lnTo>
                <a:lnTo>
                  <a:pt x="1230" y="656"/>
                </a:lnTo>
                <a:lnTo>
                  <a:pt x="1235" y="663"/>
                </a:lnTo>
                <a:lnTo>
                  <a:pt x="1238" y="672"/>
                </a:lnTo>
                <a:lnTo>
                  <a:pt x="1238" y="678"/>
                </a:lnTo>
                <a:lnTo>
                  <a:pt x="1238" y="678"/>
                </a:lnTo>
                <a:lnTo>
                  <a:pt x="1238" y="687"/>
                </a:lnTo>
                <a:lnTo>
                  <a:pt x="1235" y="693"/>
                </a:lnTo>
                <a:lnTo>
                  <a:pt x="1230" y="702"/>
                </a:lnTo>
                <a:lnTo>
                  <a:pt x="1221" y="708"/>
                </a:lnTo>
                <a:lnTo>
                  <a:pt x="1213" y="715"/>
                </a:lnTo>
                <a:lnTo>
                  <a:pt x="1203" y="724"/>
                </a:lnTo>
                <a:lnTo>
                  <a:pt x="1189" y="730"/>
                </a:lnTo>
                <a:lnTo>
                  <a:pt x="1176" y="737"/>
                </a:lnTo>
                <a:lnTo>
                  <a:pt x="1176" y="737"/>
                </a:lnTo>
                <a:lnTo>
                  <a:pt x="1158" y="744"/>
                </a:lnTo>
                <a:lnTo>
                  <a:pt x="1139" y="749"/>
                </a:lnTo>
                <a:lnTo>
                  <a:pt x="1119" y="754"/>
                </a:lnTo>
                <a:lnTo>
                  <a:pt x="1097" y="759"/>
                </a:lnTo>
                <a:lnTo>
                  <a:pt x="1075" y="762"/>
                </a:lnTo>
                <a:lnTo>
                  <a:pt x="1052" y="764"/>
                </a:lnTo>
                <a:lnTo>
                  <a:pt x="1003" y="766"/>
                </a:lnTo>
                <a:lnTo>
                  <a:pt x="1003" y="766"/>
                </a:lnTo>
                <a:lnTo>
                  <a:pt x="955" y="764"/>
                </a:lnTo>
                <a:lnTo>
                  <a:pt x="933" y="762"/>
                </a:lnTo>
                <a:lnTo>
                  <a:pt x="909" y="759"/>
                </a:lnTo>
                <a:lnTo>
                  <a:pt x="889" y="754"/>
                </a:lnTo>
                <a:lnTo>
                  <a:pt x="867" y="749"/>
                </a:lnTo>
                <a:lnTo>
                  <a:pt x="849" y="744"/>
                </a:lnTo>
                <a:lnTo>
                  <a:pt x="831" y="737"/>
                </a:lnTo>
                <a:lnTo>
                  <a:pt x="831" y="737"/>
                </a:lnTo>
                <a:lnTo>
                  <a:pt x="817" y="730"/>
                </a:lnTo>
                <a:lnTo>
                  <a:pt x="805" y="724"/>
                </a:lnTo>
                <a:lnTo>
                  <a:pt x="794" y="715"/>
                </a:lnTo>
                <a:lnTo>
                  <a:pt x="785" y="708"/>
                </a:lnTo>
                <a:lnTo>
                  <a:pt x="779" y="702"/>
                </a:lnTo>
                <a:lnTo>
                  <a:pt x="774" y="693"/>
                </a:lnTo>
                <a:lnTo>
                  <a:pt x="770" y="687"/>
                </a:lnTo>
                <a:lnTo>
                  <a:pt x="768" y="678"/>
                </a:lnTo>
                <a:lnTo>
                  <a:pt x="768" y="678"/>
                </a:lnTo>
                <a:lnTo>
                  <a:pt x="770" y="672"/>
                </a:lnTo>
                <a:lnTo>
                  <a:pt x="774" y="663"/>
                </a:lnTo>
                <a:lnTo>
                  <a:pt x="779" y="656"/>
                </a:lnTo>
                <a:lnTo>
                  <a:pt x="785" y="648"/>
                </a:lnTo>
                <a:lnTo>
                  <a:pt x="794" y="641"/>
                </a:lnTo>
                <a:lnTo>
                  <a:pt x="805" y="635"/>
                </a:lnTo>
                <a:lnTo>
                  <a:pt x="817" y="628"/>
                </a:lnTo>
                <a:lnTo>
                  <a:pt x="831" y="621"/>
                </a:lnTo>
                <a:lnTo>
                  <a:pt x="831" y="621"/>
                </a:lnTo>
                <a:lnTo>
                  <a:pt x="849" y="615"/>
                </a:lnTo>
                <a:lnTo>
                  <a:pt x="867" y="608"/>
                </a:lnTo>
                <a:lnTo>
                  <a:pt x="889" y="603"/>
                </a:lnTo>
                <a:lnTo>
                  <a:pt x="909" y="599"/>
                </a:lnTo>
                <a:lnTo>
                  <a:pt x="933" y="596"/>
                </a:lnTo>
                <a:lnTo>
                  <a:pt x="955" y="593"/>
                </a:lnTo>
                <a:lnTo>
                  <a:pt x="1003" y="591"/>
                </a:lnTo>
                <a:lnTo>
                  <a:pt x="1003" y="591"/>
                </a:lnTo>
                <a:lnTo>
                  <a:pt x="1052" y="593"/>
                </a:lnTo>
                <a:lnTo>
                  <a:pt x="1075" y="596"/>
                </a:lnTo>
                <a:lnTo>
                  <a:pt x="1097" y="599"/>
                </a:lnTo>
                <a:lnTo>
                  <a:pt x="1119" y="603"/>
                </a:lnTo>
                <a:lnTo>
                  <a:pt x="1139" y="608"/>
                </a:lnTo>
                <a:lnTo>
                  <a:pt x="1158" y="615"/>
                </a:lnTo>
                <a:lnTo>
                  <a:pt x="1176" y="621"/>
                </a:lnTo>
                <a:lnTo>
                  <a:pt x="1176" y="621"/>
                </a:lnTo>
                <a:close/>
                <a:moveTo>
                  <a:pt x="753" y="625"/>
                </a:moveTo>
                <a:lnTo>
                  <a:pt x="753" y="625"/>
                </a:lnTo>
                <a:lnTo>
                  <a:pt x="752" y="625"/>
                </a:lnTo>
                <a:lnTo>
                  <a:pt x="752" y="625"/>
                </a:lnTo>
                <a:lnTo>
                  <a:pt x="727" y="628"/>
                </a:lnTo>
                <a:lnTo>
                  <a:pt x="696" y="631"/>
                </a:lnTo>
                <a:lnTo>
                  <a:pt x="666" y="633"/>
                </a:lnTo>
                <a:lnTo>
                  <a:pt x="634" y="635"/>
                </a:lnTo>
                <a:lnTo>
                  <a:pt x="634" y="635"/>
                </a:lnTo>
                <a:lnTo>
                  <a:pt x="596" y="633"/>
                </a:lnTo>
                <a:lnTo>
                  <a:pt x="557" y="630"/>
                </a:lnTo>
                <a:lnTo>
                  <a:pt x="557" y="578"/>
                </a:lnTo>
                <a:lnTo>
                  <a:pt x="557" y="578"/>
                </a:lnTo>
                <a:lnTo>
                  <a:pt x="559" y="571"/>
                </a:lnTo>
                <a:lnTo>
                  <a:pt x="559" y="571"/>
                </a:lnTo>
                <a:lnTo>
                  <a:pt x="559" y="568"/>
                </a:lnTo>
                <a:lnTo>
                  <a:pt x="559" y="568"/>
                </a:lnTo>
                <a:lnTo>
                  <a:pt x="559" y="568"/>
                </a:lnTo>
                <a:lnTo>
                  <a:pt x="596" y="571"/>
                </a:lnTo>
                <a:lnTo>
                  <a:pt x="634" y="573"/>
                </a:lnTo>
                <a:lnTo>
                  <a:pt x="634" y="573"/>
                </a:lnTo>
                <a:lnTo>
                  <a:pt x="673" y="571"/>
                </a:lnTo>
                <a:lnTo>
                  <a:pt x="710" y="568"/>
                </a:lnTo>
                <a:lnTo>
                  <a:pt x="743" y="563"/>
                </a:lnTo>
                <a:lnTo>
                  <a:pt x="775" y="556"/>
                </a:lnTo>
                <a:lnTo>
                  <a:pt x="804" y="547"/>
                </a:lnTo>
                <a:lnTo>
                  <a:pt x="831" y="537"/>
                </a:lnTo>
                <a:lnTo>
                  <a:pt x="854" y="526"/>
                </a:lnTo>
                <a:lnTo>
                  <a:pt x="874" y="512"/>
                </a:lnTo>
                <a:lnTo>
                  <a:pt x="874" y="564"/>
                </a:lnTo>
                <a:lnTo>
                  <a:pt x="874" y="564"/>
                </a:lnTo>
                <a:lnTo>
                  <a:pt x="854" y="569"/>
                </a:lnTo>
                <a:lnTo>
                  <a:pt x="836" y="576"/>
                </a:lnTo>
                <a:lnTo>
                  <a:pt x="819" y="583"/>
                </a:lnTo>
                <a:lnTo>
                  <a:pt x="802" y="589"/>
                </a:lnTo>
                <a:lnTo>
                  <a:pt x="789" y="598"/>
                </a:lnTo>
                <a:lnTo>
                  <a:pt x="775" y="606"/>
                </a:lnTo>
                <a:lnTo>
                  <a:pt x="763" y="615"/>
                </a:lnTo>
                <a:lnTo>
                  <a:pt x="753" y="625"/>
                </a:lnTo>
                <a:lnTo>
                  <a:pt x="753" y="625"/>
                </a:lnTo>
                <a:close/>
                <a:moveTo>
                  <a:pt x="874" y="232"/>
                </a:moveTo>
                <a:lnTo>
                  <a:pt x="874" y="232"/>
                </a:lnTo>
                <a:lnTo>
                  <a:pt x="872" y="239"/>
                </a:lnTo>
                <a:lnTo>
                  <a:pt x="867" y="247"/>
                </a:lnTo>
                <a:lnTo>
                  <a:pt x="861" y="255"/>
                </a:lnTo>
                <a:lnTo>
                  <a:pt x="852" y="262"/>
                </a:lnTo>
                <a:lnTo>
                  <a:pt x="842" y="269"/>
                </a:lnTo>
                <a:lnTo>
                  <a:pt x="831" y="277"/>
                </a:lnTo>
                <a:lnTo>
                  <a:pt x="817" y="284"/>
                </a:lnTo>
                <a:lnTo>
                  <a:pt x="802" y="289"/>
                </a:lnTo>
                <a:lnTo>
                  <a:pt x="768" y="301"/>
                </a:lnTo>
                <a:lnTo>
                  <a:pt x="728" y="309"/>
                </a:lnTo>
                <a:lnTo>
                  <a:pt x="683" y="314"/>
                </a:lnTo>
                <a:lnTo>
                  <a:pt x="659" y="316"/>
                </a:lnTo>
                <a:lnTo>
                  <a:pt x="634" y="316"/>
                </a:lnTo>
                <a:lnTo>
                  <a:pt x="634" y="316"/>
                </a:lnTo>
                <a:lnTo>
                  <a:pt x="589" y="314"/>
                </a:lnTo>
                <a:lnTo>
                  <a:pt x="545" y="309"/>
                </a:lnTo>
                <a:lnTo>
                  <a:pt x="507" y="302"/>
                </a:lnTo>
                <a:lnTo>
                  <a:pt x="473" y="291"/>
                </a:lnTo>
                <a:lnTo>
                  <a:pt x="446" y="279"/>
                </a:lnTo>
                <a:lnTo>
                  <a:pt x="423" y="266"/>
                </a:lnTo>
                <a:lnTo>
                  <a:pt x="415" y="259"/>
                </a:lnTo>
                <a:lnTo>
                  <a:pt x="406" y="252"/>
                </a:lnTo>
                <a:lnTo>
                  <a:pt x="401" y="245"/>
                </a:lnTo>
                <a:lnTo>
                  <a:pt x="398" y="239"/>
                </a:lnTo>
                <a:lnTo>
                  <a:pt x="398" y="239"/>
                </a:lnTo>
                <a:lnTo>
                  <a:pt x="398" y="195"/>
                </a:lnTo>
                <a:lnTo>
                  <a:pt x="398" y="195"/>
                </a:lnTo>
                <a:lnTo>
                  <a:pt x="416" y="209"/>
                </a:lnTo>
                <a:lnTo>
                  <a:pt x="440" y="220"/>
                </a:lnTo>
                <a:lnTo>
                  <a:pt x="465" y="230"/>
                </a:lnTo>
                <a:lnTo>
                  <a:pt x="495" y="239"/>
                </a:lnTo>
                <a:lnTo>
                  <a:pt x="525" y="247"/>
                </a:lnTo>
                <a:lnTo>
                  <a:pt x="559" y="252"/>
                </a:lnTo>
                <a:lnTo>
                  <a:pt x="596" y="255"/>
                </a:lnTo>
                <a:lnTo>
                  <a:pt x="633" y="255"/>
                </a:lnTo>
                <a:lnTo>
                  <a:pt x="633" y="255"/>
                </a:lnTo>
                <a:lnTo>
                  <a:pt x="673" y="255"/>
                </a:lnTo>
                <a:lnTo>
                  <a:pt x="710" y="252"/>
                </a:lnTo>
                <a:lnTo>
                  <a:pt x="743" y="245"/>
                </a:lnTo>
                <a:lnTo>
                  <a:pt x="777" y="239"/>
                </a:lnTo>
                <a:lnTo>
                  <a:pt x="805" y="229"/>
                </a:lnTo>
                <a:lnTo>
                  <a:pt x="832" y="219"/>
                </a:lnTo>
                <a:lnTo>
                  <a:pt x="854" y="205"/>
                </a:lnTo>
                <a:lnTo>
                  <a:pt x="874" y="192"/>
                </a:lnTo>
                <a:lnTo>
                  <a:pt x="874" y="232"/>
                </a:lnTo>
                <a:close/>
                <a:moveTo>
                  <a:pt x="874" y="405"/>
                </a:moveTo>
                <a:lnTo>
                  <a:pt x="874" y="445"/>
                </a:lnTo>
                <a:lnTo>
                  <a:pt x="874" y="445"/>
                </a:lnTo>
                <a:lnTo>
                  <a:pt x="872" y="452"/>
                </a:lnTo>
                <a:lnTo>
                  <a:pt x="872" y="452"/>
                </a:lnTo>
                <a:lnTo>
                  <a:pt x="869" y="460"/>
                </a:lnTo>
                <a:lnTo>
                  <a:pt x="864" y="467"/>
                </a:lnTo>
                <a:lnTo>
                  <a:pt x="857" y="474"/>
                </a:lnTo>
                <a:lnTo>
                  <a:pt x="849" y="482"/>
                </a:lnTo>
                <a:lnTo>
                  <a:pt x="837" y="489"/>
                </a:lnTo>
                <a:lnTo>
                  <a:pt x="825" y="495"/>
                </a:lnTo>
                <a:lnTo>
                  <a:pt x="797" y="507"/>
                </a:lnTo>
                <a:lnTo>
                  <a:pt x="763" y="517"/>
                </a:lnTo>
                <a:lnTo>
                  <a:pt x="725" y="526"/>
                </a:lnTo>
                <a:lnTo>
                  <a:pt x="681" y="531"/>
                </a:lnTo>
                <a:lnTo>
                  <a:pt x="634" y="532"/>
                </a:lnTo>
                <a:lnTo>
                  <a:pt x="634" y="532"/>
                </a:lnTo>
                <a:lnTo>
                  <a:pt x="596" y="531"/>
                </a:lnTo>
                <a:lnTo>
                  <a:pt x="557" y="527"/>
                </a:lnTo>
                <a:lnTo>
                  <a:pt x="557" y="469"/>
                </a:lnTo>
                <a:lnTo>
                  <a:pt x="557" y="469"/>
                </a:lnTo>
                <a:lnTo>
                  <a:pt x="555" y="464"/>
                </a:lnTo>
                <a:lnTo>
                  <a:pt x="554" y="458"/>
                </a:lnTo>
                <a:lnTo>
                  <a:pt x="554" y="458"/>
                </a:lnTo>
                <a:lnTo>
                  <a:pt x="594" y="464"/>
                </a:lnTo>
                <a:lnTo>
                  <a:pt x="634" y="465"/>
                </a:lnTo>
                <a:lnTo>
                  <a:pt x="634" y="465"/>
                </a:lnTo>
                <a:lnTo>
                  <a:pt x="673" y="464"/>
                </a:lnTo>
                <a:lnTo>
                  <a:pt x="710" y="460"/>
                </a:lnTo>
                <a:lnTo>
                  <a:pt x="743" y="455"/>
                </a:lnTo>
                <a:lnTo>
                  <a:pt x="775" y="448"/>
                </a:lnTo>
                <a:lnTo>
                  <a:pt x="804" y="440"/>
                </a:lnTo>
                <a:lnTo>
                  <a:pt x="831" y="430"/>
                </a:lnTo>
                <a:lnTo>
                  <a:pt x="854" y="418"/>
                </a:lnTo>
                <a:lnTo>
                  <a:pt x="874" y="405"/>
                </a:lnTo>
                <a:lnTo>
                  <a:pt x="874" y="405"/>
                </a:lnTo>
                <a:close/>
                <a:moveTo>
                  <a:pt x="517" y="527"/>
                </a:moveTo>
                <a:lnTo>
                  <a:pt x="519" y="566"/>
                </a:lnTo>
                <a:lnTo>
                  <a:pt x="519" y="566"/>
                </a:lnTo>
                <a:lnTo>
                  <a:pt x="515" y="574"/>
                </a:lnTo>
                <a:lnTo>
                  <a:pt x="512" y="583"/>
                </a:lnTo>
                <a:lnTo>
                  <a:pt x="505" y="589"/>
                </a:lnTo>
                <a:lnTo>
                  <a:pt x="497" y="598"/>
                </a:lnTo>
                <a:lnTo>
                  <a:pt x="487" y="604"/>
                </a:lnTo>
                <a:lnTo>
                  <a:pt x="475" y="611"/>
                </a:lnTo>
                <a:lnTo>
                  <a:pt x="462" y="618"/>
                </a:lnTo>
                <a:lnTo>
                  <a:pt x="446" y="625"/>
                </a:lnTo>
                <a:lnTo>
                  <a:pt x="411" y="635"/>
                </a:lnTo>
                <a:lnTo>
                  <a:pt x="373" y="643"/>
                </a:lnTo>
                <a:lnTo>
                  <a:pt x="327" y="650"/>
                </a:lnTo>
                <a:lnTo>
                  <a:pt x="304" y="651"/>
                </a:lnTo>
                <a:lnTo>
                  <a:pt x="279" y="651"/>
                </a:lnTo>
                <a:lnTo>
                  <a:pt x="279" y="651"/>
                </a:lnTo>
                <a:lnTo>
                  <a:pt x="232" y="650"/>
                </a:lnTo>
                <a:lnTo>
                  <a:pt x="190" y="645"/>
                </a:lnTo>
                <a:lnTo>
                  <a:pt x="151" y="636"/>
                </a:lnTo>
                <a:lnTo>
                  <a:pt x="118" y="626"/>
                </a:lnTo>
                <a:lnTo>
                  <a:pt x="89" y="615"/>
                </a:lnTo>
                <a:lnTo>
                  <a:pt x="67" y="601"/>
                </a:lnTo>
                <a:lnTo>
                  <a:pt x="57" y="594"/>
                </a:lnTo>
                <a:lnTo>
                  <a:pt x="51" y="588"/>
                </a:lnTo>
                <a:lnTo>
                  <a:pt x="46" y="581"/>
                </a:lnTo>
                <a:lnTo>
                  <a:pt x="41" y="573"/>
                </a:lnTo>
                <a:lnTo>
                  <a:pt x="41" y="573"/>
                </a:lnTo>
                <a:lnTo>
                  <a:pt x="41" y="531"/>
                </a:lnTo>
                <a:lnTo>
                  <a:pt x="41" y="531"/>
                </a:lnTo>
                <a:lnTo>
                  <a:pt x="61" y="544"/>
                </a:lnTo>
                <a:lnTo>
                  <a:pt x="83" y="556"/>
                </a:lnTo>
                <a:lnTo>
                  <a:pt x="109" y="566"/>
                </a:lnTo>
                <a:lnTo>
                  <a:pt x="138" y="574"/>
                </a:lnTo>
                <a:lnTo>
                  <a:pt x="170" y="581"/>
                </a:lnTo>
                <a:lnTo>
                  <a:pt x="203" y="586"/>
                </a:lnTo>
                <a:lnTo>
                  <a:pt x="239" y="589"/>
                </a:lnTo>
                <a:lnTo>
                  <a:pt x="277" y="591"/>
                </a:lnTo>
                <a:lnTo>
                  <a:pt x="277" y="591"/>
                </a:lnTo>
                <a:lnTo>
                  <a:pt x="316" y="589"/>
                </a:lnTo>
                <a:lnTo>
                  <a:pt x="353" y="586"/>
                </a:lnTo>
                <a:lnTo>
                  <a:pt x="388" y="581"/>
                </a:lnTo>
                <a:lnTo>
                  <a:pt x="420" y="574"/>
                </a:lnTo>
                <a:lnTo>
                  <a:pt x="450" y="564"/>
                </a:lnTo>
                <a:lnTo>
                  <a:pt x="475" y="552"/>
                </a:lnTo>
                <a:lnTo>
                  <a:pt x="498" y="541"/>
                </a:lnTo>
                <a:lnTo>
                  <a:pt x="517" y="527"/>
                </a:lnTo>
                <a:lnTo>
                  <a:pt x="517" y="527"/>
                </a:lnTo>
                <a:close/>
                <a:moveTo>
                  <a:pt x="279" y="692"/>
                </a:moveTo>
                <a:lnTo>
                  <a:pt x="279" y="692"/>
                </a:lnTo>
                <a:lnTo>
                  <a:pt x="316" y="690"/>
                </a:lnTo>
                <a:lnTo>
                  <a:pt x="353" y="687"/>
                </a:lnTo>
                <a:lnTo>
                  <a:pt x="386" y="682"/>
                </a:lnTo>
                <a:lnTo>
                  <a:pt x="418" y="675"/>
                </a:lnTo>
                <a:lnTo>
                  <a:pt x="448" y="667"/>
                </a:lnTo>
                <a:lnTo>
                  <a:pt x="475" y="656"/>
                </a:lnTo>
                <a:lnTo>
                  <a:pt x="497" y="645"/>
                </a:lnTo>
                <a:lnTo>
                  <a:pt x="517" y="631"/>
                </a:lnTo>
                <a:lnTo>
                  <a:pt x="519" y="675"/>
                </a:lnTo>
                <a:lnTo>
                  <a:pt x="519" y="675"/>
                </a:lnTo>
                <a:lnTo>
                  <a:pt x="515" y="682"/>
                </a:lnTo>
                <a:lnTo>
                  <a:pt x="512" y="690"/>
                </a:lnTo>
                <a:lnTo>
                  <a:pt x="505" y="697"/>
                </a:lnTo>
                <a:lnTo>
                  <a:pt x="497" y="705"/>
                </a:lnTo>
                <a:lnTo>
                  <a:pt x="487" y="712"/>
                </a:lnTo>
                <a:lnTo>
                  <a:pt x="475" y="719"/>
                </a:lnTo>
                <a:lnTo>
                  <a:pt x="462" y="725"/>
                </a:lnTo>
                <a:lnTo>
                  <a:pt x="446" y="732"/>
                </a:lnTo>
                <a:lnTo>
                  <a:pt x="411" y="744"/>
                </a:lnTo>
                <a:lnTo>
                  <a:pt x="373" y="752"/>
                </a:lnTo>
                <a:lnTo>
                  <a:pt x="327" y="757"/>
                </a:lnTo>
                <a:lnTo>
                  <a:pt x="304" y="759"/>
                </a:lnTo>
                <a:lnTo>
                  <a:pt x="279" y="759"/>
                </a:lnTo>
                <a:lnTo>
                  <a:pt x="279" y="759"/>
                </a:lnTo>
                <a:lnTo>
                  <a:pt x="232" y="757"/>
                </a:lnTo>
                <a:lnTo>
                  <a:pt x="190" y="752"/>
                </a:lnTo>
                <a:lnTo>
                  <a:pt x="151" y="744"/>
                </a:lnTo>
                <a:lnTo>
                  <a:pt x="118" y="734"/>
                </a:lnTo>
                <a:lnTo>
                  <a:pt x="89" y="722"/>
                </a:lnTo>
                <a:lnTo>
                  <a:pt x="67" y="708"/>
                </a:lnTo>
                <a:lnTo>
                  <a:pt x="57" y="702"/>
                </a:lnTo>
                <a:lnTo>
                  <a:pt x="51" y="695"/>
                </a:lnTo>
                <a:lnTo>
                  <a:pt x="46" y="688"/>
                </a:lnTo>
                <a:lnTo>
                  <a:pt x="41" y="680"/>
                </a:lnTo>
                <a:lnTo>
                  <a:pt x="41" y="680"/>
                </a:lnTo>
                <a:lnTo>
                  <a:pt x="41" y="633"/>
                </a:lnTo>
                <a:lnTo>
                  <a:pt x="41" y="633"/>
                </a:lnTo>
                <a:lnTo>
                  <a:pt x="61" y="645"/>
                </a:lnTo>
                <a:lnTo>
                  <a:pt x="84" y="656"/>
                </a:lnTo>
                <a:lnTo>
                  <a:pt x="111" y="667"/>
                </a:lnTo>
                <a:lnTo>
                  <a:pt x="140" y="675"/>
                </a:lnTo>
                <a:lnTo>
                  <a:pt x="171" y="682"/>
                </a:lnTo>
                <a:lnTo>
                  <a:pt x="205" y="687"/>
                </a:lnTo>
                <a:lnTo>
                  <a:pt x="242" y="690"/>
                </a:lnTo>
                <a:lnTo>
                  <a:pt x="279" y="692"/>
                </a:lnTo>
                <a:lnTo>
                  <a:pt x="279" y="692"/>
                </a:lnTo>
                <a:close/>
                <a:moveTo>
                  <a:pt x="462" y="71"/>
                </a:moveTo>
                <a:lnTo>
                  <a:pt x="462" y="71"/>
                </a:lnTo>
                <a:lnTo>
                  <a:pt x="478" y="64"/>
                </a:lnTo>
                <a:lnTo>
                  <a:pt x="498" y="58"/>
                </a:lnTo>
                <a:lnTo>
                  <a:pt x="519" y="52"/>
                </a:lnTo>
                <a:lnTo>
                  <a:pt x="540" y="47"/>
                </a:lnTo>
                <a:lnTo>
                  <a:pt x="562" y="44"/>
                </a:lnTo>
                <a:lnTo>
                  <a:pt x="586" y="42"/>
                </a:lnTo>
                <a:lnTo>
                  <a:pt x="633" y="41"/>
                </a:lnTo>
                <a:lnTo>
                  <a:pt x="633" y="41"/>
                </a:lnTo>
                <a:lnTo>
                  <a:pt x="681" y="42"/>
                </a:lnTo>
                <a:lnTo>
                  <a:pt x="705" y="44"/>
                </a:lnTo>
                <a:lnTo>
                  <a:pt x="727" y="47"/>
                </a:lnTo>
                <a:lnTo>
                  <a:pt x="748" y="52"/>
                </a:lnTo>
                <a:lnTo>
                  <a:pt x="768" y="58"/>
                </a:lnTo>
                <a:lnTo>
                  <a:pt x="789" y="64"/>
                </a:lnTo>
                <a:lnTo>
                  <a:pt x="805" y="71"/>
                </a:lnTo>
                <a:lnTo>
                  <a:pt x="805" y="71"/>
                </a:lnTo>
                <a:lnTo>
                  <a:pt x="819" y="76"/>
                </a:lnTo>
                <a:lnTo>
                  <a:pt x="832" y="84"/>
                </a:lnTo>
                <a:lnTo>
                  <a:pt x="842" y="91"/>
                </a:lnTo>
                <a:lnTo>
                  <a:pt x="852" y="98"/>
                </a:lnTo>
                <a:lnTo>
                  <a:pt x="859" y="106"/>
                </a:lnTo>
                <a:lnTo>
                  <a:pt x="864" y="113"/>
                </a:lnTo>
                <a:lnTo>
                  <a:pt x="867" y="121"/>
                </a:lnTo>
                <a:lnTo>
                  <a:pt x="867" y="128"/>
                </a:lnTo>
                <a:lnTo>
                  <a:pt x="867" y="128"/>
                </a:lnTo>
                <a:lnTo>
                  <a:pt x="867" y="135"/>
                </a:lnTo>
                <a:lnTo>
                  <a:pt x="864" y="143"/>
                </a:lnTo>
                <a:lnTo>
                  <a:pt x="859" y="150"/>
                </a:lnTo>
                <a:lnTo>
                  <a:pt x="852" y="158"/>
                </a:lnTo>
                <a:lnTo>
                  <a:pt x="842" y="165"/>
                </a:lnTo>
                <a:lnTo>
                  <a:pt x="832" y="173"/>
                </a:lnTo>
                <a:lnTo>
                  <a:pt x="819" y="180"/>
                </a:lnTo>
                <a:lnTo>
                  <a:pt x="805" y="185"/>
                </a:lnTo>
                <a:lnTo>
                  <a:pt x="805" y="185"/>
                </a:lnTo>
                <a:lnTo>
                  <a:pt x="789" y="192"/>
                </a:lnTo>
                <a:lnTo>
                  <a:pt x="768" y="198"/>
                </a:lnTo>
                <a:lnTo>
                  <a:pt x="748" y="203"/>
                </a:lnTo>
                <a:lnTo>
                  <a:pt x="727" y="209"/>
                </a:lnTo>
                <a:lnTo>
                  <a:pt x="705" y="212"/>
                </a:lnTo>
                <a:lnTo>
                  <a:pt x="681" y="214"/>
                </a:lnTo>
                <a:lnTo>
                  <a:pt x="633" y="215"/>
                </a:lnTo>
                <a:lnTo>
                  <a:pt x="633" y="215"/>
                </a:lnTo>
                <a:lnTo>
                  <a:pt x="586" y="214"/>
                </a:lnTo>
                <a:lnTo>
                  <a:pt x="562" y="212"/>
                </a:lnTo>
                <a:lnTo>
                  <a:pt x="540" y="209"/>
                </a:lnTo>
                <a:lnTo>
                  <a:pt x="519" y="203"/>
                </a:lnTo>
                <a:lnTo>
                  <a:pt x="498" y="198"/>
                </a:lnTo>
                <a:lnTo>
                  <a:pt x="478" y="192"/>
                </a:lnTo>
                <a:lnTo>
                  <a:pt x="462" y="185"/>
                </a:lnTo>
                <a:lnTo>
                  <a:pt x="462" y="185"/>
                </a:lnTo>
                <a:lnTo>
                  <a:pt x="446" y="180"/>
                </a:lnTo>
                <a:lnTo>
                  <a:pt x="435" y="173"/>
                </a:lnTo>
                <a:lnTo>
                  <a:pt x="425" y="165"/>
                </a:lnTo>
                <a:lnTo>
                  <a:pt x="415" y="158"/>
                </a:lnTo>
                <a:lnTo>
                  <a:pt x="408" y="150"/>
                </a:lnTo>
                <a:lnTo>
                  <a:pt x="403" y="143"/>
                </a:lnTo>
                <a:lnTo>
                  <a:pt x="400" y="135"/>
                </a:lnTo>
                <a:lnTo>
                  <a:pt x="398" y="128"/>
                </a:lnTo>
                <a:lnTo>
                  <a:pt x="398" y="128"/>
                </a:lnTo>
                <a:lnTo>
                  <a:pt x="400" y="121"/>
                </a:lnTo>
                <a:lnTo>
                  <a:pt x="403" y="113"/>
                </a:lnTo>
                <a:lnTo>
                  <a:pt x="408" y="106"/>
                </a:lnTo>
                <a:lnTo>
                  <a:pt x="415" y="98"/>
                </a:lnTo>
                <a:lnTo>
                  <a:pt x="425" y="91"/>
                </a:lnTo>
                <a:lnTo>
                  <a:pt x="435" y="84"/>
                </a:lnTo>
                <a:lnTo>
                  <a:pt x="446" y="76"/>
                </a:lnTo>
                <a:lnTo>
                  <a:pt x="462" y="71"/>
                </a:lnTo>
                <a:lnTo>
                  <a:pt x="462" y="71"/>
                </a:lnTo>
                <a:close/>
                <a:moveTo>
                  <a:pt x="398" y="297"/>
                </a:moveTo>
                <a:lnTo>
                  <a:pt x="398" y="297"/>
                </a:lnTo>
                <a:lnTo>
                  <a:pt x="418" y="311"/>
                </a:lnTo>
                <a:lnTo>
                  <a:pt x="441" y="323"/>
                </a:lnTo>
                <a:lnTo>
                  <a:pt x="467" y="333"/>
                </a:lnTo>
                <a:lnTo>
                  <a:pt x="497" y="341"/>
                </a:lnTo>
                <a:lnTo>
                  <a:pt x="529" y="348"/>
                </a:lnTo>
                <a:lnTo>
                  <a:pt x="562" y="353"/>
                </a:lnTo>
                <a:lnTo>
                  <a:pt x="597" y="356"/>
                </a:lnTo>
                <a:lnTo>
                  <a:pt x="634" y="356"/>
                </a:lnTo>
                <a:lnTo>
                  <a:pt x="634" y="356"/>
                </a:lnTo>
                <a:lnTo>
                  <a:pt x="673" y="356"/>
                </a:lnTo>
                <a:lnTo>
                  <a:pt x="710" y="353"/>
                </a:lnTo>
                <a:lnTo>
                  <a:pt x="743" y="348"/>
                </a:lnTo>
                <a:lnTo>
                  <a:pt x="775" y="341"/>
                </a:lnTo>
                <a:lnTo>
                  <a:pt x="804" y="331"/>
                </a:lnTo>
                <a:lnTo>
                  <a:pt x="831" y="321"/>
                </a:lnTo>
                <a:lnTo>
                  <a:pt x="854" y="309"/>
                </a:lnTo>
                <a:lnTo>
                  <a:pt x="874" y="296"/>
                </a:lnTo>
                <a:lnTo>
                  <a:pt x="874" y="339"/>
                </a:lnTo>
                <a:lnTo>
                  <a:pt x="874" y="339"/>
                </a:lnTo>
                <a:lnTo>
                  <a:pt x="872" y="348"/>
                </a:lnTo>
                <a:lnTo>
                  <a:pt x="867" y="354"/>
                </a:lnTo>
                <a:lnTo>
                  <a:pt x="861" y="363"/>
                </a:lnTo>
                <a:lnTo>
                  <a:pt x="852" y="370"/>
                </a:lnTo>
                <a:lnTo>
                  <a:pt x="842" y="378"/>
                </a:lnTo>
                <a:lnTo>
                  <a:pt x="831" y="385"/>
                </a:lnTo>
                <a:lnTo>
                  <a:pt x="817" y="391"/>
                </a:lnTo>
                <a:lnTo>
                  <a:pt x="802" y="396"/>
                </a:lnTo>
                <a:lnTo>
                  <a:pt x="768" y="408"/>
                </a:lnTo>
                <a:lnTo>
                  <a:pt x="728" y="417"/>
                </a:lnTo>
                <a:lnTo>
                  <a:pt x="683" y="422"/>
                </a:lnTo>
                <a:lnTo>
                  <a:pt x="659" y="423"/>
                </a:lnTo>
                <a:lnTo>
                  <a:pt x="634" y="425"/>
                </a:lnTo>
                <a:lnTo>
                  <a:pt x="634" y="425"/>
                </a:lnTo>
                <a:lnTo>
                  <a:pt x="587" y="422"/>
                </a:lnTo>
                <a:lnTo>
                  <a:pt x="542" y="417"/>
                </a:lnTo>
                <a:lnTo>
                  <a:pt x="542" y="417"/>
                </a:lnTo>
                <a:lnTo>
                  <a:pt x="535" y="417"/>
                </a:lnTo>
                <a:lnTo>
                  <a:pt x="535" y="417"/>
                </a:lnTo>
                <a:lnTo>
                  <a:pt x="524" y="405"/>
                </a:lnTo>
                <a:lnTo>
                  <a:pt x="512" y="395"/>
                </a:lnTo>
                <a:lnTo>
                  <a:pt x="497" y="385"/>
                </a:lnTo>
                <a:lnTo>
                  <a:pt x="480" y="375"/>
                </a:lnTo>
                <a:lnTo>
                  <a:pt x="463" y="366"/>
                </a:lnTo>
                <a:lnTo>
                  <a:pt x="443" y="360"/>
                </a:lnTo>
                <a:lnTo>
                  <a:pt x="421" y="353"/>
                </a:lnTo>
                <a:lnTo>
                  <a:pt x="398" y="348"/>
                </a:lnTo>
                <a:lnTo>
                  <a:pt x="398" y="348"/>
                </a:lnTo>
                <a:lnTo>
                  <a:pt x="398" y="297"/>
                </a:lnTo>
                <a:lnTo>
                  <a:pt x="398" y="297"/>
                </a:lnTo>
                <a:close/>
                <a:moveTo>
                  <a:pt x="104" y="405"/>
                </a:moveTo>
                <a:lnTo>
                  <a:pt x="104" y="405"/>
                </a:lnTo>
                <a:lnTo>
                  <a:pt x="123" y="398"/>
                </a:lnTo>
                <a:lnTo>
                  <a:pt x="141" y="393"/>
                </a:lnTo>
                <a:lnTo>
                  <a:pt x="161" y="388"/>
                </a:lnTo>
                <a:lnTo>
                  <a:pt x="183" y="383"/>
                </a:lnTo>
                <a:lnTo>
                  <a:pt x="205" y="380"/>
                </a:lnTo>
                <a:lnTo>
                  <a:pt x="228" y="378"/>
                </a:lnTo>
                <a:lnTo>
                  <a:pt x="277" y="375"/>
                </a:lnTo>
                <a:lnTo>
                  <a:pt x="277" y="375"/>
                </a:lnTo>
                <a:lnTo>
                  <a:pt x="326" y="378"/>
                </a:lnTo>
                <a:lnTo>
                  <a:pt x="348" y="380"/>
                </a:lnTo>
                <a:lnTo>
                  <a:pt x="371" y="383"/>
                </a:lnTo>
                <a:lnTo>
                  <a:pt x="391" y="388"/>
                </a:lnTo>
                <a:lnTo>
                  <a:pt x="413" y="393"/>
                </a:lnTo>
                <a:lnTo>
                  <a:pt x="431" y="398"/>
                </a:lnTo>
                <a:lnTo>
                  <a:pt x="450" y="405"/>
                </a:lnTo>
                <a:lnTo>
                  <a:pt x="450" y="405"/>
                </a:lnTo>
                <a:lnTo>
                  <a:pt x="463" y="412"/>
                </a:lnTo>
                <a:lnTo>
                  <a:pt x="475" y="418"/>
                </a:lnTo>
                <a:lnTo>
                  <a:pt x="487" y="425"/>
                </a:lnTo>
                <a:lnTo>
                  <a:pt x="495" y="433"/>
                </a:lnTo>
                <a:lnTo>
                  <a:pt x="502" y="440"/>
                </a:lnTo>
                <a:lnTo>
                  <a:pt x="507" y="448"/>
                </a:lnTo>
                <a:lnTo>
                  <a:pt x="510" y="455"/>
                </a:lnTo>
                <a:lnTo>
                  <a:pt x="512" y="464"/>
                </a:lnTo>
                <a:lnTo>
                  <a:pt x="512" y="464"/>
                </a:lnTo>
                <a:lnTo>
                  <a:pt x="510" y="470"/>
                </a:lnTo>
                <a:lnTo>
                  <a:pt x="507" y="479"/>
                </a:lnTo>
                <a:lnTo>
                  <a:pt x="502" y="485"/>
                </a:lnTo>
                <a:lnTo>
                  <a:pt x="495" y="494"/>
                </a:lnTo>
                <a:lnTo>
                  <a:pt x="487" y="500"/>
                </a:lnTo>
                <a:lnTo>
                  <a:pt x="475" y="507"/>
                </a:lnTo>
                <a:lnTo>
                  <a:pt x="463" y="514"/>
                </a:lnTo>
                <a:lnTo>
                  <a:pt x="450" y="521"/>
                </a:lnTo>
                <a:lnTo>
                  <a:pt x="450" y="521"/>
                </a:lnTo>
                <a:lnTo>
                  <a:pt x="431" y="527"/>
                </a:lnTo>
                <a:lnTo>
                  <a:pt x="413" y="534"/>
                </a:lnTo>
                <a:lnTo>
                  <a:pt x="391" y="539"/>
                </a:lnTo>
                <a:lnTo>
                  <a:pt x="371" y="542"/>
                </a:lnTo>
                <a:lnTo>
                  <a:pt x="348" y="546"/>
                </a:lnTo>
                <a:lnTo>
                  <a:pt x="326" y="549"/>
                </a:lnTo>
                <a:lnTo>
                  <a:pt x="277" y="551"/>
                </a:lnTo>
                <a:lnTo>
                  <a:pt x="277" y="551"/>
                </a:lnTo>
                <a:lnTo>
                  <a:pt x="228" y="549"/>
                </a:lnTo>
                <a:lnTo>
                  <a:pt x="205" y="546"/>
                </a:lnTo>
                <a:lnTo>
                  <a:pt x="183" y="542"/>
                </a:lnTo>
                <a:lnTo>
                  <a:pt x="161" y="539"/>
                </a:lnTo>
                <a:lnTo>
                  <a:pt x="141" y="534"/>
                </a:lnTo>
                <a:lnTo>
                  <a:pt x="123" y="527"/>
                </a:lnTo>
                <a:lnTo>
                  <a:pt x="104" y="521"/>
                </a:lnTo>
                <a:lnTo>
                  <a:pt x="104" y="521"/>
                </a:lnTo>
                <a:lnTo>
                  <a:pt x="91" y="514"/>
                </a:lnTo>
                <a:lnTo>
                  <a:pt x="78" y="507"/>
                </a:lnTo>
                <a:lnTo>
                  <a:pt x="67" y="500"/>
                </a:lnTo>
                <a:lnTo>
                  <a:pt x="59" y="494"/>
                </a:lnTo>
                <a:lnTo>
                  <a:pt x="52" y="485"/>
                </a:lnTo>
                <a:lnTo>
                  <a:pt x="46" y="479"/>
                </a:lnTo>
                <a:lnTo>
                  <a:pt x="44" y="470"/>
                </a:lnTo>
                <a:lnTo>
                  <a:pt x="42" y="464"/>
                </a:lnTo>
                <a:lnTo>
                  <a:pt x="42" y="464"/>
                </a:lnTo>
                <a:lnTo>
                  <a:pt x="44" y="455"/>
                </a:lnTo>
                <a:lnTo>
                  <a:pt x="46" y="448"/>
                </a:lnTo>
                <a:lnTo>
                  <a:pt x="52" y="440"/>
                </a:lnTo>
                <a:lnTo>
                  <a:pt x="59" y="433"/>
                </a:lnTo>
                <a:lnTo>
                  <a:pt x="67" y="425"/>
                </a:lnTo>
                <a:lnTo>
                  <a:pt x="78" y="418"/>
                </a:lnTo>
                <a:lnTo>
                  <a:pt x="91" y="412"/>
                </a:lnTo>
                <a:lnTo>
                  <a:pt x="104" y="405"/>
                </a:lnTo>
                <a:lnTo>
                  <a:pt x="104" y="405"/>
                </a:lnTo>
                <a:close/>
                <a:moveTo>
                  <a:pt x="279" y="866"/>
                </a:moveTo>
                <a:lnTo>
                  <a:pt x="279" y="866"/>
                </a:lnTo>
                <a:lnTo>
                  <a:pt x="232" y="865"/>
                </a:lnTo>
                <a:lnTo>
                  <a:pt x="190" y="859"/>
                </a:lnTo>
                <a:lnTo>
                  <a:pt x="151" y="853"/>
                </a:lnTo>
                <a:lnTo>
                  <a:pt x="118" y="843"/>
                </a:lnTo>
                <a:lnTo>
                  <a:pt x="89" y="829"/>
                </a:lnTo>
                <a:lnTo>
                  <a:pt x="67" y="818"/>
                </a:lnTo>
                <a:lnTo>
                  <a:pt x="57" y="809"/>
                </a:lnTo>
                <a:lnTo>
                  <a:pt x="51" y="802"/>
                </a:lnTo>
                <a:lnTo>
                  <a:pt x="46" y="796"/>
                </a:lnTo>
                <a:lnTo>
                  <a:pt x="41" y="789"/>
                </a:lnTo>
                <a:lnTo>
                  <a:pt x="41" y="789"/>
                </a:lnTo>
                <a:lnTo>
                  <a:pt x="41" y="740"/>
                </a:lnTo>
                <a:lnTo>
                  <a:pt x="41" y="740"/>
                </a:lnTo>
                <a:lnTo>
                  <a:pt x="61" y="754"/>
                </a:lnTo>
                <a:lnTo>
                  <a:pt x="84" y="764"/>
                </a:lnTo>
                <a:lnTo>
                  <a:pt x="111" y="776"/>
                </a:lnTo>
                <a:lnTo>
                  <a:pt x="140" y="784"/>
                </a:lnTo>
                <a:lnTo>
                  <a:pt x="171" y="791"/>
                </a:lnTo>
                <a:lnTo>
                  <a:pt x="205" y="796"/>
                </a:lnTo>
                <a:lnTo>
                  <a:pt x="242" y="799"/>
                </a:lnTo>
                <a:lnTo>
                  <a:pt x="279" y="799"/>
                </a:lnTo>
                <a:lnTo>
                  <a:pt x="279" y="799"/>
                </a:lnTo>
                <a:lnTo>
                  <a:pt x="317" y="799"/>
                </a:lnTo>
                <a:lnTo>
                  <a:pt x="353" y="796"/>
                </a:lnTo>
                <a:lnTo>
                  <a:pt x="386" y="791"/>
                </a:lnTo>
                <a:lnTo>
                  <a:pt x="418" y="782"/>
                </a:lnTo>
                <a:lnTo>
                  <a:pt x="448" y="774"/>
                </a:lnTo>
                <a:lnTo>
                  <a:pt x="475" y="764"/>
                </a:lnTo>
                <a:lnTo>
                  <a:pt x="497" y="752"/>
                </a:lnTo>
                <a:lnTo>
                  <a:pt x="517" y="739"/>
                </a:lnTo>
                <a:lnTo>
                  <a:pt x="519" y="782"/>
                </a:lnTo>
                <a:lnTo>
                  <a:pt x="519" y="782"/>
                </a:lnTo>
                <a:lnTo>
                  <a:pt x="515" y="789"/>
                </a:lnTo>
                <a:lnTo>
                  <a:pt x="512" y="797"/>
                </a:lnTo>
                <a:lnTo>
                  <a:pt x="505" y="806"/>
                </a:lnTo>
                <a:lnTo>
                  <a:pt x="497" y="812"/>
                </a:lnTo>
                <a:lnTo>
                  <a:pt x="487" y="819"/>
                </a:lnTo>
                <a:lnTo>
                  <a:pt x="475" y="828"/>
                </a:lnTo>
                <a:lnTo>
                  <a:pt x="462" y="834"/>
                </a:lnTo>
                <a:lnTo>
                  <a:pt x="446" y="839"/>
                </a:lnTo>
                <a:lnTo>
                  <a:pt x="411" y="851"/>
                </a:lnTo>
                <a:lnTo>
                  <a:pt x="373" y="859"/>
                </a:lnTo>
                <a:lnTo>
                  <a:pt x="327" y="865"/>
                </a:lnTo>
                <a:lnTo>
                  <a:pt x="304" y="866"/>
                </a:lnTo>
                <a:lnTo>
                  <a:pt x="279" y="866"/>
                </a:lnTo>
                <a:lnTo>
                  <a:pt x="279" y="866"/>
                </a:lnTo>
                <a:close/>
                <a:moveTo>
                  <a:pt x="564" y="730"/>
                </a:moveTo>
                <a:lnTo>
                  <a:pt x="564" y="730"/>
                </a:lnTo>
                <a:lnTo>
                  <a:pt x="557" y="730"/>
                </a:lnTo>
                <a:lnTo>
                  <a:pt x="557" y="685"/>
                </a:lnTo>
                <a:lnTo>
                  <a:pt x="557" y="685"/>
                </a:lnTo>
                <a:lnTo>
                  <a:pt x="559" y="678"/>
                </a:lnTo>
                <a:lnTo>
                  <a:pt x="559" y="678"/>
                </a:lnTo>
                <a:lnTo>
                  <a:pt x="559" y="675"/>
                </a:lnTo>
                <a:lnTo>
                  <a:pt x="559" y="670"/>
                </a:lnTo>
                <a:lnTo>
                  <a:pt x="559" y="670"/>
                </a:lnTo>
                <a:lnTo>
                  <a:pt x="596" y="673"/>
                </a:lnTo>
                <a:lnTo>
                  <a:pt x="634" y="675"/>
                </a:lnTo>
                <a:lnTo>
                  <a:pt x="634" y="675"/>
                </a:lnTo>
                <a:lnTo>
                  <a:pt x="683" y="673"/>
                </a:lnTo>
                <a:lnTo>
                  <a:pt x="730" y="668"/>
                </a:lnTo>
                <a:lnTo>
                  <a:pt x="730" y="668"/>
                </a:lnTo>
                <a:lnTo>
                  <a:pt x="727" y="673"/>
                </a:lnTo>
                <a:lnTo>
                  <a:pt x="727" y="678"/>
                </a:lnTo>
                <a:lnTo>
                  <a:pt x="727" y="678"/>
                </a:lnTo>
                <a:lnTo>
                  <a:pt x="727" y="727"/>
                </a:lnTo>
                <a:lnTo>
                  <a:pt x="727" y="727"/>
                </a:lnTo>
                <a:lnTo>
                  <a:pt x="681" y="734"/>
                </a:lnTo>
                <a:lnTo>
                  <a:pt x="634" y="735"/>
                </a:lnTo>
                <a:lnTo>
                  <a:pt x="634" y="735"/>
                </a:lnTo>
                <a:lnTo>
                  <a:pt x="599" y="734"/>
                </a:lnTo>
                <a:lnTo>
                  <a:pt x="564" y="730"/>
                </a:lnTo>
                <a:lnTo>
                  <a:pt x="564" y="730"/>
                </a:lnTo>
                <a:close/>
                <a:moveTo>
                  <a:pt x="1005" y="866"/>
                </a:moveTo>
                <a:lnTo>
                  <a:pt x="1005" y="866"/>
                </a:lnTo>
                <a:lnTo>
                  <a:pt x="960" y="865"/>
                </a:lnTo>
                <a:lnTo>
                  <a:pt x="916" y="859"/>
                </a:lnTo>
                <a:lnTo>
                  <a:pt x="877" y="853"/>
                </a:lnTo>
                <a:lnTo>
                  <a:pt x="844" y="843"/>
                </a:lnTo>
                <a:lnTo>
                  <a:pt x="815" y="829"/>
                </a:lnTo>
                <a:lnTo>
                  <a:pt x="794" y="818"/>
                </a:lnTo>
                <a:lnTo>
                  <a:pt x="785" y="809"/>
                </a:lnTo>
                <a:lnTo>
                  <a:pt x="777" y="802"/>
                </a:lnTo>
                <a:lnTo>
                  <a:pt x="772" y="796"/>
                </a:lnTo>
                <a:lnTo>
                  <a:pt x="768" y="789"/>
                </a:lnTo>
                <a:lnTo>
                  <a:pt x="768" y="789"/>
                </a:lnTo>
                <a:lnTo>
                  <a:pt x="767" y="745"/>
                </a:lnTo>
                <a:lnTo>
                  <a:pt x="767" y="745"/>
                </a:lnTo>
                <a:lnTo>
                  <a:pt x="787" y="759"/>
                </a:lnTo>
                <a:lnTo>
                  <a:pt x="810" y="771"/>
                </a:lnTo>
                <a:lnTo>
                  <a:pt x="836" y="781"/>
                </a:lnTo>
                <a:lnTo>
                  <a:pt x="864" y="791"/>
                </a:lnTo>
                <a:lnTo>
                  <a:pt x="896" y="797"/>
                </a:lnTo>
                <a:lnTo>
                  <a:pt x="929" y="802"/>
                </a:lnTo>
                <a:lnTo>
                  <a:pt x="966" y="806"/>
                </a:lnTo>
                <a:lnTo>
                  <a:pt x="1003" y="806"/>
                </a:lnTo>
                <a:lnTo>
                  <a:pt x="1003" y="806"/>
                </a:lnTo>
                <a:lnTo>
                  <a:pt x="1042" y="806"/>
                </a:lnTo>
                <a:lnTo>
                  <a:pt x="1079" y="802"/>
                </a:lnTo>
                <a:lnTo>
                  <a:pt x="1114" y="796"/>
                </a:lnTo>
                <a:lnTo>
                  <a:pt x="1146" y="789"/>
                </a:lnTo>
                <a:lnTo>
                  <a:pt x="1176" y="779"/>
                </a:lnTo>
                <a:lnTo>
                  <a:pt x="1203" y="769"/>
                </a:lnTo>
                <a:lnTo>
                  <a:pt x="1225" y="755"/>
                </a:lnTo>
                <a:lnTo>
                  <a:pt x="1245" y="742"/>
                </a:lnTo>
                <a:lnTo>
                  <a:pt x="1245" y="782"/>
                </a:lnTo>
                <a:lnTo>
                  <a:pt x="1245" y="782"/>
                </a:lnTo>
                <a:lnTo>
                  <a:pt x="1243" y="789"/>
                </a:lnTo>
                <a:lnTo>
                  <a:pt x="1238" y="797"/>
                </a:lnTo>
                <a:lnTo>
                  <a:pt x="1231" y="806"/>
                </a:lnTo>
                <a:lnTo>
                  <a:pt x="1223" y="812"/>
                </a:lnTo>
                <a:lnTo>
                  <a:pt x="1213" y="819"/>
                </a:lnTo>
                <a:lnTo>
                  <a:pt x="1201" y="828"/>
                </a:lnTo>
                <a:lnTo>
                  <a:pt x="1188" y="834"/>
                </a:lnTo>
                <a:lnTo>
                  <a:pt x="1173" y="839"/>
                </a:lnTo>
                <a:lnTo>
                  <a:pt x="1137" y="851"/>
                </a:lnTo>
                <a:lnTo>
                  <a:pt x="1099" y="859"/>
                </a:lnTo>
                <a:lnTo>
                  <a:pt x="1054" y="865"/>
                </a:lnTo>
                <a:lnTo>
                  <a:pt x="1030" y="866"/>
                </a:lnTo>
                <a:lnTo>
                  <a:pt x="1005" y="866"/>
                </a:lnTo>
                <a:lnTo>
                  <a:pt x="1005" y="86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2" name="Picture 1">
            <a:extLst>
              <a:ext uri="{FF2B5EF4-FFF2-40B4-BE49-F238E27FC236}">
                <a16:creationId xmlns:a16="http://schemas.microsoft.com/office/drawing/2014/main" id="{F9C545BA-9562-4359-B7E7-D883D1251D38}"/>
              </a:ext>
            </a:extLst>
          </p:cNvPr>
          <p:cNvPicPr>
            <a:picLocks noChangeAspect="1"/>
          </p:cNvPicPr>
          <p:nvPr/>
        </p:nvPicPr>
        <p:blipFill>
          <a:blip r:embed="rId4"/>
          <a:stretch>
            <a:fillRect/>
          </a:stretch>
        </p:blipFill>
        <p:spPr>
          <a:xfrm>
            <a:off x="8064476" y="3243099"/>
            <a:ext cx="454318" cy="321267"/>
          </a:xfrm>
          <a:prstGeom prst="rect">
            <a:avLst/>
          </a:prstGeom>
        </p:spPr>
      </p:pic>
      <p:grpSp>
        <p:nvGrpSpPr>
          <p:cNvPr id="14" name="Google Shape;196;p13">
            <a:extLst>
              <a:ext uri="{FF2B5EF4-FFF2-40B4-BE49-F238E27FC236}">
                <a16:creationId xmlns:a16="http://schemas.microsoft.com/office/drawing/2014/main" id="{62D7AA04-8FFB-46B3-9368-A1A794D607D0}"/>
              </a:ext>
            </a:extLst>
          </p:cNvPr>
          <p:cNvGrpSpPr/>
          <p:nvPr/>
        </p:nvGrpSpPr>
        <p:grpSpPr>
          <a:xfrm>
            <a:off x="6205802" y="3986731"/>
            <a:ext cx="882031" cy="1002362"/>
            <a:chOff x="0" y="0"/>
            <a:chExt cx="2147483647" cy="2147483647"/>
          </a:xfrm>
        </p:grpSpPr>
        <p:sp>
          <p:nvSpPr>
            <p:cNvPr id="15" name="Google Shape;197;p13">
              <a:extLst>
                <a:ext uri="{FF2B5EF4-FFF2-40B4-BE49-F238E27FC236}">
                  <a16:creationId xmlns:a16="http://schemas.microsoft.com/office/drawing/2014/main" id="{B51E963E-6270-46A7-B007-18AC658C6DE5}"/>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16" name="Google Shape;198;p13">
              <a:extLst>
                <a:ext uri="{FF2B5EF4-FFF2-40B4-BE49-F238E27FC236}">
                  <a16:creationId xmlns:a16="http://schemas.microsoft.com/office/drawing/2014/main" id="{53AC89AC-6587-44BA-8215-F5F5A2D5C1B8}"/>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
        <p:nvSpPr>
          <p:cNvPr id="17" name="Google Shape;800;p86">
            <a:extLst>
              <a:ext uri="{FF2B5EF4-FFF2-40B4-BE49-F238E27FC236}">
                <a16:creationId xmlns:a16="http://schemas.microsoft.com/office/drawing/2014/main" id="{753D775D-0D98-41CE-AF4E-91D82D109245}"/>
              </a:ext>
            </a:extLst>
          </p:cNvPr>
          <p:cNvSpPr/>
          <p:nvPr/>
        </p:nvSpPr>
        <p:spPr>
          <a:xfrm>
            <a:off x="6419857" y="4571157"/>
            <a:ext cx="454318" cy="320321"/>
          </a:xfrm>
          <a:custGeom>
            <a:avLst/>
            <a:gdLst/>
            <a:ahLst/>
            <a:cxnLst/>
            <a:rect l="l" t="t" r="r" b="b"/>
            <a:pathLst>
              <a:path w="1285" h="906" extrusionOk="0">
                <a:moveTo>
                  <a:pt x="1283" y="685"/>
                </a:moveTo>
                <a:lnTo>
                  <a:pt x="1283" y="685"/>
                </a:lnTo>
                <a:lnTo>
                  <a:pt x="1282" y="677"/>
                </a:lnTo>
                <a:lnTo>
                  <a:pt x="1278" y="672"/>
                </a:lnTo>
                <a:lnTo>
                  <a:pt x="1278" y="672"/>
                </a:lnTo>
                <a:lnTo>
                  <a:pt x="1275" y="658"/>
                </a:lnTo>
                <a:lnTo>
                  <a:pt x="1270" y="646"/>
                </a:lnTo>
                <a:lnTo>
                  <a:pt x="1263" y="635"/>
                </a:lnTo>
                <a:lnTo>
                  <a:pt x="1253" y="623"/>
                </a:lnTo>
                <a:lnTo>
                  <a:pt x="1241" y="613"/>
                </a:lnTo>
                <a:lnTo>
                  <a:pt x="1228" y="603"/>
                </a:lnTo>
                <a:lnTo>
                  <a:pt x="1213" y="593"/>
                </a:lnTo>
                <a:lnTo>
                  <a:pt x="1194" y="584"/>
                </a:lnTo>
                <a:lnTo>
                  <a:pt x="1176" y="578"/>
                </a:lnTo>
                <a:lnTo>
                  <a:pt x="1154" y="571"/>
                </a:lnTo>
                <a:lnTo>
                  <a:pt x="1132" y="564"/>
                </a:lnTo>
                <a:lnTo>
                  <a:pt x="1109" y="559"/>
                </a:lnTo>
                <a:lnTo>
                  <a:pt x="1084" y="556"/>
                </a:lnTo>
                <a:lnTo>
                  <a:pt x="1059" y="552"/>
                </a:lnTo>
                <a:lnTo>
                  <a:pt x="1032" y="551"/>
                </a:lnTo>
                <a:lnTo>
                  <a:pt x="1003" y="551"/>
                </a:lnTo>
                <a:lnTo>
                  <a:pt x="1003" y="551"/>
                </a:lnTo>
                <a:lnTo>
                  <a:pt x="958" y="552"/>
                </a:lnTo>
                <a:lnTo>
                  <a:pt x="914" y="557"/>
                </a:lnTo>
                <a:lnTo>
                  <a:pt x="913" y="457"/>
                </a:lnTo>
                <a:lnTo>
                  <a:pt x="913" y="457"/>
                </a:lnTo>
                <a:lnTo>
                  <a:pt x="914" y="452"/>
                </a:lnTo>
                <a:lnTo>
                  <a:pt x="914" y="452"/>
                </a:lnTo>
                <a:lnTo>
                  <a:pt x="914" y="448"/>
                </a:lnTo>
                <a:lnTo>
                  <a:pt x="913" y="349"/>
                </a:lnTo>
                <a:lnTo>
                  <a:pt x="913" y="349"/>
                </a:lnTo>
                <a:lnTo>
                  <a:pt x="914" y="343"/>
                </a:lnTo>
                <a:lnTo>
                  <a:pt x="914" y="343"/>
                </a:lnTo>
                <a:lnTo>
                  <a:pt x="914" y="341"/>
                </a:lnTo>
                <a:lnTo>
                  <a:pt x="913" y="242"/>
                </a:lnTo>
                <a:lnTo>
                  <a:pt x="913" y="242"/>
                </a:lnTo>
                <a:lnTo>
                  <a:pt x="914" y="235"/>
                </a:lnTo>
                <a:lnTo>
                  <a:pt x="914" y="235"/>
                </a:lnTo>
                <a:lnTo>
                  <a:pt x="914" y="232"/>
                </a:lnTo>
                <a:lnTo>
                  <a:pt x="913" y="135"/>
                </a:lnTo>
                <a:lnTo>
                  <a:pt x="913" y="135"/>
                </a:lnTo>
                <a:lnTo>
                  <a:pt x="911" y="126"/>
                </a:lnTo>
                <a:lnTo>
                  <a:pt x="908" y="121"/>
                </a:lnTo>
                <a:lnTo>
                  <a:pt x="908" y="121"/>
                </a:lnTo>
                <a:lnTo>
                  <a:pt x="906" y="108"/>
                </a:lnTo>
                <a:lnTo>
                  <a:pt x="899" y="96"/>
                </a:lnTo>
                <a:lnTo>
                  <a:pt x="893" y="84"/>
                </a:lnTo>
                <a:lnTo>
                  <a:pt x="883" y="73"/>
                </a:lnTo>
                <a:lnTo>
                  <a:pt x="871" y="63"/>
                </a:lnTo>
                <a:lnTo>
                  <a:pt x="857" y="52"/>
                </a:lnTo>
                <a:lnTo>
                  <a:pt x="842" y="42"/>
                </a:lnTo>
                <a:lnTo>
                  <a:pt x="824" y="34"/>
                </a:lnTo>
                <a:lnTo>
                  <a:pt x="805" y="27"/>
                </a:lnTo>
                <a:lnTo>
                  <a:pt x="785" y="21"/>
                </a:lnTo>
                <a:lnTo>
                  <a:pt x="762" y="14"/>
                </a:lnTo>
                <a:lnTo>
                  <a:pt x="738" y="9"/>
                </a:lnTo>
                <a:lnTo>
                  <a:pt x="715" y="5"/>
                </a:lnTo>
                <a:lnTo>
                  <a:pt x="688" y="2"/>
                </a:lnTo>
                <a:lnTo>
                  <a:pt x="661" y="0"/>
                </a:lnTo>
                <a:lnTo>
                  <a:pt x="633" y="0"/>
                </a:lnTo>
                <a:lnTo>
                  <a:pt x="633" y="0"/>
                </a:lnTo>
                <a:lnTo>
                  <a:pt x="606" y="0"/>
                </a:lnTo>
                <a:lnTo>
                  <a:pt x="579" y="2"/>
                </a:lnTo>
                <a:lnTo>
                  <a:pt x="554" y="5"/>
                </a:lnTo>
                <a:lnTo>
                  <a:pt x="529" y="9"/>
                </a:lnTo>
                <a:lnTo>
                  <a:pt x="505" y="14"/>
                </a:lnTo>
                <a:lnTo>
                  <a:pt x="483" y="19"/>
                </a:lnTo>
                <a:lnTo>
                  <a:pt x="463" y="26"/>
                </a:lnTo>
                <a:lnTo>
                  <a:pt x="445" y="34"/>
                </a:lnTo>
                <a:lnTo>
                  <a:pt x="426" y="42"/>
                </a:lnTo>
                <a:lnTo>
                  <a:pt x="411" y="51"/>
                </a:lnTo>
                <a:lnTo>
                  <a:pt x="398" y="61"/>
                </a:lnTo>
                <a:lnTo>
                  <a:pt x="386" y="71"/>
                </a:lnTo>
                <a:lnTo>
                  <a:pt x="376" y="83"/>
                </a:lnTo>
                <a:lnTo>
                  <a:pt x="368" y="93"/>
                </a:lnTo>
                <a:lnTo>
                  <a:pt x="363" y="106"/>
                </a:lnTo>
                <a:lnTo>
                  <a:pt x="359" y="118"/>
                </a:lnTo>
                <a:lnTo>
                  <a:pt x="359" y="118"/>
                </a:lnTo>
                <a:lnTo>
                  <a:pt x="358" y="123"/>
                </a:lnTo>
                <a:lnTo>
                  <a:pt x="356" y="128"/>
                </a:lnTo>
                <a:lnTo>
                  <a:pt x="356" y="128"/>
                </a:lnTo>
                <a:lnTo>
                  <a:pt x="358" y="230"/>
                </a:lnTo>
                <a:lnTo>
                  <a:pt x="358" y="230"/>
                </a:lnTo>
                <a:lnTo>
                  <a:pt x="356" y="235"/>
                </a:lnTo>
                <a:lnTo>
                  <a:pt x="356" y="235"/>
                </a:lnTo>
                <a:lnTo>
                  <a:pt x="358" y="341"/>
                </a:lnTo>
                <a:lnTo>
                  <a:pt x="358" y="341"/>
                </a:lnTo>
                <a:lnTo>
                  <a:pt x="317" y="336"/>
                </a:lnTo>
                <a:lnTo>
                  <a:pt x="277" y="334"/>
                </a:lnTo>
                <a:lnTo>
                  <a:pt x="277" y="334"/>
                </a:lnTo>
                <a:lnTo>
                  <a:pt x="249" y="336"/>
                </a:lnTo>
                <a:lnTo>
                  <a:pt x="223" y="338"/>
                </a:lnTo>
                <a:lnTo>
                  <a:pt x="197" y="339"/>
                </a:lnTo>
                <a:lnTo>
                  <a:pt x="173" y="344"/>
                </a:lnTo>
                <a:lnTo>
                  <a:pt x="150" y="349"/>
                </a:lnTo>
                <a:lnTo>
                  <a:pt x="128" y="354"/>
                </a:lnTo>
                <a:lnTo>
                  <a:pt x="106" y="361"/>
                </a:lnTo>
                <a:lnTo>
                  <a:pt x="88" y="368"/>
                </a:lnTo>
                <a:lnTo>
                  <a:pt x="71" y="376"/>
                </a:lnTo>
                <a:lnTo>
                  <a:pt x="54" y="386"/>
                </a:lnTo>
                <a:lnTo>
                  <a:pt x="41" y="395"/>
                </a:lnTo>
                <a:lnTo>
                  <a:pt x="29" y="406"/>
                </a:lnTo>
                <a:lnTo>
                  <a:pt x="19" y="417"/>
                </a:lnTo>
                <a:lnTo>
                  <a:pt x="12" y="428"/>
                </a:lnTo>
                <a:lnTo>
                  <a:pt x="5" y="440"/>
                </a:lnTo>
                <a:lnTo>
                  <a:pt x="2" y="453"/>
                </a:lnTo>
                <a:lnTo>
                  <a:pt x="2" y="453"/>
                </a:lnTo>
                <a:lnTo>
                  <a:pt x="0" y="458"/>
                </a:lnTo>
                <a:lnTo>
                  <a:pt x="0" y="464"/>
                </a:lnTo>
                <a:lnTo>
                  <a:pt x="0" y="464"/>
                </a:lnTo>
                <a:lnTo>
                  <a:pt x="0" y="566"/>
                </a:lnTo>
                <a:lnTo>
                  <a:pt x="0" y="566"/>
                </a:lnTo>
                <a:lnTo>
                  <a:pt x="0" y="571"/>
                </a:lnTo>
                <a:lnTo>
                  <a:pt x="0" y="571"/>
                </a:lnTo>
                <a:lnTo>
                  <a:pt x="0" y="673"/>
                </a:lnTo>
                <a:lnTo>
                  <a:pt x="0" y="673"/>
                </a:lnTo>
                <a:lnTo>
                  <a:pt x="0" y="678"/>
                </a:lnTo>
                <a:lnTo>
                  <a:pt x="0" y="678"/>
                </a:lnTo>
                <a:lnTo>
                  <a:pt x="0" y="792"/>
                </a:lnTo>
                <a:lnTo>
                  <a:pt x="0" y="792"/>
                </a:lnTo>
                <a:lnTo>
                  <a:pt x="2" y="799"/>
                </a:lnTo>
                <a:lnTo>
                  <a:pt x="2" y="799"/>
                </a:lnTo>
                <a:lnTo>
                  <a:pt x="7" y="811"/>
                </a:lnTo>
                <a:lnTo>
                  <a:pt x="14" y="821"/>
                </a:lnTo>
                <a:lnTo>
                  <a:pt x="22" y="833"/>
                </a:lnTo>
                <a:lnTo>
                  <a:pt x="34" y="843"/>
                </a:lnTo>
                <a:lnTo>
                  <a:pt x="47" y="853"/>
                </a:lnTo>
                <a:lnTo>
                  <a:pt x="61" y="861"/>
                </a:lnTo>
                <a:lnTo>
                  <a:pt x="78" y="870"/>
                </a:lnTo>
                <a:lnTo>
                  <a:pt x="94" y="876"/>
                </a:lnTo>
                <a:lnTo>
                  <a:pt x="114" y="883"/>
                </a:lnTo>
                <a:lnTo>
                  <a:pt x="135" y="890"/>
                </a:lnTo>
                <a:lnTo>
                  <a:pt x="156" y="895"/>
                </a:lnTo>
                <a:lnTo>
                  <a:pt x="178" y="900"/>
                </a:lnTo>
                <a:lnTo>
                  <a:pt x="202" y="903"/>
                </a:lnTo>
                <a:lnTo>
                  <a:pt x="227" y="905"/>
                </a:lnTo>
                <a:lnTo>
                  <a:pt x="252" y="906"/>
                </a:lnTo>
                <a:lnTo>
                  <a:pt x="279" y="906"/>
                </a:lnTo>
                <a:lnTo>
                  <a:pt x="279" y="906"/>
                </a:lnTo>
                <a:lnTo>
                  <a:pt x="307" y="906"/>
                </a:lnTo>
                <a:lnTo>
                  <a:pt x="334" y="905"/>
                </a:lnTo>
                <a:lnTo>
                  <a:pt x="361" y="901"/>
                </a:lnTo>
                <a:lnTo>
                  <a:pt x="384" y="898"/>
                </a:lnTo>
                <a:lnTo>
                  <a:pt x="410" y="893"/>
                </a:lnTo>
                <a:lnTo>
                  <a:pt x="431" y="888"/>
                </a:lnTo>
                <a:lnTo>
                  <a:pt x="453" y="881"/>
                </a:lnTo>
                <a:lnTo>
                  <a:pt x="472" y="873"/>
                </a:lnTo>
                <a:lnTo>
                  <a:pt x="490" y="865"/>
                </a:lnTo>
                <a:lnTo>
                  <a:pt x="505" y="856"/>
                </a:lnTo>
                <a:lnTo>
                  <a:pt x="520" y="846"/>
                </a:lnTo>
                <a:lnTo>
                  <a:pt x="532" y="834"/>
                </a:lnTo>
                <a:lnTo>
                  <a:pt x="542" y="824"/>
                </a:lnTo>
                <a:lnTo>
                  <a:pt x="550" y="811"/>
                </a:lnTo>
                <a:lnTo>
                  <a:pt x="555" y="799"/>
                </a:lnTo>
                <a:lnTo>
                  <a:pt x="559" y="786"/>
                </a:lnTo>
                <a:lnTo>
                  <a:pt x="559" y="786"/>
                </a:lnTo>
                <a:lnTo>
                  <a:pt x="559" y="784"/>
                </a:lnTo>
                <a:lnTo>
                  <a:pt x="559" y="771"/>
                </a:lnTo>
                <a:lnTo>
                  <a:pt x="559" y="771"/>
                </a:lnTo>
                <a:lnTo>
                  <a:pt x="596" y="774"/>
                </a:lnTo>
                <a:lnTo>
                  <a:pt x="634" y="776"/>
                </a:lnTo>
                <a:lnTo>
                  <a:pt x="634" y="776"/>
                </a:lnTo>
                <a:lnTo>
                  <a:pt x="681" y="774"/>
                </a:lnTo>
                <a:lnTo>
                  <a:pt x="727" y="769"/>
                </a:lnTo>
                <a:lnTo>
                  <a:pt x="727" y="769"/>
                </a:lnTo>
                <a:lnTo>
                  <a:pt x="728" y="792"/>
                </a:lnTo>
                <a:lnTo>
                  <a:pt x="728" y="792"/>
                </a:lnTo>
                <a:lnTo>
                  <a:pt x="728" y="799"/>
                </a:lnTo>
                <a:lnTo>
                  <a:pt x="728" y="799"/>
                </a:lnTo>
                <a:lnTo>
                  <a:pt x="733" y="811"/>
                </a:lnTo>
                <a:lnTo>
                  <a:pt x="740" y="821"/>
                </a:lnTo>
                <a:lnTo>
                  <a:pt x="750" y="833"/>
                </a:lnTo>
                <a:lnTo>
                  <a:pt x="760" y="843"/>
                </a:lnTo>
                <a:lnTo>
                  <a:pt x="774" y="853"/>
                </a:lnTo>
                <a:lnTo>
                  <a:pt x="787" y="861"/>
                </a:lnTo>
                <a:lnTo>
                  <a:pt x="804" y="870"/>
                </a:lnTo>
                <a:lnTo>
                  <a:pt x="820" y="876"/>
                </a:lnTo>
                <a:lnTo>
                  <a:pt x="841" y="883"/>
                </a:lnTo>
                <a:lnTo>
                  <a:pt x="861" y="890"/>
                </a:lnTo>
                <a:lnTo>
                  <a:pt x="883" y="895"/>
                </a:lnTo>
                <a:lnTo>
                  <a:pt x="904" y="900"/>
                </a:lnTo>
                <a:lnTo>
                  <a:pt x="929" y="903"/>
                </a:lnTo>
                <a:lnTo>
                  <a:pt x="953" y="905"/>
                </a:lnTo>
                <a:lnTo>
                  <a:pt x="978" y="906"/>
                </a:lnTo>
                <a:lnTo>
                  <a:pt x="1005" y="906"/>
                </a:lnTo>
                <a:lnTo>
                  <a:pt x="1005" y="906"/>
                </a:lnTo>
                <a:lnTo>
                  <a:pt x="1033" y="906"/>
                </a:lnTo>
                <a:lnTo>
                  <a:pt x="1060" y="905"/>
                </a:lnTo>
                <a:lnTo>
                  <a:pt x="1087" y="901"/>
                </a:lnTo>
                <a:lnTo>
                  <a:pt x="1112" y="898"/>
                </a:lnTo>
                <a:lnTo>
                  <a:pt x="1136" y="893"/>
                </a:lnTo>
                <a:lnTo>
                  <a:pt x="1158" y="888"/>
                </a:lnTo>
                <a:lnTo>
                  <a:pt x="1179" y="881"/>
                </a:lnTo>
                <a:lnTo>
                  <a:pt x="1198" y="873"/>
                </a:lnTo>
                <a:lnTo>
                  <a:pt x="1216" y="865"/>
                </a:lnTo>
                <a:lnTo>
                  <a:pt x="1233" y="856"/>
                </a:lnTo>
                <a:lnTo>
                  <a:pt x="1246" y="846"/>
                </a:lnTo>
                <a:lnTo>
                  <a:pt x="1258" y="834"/>
                </a:lnTo>
                <a:lnTo>
                  <a:pt x="1268" y="824"/>
                </a:lnTo>
                <a:lnTo>
                  <a:pt x="1277" y="811"/>
                </a:lnTo>
                <a:lnTo>
                  <a:pt x="1282" y="799"/>
                </a:lnTo>
                <a:lnTo>
                  <a:pt x="1285" y="786"/>
                </a:lnTo>
                <a:lnTo>
                  <a:pt x="1285" y="786"/>
                </a:lnTo>
                <a:lnTo>
                  <a:pt x="1285" y="784"/>
                </a:lnTo>
                <a:lnTo>
                  <a:pt x="1283" y="685"/>
                </a:lnTo>
                <a:close/>
                <a:moveTo>
                  <a:pt x="1176" y="621"/>
                </a:moveTo>
                <a:lnTo>
                  <a:pt x="1176" y="621"/>
                </a:lnTo>
                <a:lnTo>
                  <a:pt x="1189" y="628"/>
                </a:lnTo>
                <a:lnTo>
                  <a:pt x="1203" y="635"/>
                </a:lnTo>
                <a:lnTo>
                  <a:pt x="1213" y="641"/>
                </a:lnTo>
                <a:lnTo>
                  <a:pt x="1221" y="648"/>
                </a:lnTo>
                <a:lnTo>
                  <a:pt x="1230" y="656"/>
                </a:lnTo>
                <a:lnTo>
                  <a:pt x="1235" y="663"/>
                </a:lnTo>
                <a:lnTo>
                  <a:pt x="1238" y="672"/>
                </a:lnTo>
                <a:lnTo>
                  <a:pt x="1238" y="678"/>
                </a:lnTo>
                <a:lnTo>
                  <a:pt x="1238" y="678"/>
                </a:lnTo>
                <a:lnTo>
                  <a:pt x="1238" y="687"/>
                </a:lnTo>
                <a:lnTo>
                  <a:pt x="1235" y="693"/>
                </a:lnTo>
                <a:lnTo>
                  <a:pt x="1230" y="702"/>
                </a:lnTo>
                <a:lnTo>
                  <a:pt x="1221" y="708"/>
                </a:lnTo>
                <a:lnTo>
                  <a:pt x="1213" y="715"/>
                </a:lnTo>
                <a:lnTo>
                  <a:pt x="1203" y="724"/>
                </a:lnTo>
                <a:lnTo>
                  <a:pt x="1189" y="730"/>
                </a:lnTo>
                <a:lnTo>
                  <a:pt x="1176" y="737"/>
                </a:lnTo>
                <a:lnTo>
                  <a:pt x="1176" y="737"/>
                </a:lnTo>
                <a:lnTo>
                  <a:pt x="1158" y="744"/>
                </a:lnTo>
                <a:lnTo>
                  <a:pt x="1139" y="749"/>
                </a:lnTo>
                <a:lnTo>
                  <a:pt x="1119" y="754"/>
                </a:lnTo>
                <a:lnTo>
                  <a:pt x="1097" y="759"/>
                </a:lnTo>
                <a:lnTo>
                  <a:pt x="1075" y="762"/>
                </a:lnTo>
                <a:lnTo>
                  <a:pt x="1052" y="764"/>
                </a:lnTo>
                <a:lnTo>
                  <a:pt x="1003" y="766"/>
                </a:lnTo>
                <a:lnTo>
                  <a:pt x="1003" y="766"/>
                </a:lnTo>
                <a:lnTo>
                  <a:pt x="955" y="764"/>
                </a:lnTo>
                <a:lnTo>
                  <a:pt x="933" y="762"/>
                </a:lnTo>
                <a:lnTo>
                  <a:pt x="909" y="759"/>
                </a:lnTo>
                <a:lnTo>
                  <a:pt x="889" y="754"/>
                </a:lnTo>
                <a:lnTo>
                  <a:pt x="867" y="749"/>
                </a:lnTo>
                <a:lnTo>
                  <a:pt x="849" y="744"/>
                </a:lnTo>
                <a:lnTo>
                  <a:pt x="831" y="737"/>
                </a:lnTo>
                <a:lnTo>
                  <a:pt x="831" y="737"/>
                </a:lnTo>
                <a:lnTo>
                  <a:pt x="817" y="730"/>
                </a:lnTo>
                <a:lnTo>
                  <a:pt x="805" y="724"/>
                </a:lnTo>
                <a:lnTo>
                  <a:pt x="794" y="715"/>
                </a:lnTo>
                <a:lnTo>
                  <a:pt x="785" y="708"/>
                </a:lnTo>
                <a:lnTo>
                  <a:pt x="779" y="702"/>
                </a:lnTo>
                <a:lnTo>
                  <a:pt x="774" y="693"/>
                </a:lnTo>
                <a:lnTo>
                  <a:pt x="770" y="687"/>
                </a:lnTo>
                <a:lnTo>
                  <a:pt x="768" y="678"/>
                </a:lnTo>
                <a:lnTo>
                  <a:pt x="768" y="678"/>
                </a:lnTo>
                <a:lnTo>
                  <a:pt x="770" y="672"/>
                </a:lnTo>
                <a:lnTo>
                  <a:pt x="774" y="663"/>
                </a:lnTo>
                <a:lnTo>
                  <a:pt x="779" y="656"/>
                </a:lnTo>
                <a:lnTo>
                  <a:pt x="785" y="648"/>
                </a:lnTo>
                <a:lnTo>
                  <a:pt x="794" y="641"/>
                </a:lnTo>
                <a:lnTo>
                  <a:pt x="805" y="635"/>
                </a:lnTo>
                <a:lnTo>
                  <a:pt x="817" y="628"/>
                </a:lnTo>
                <a:lnTo>
                  <a:pt x="831" y="621"/>
                </a:lnTo>
                <a:lnTo>
                  <a:pt x="831" y="621"/>
                </a:lnTo>
                <a:lnTo>
                  <a:pt x="849" y="615"/>
                </a:lnTo>
                <a:lnTo>
                  <a:pt x="867" y="608"/>
                </a:lnTo>
                <a:lnTo>
                  <a:pt x="889" y="603"/>
                </a:lnTo>
                <a:lnTo>
                  <a:pt x="909" y="599"/>
                </a:lnTo>
                <a:lnTo>
                  <a:pt x="933" y="596"/>
                </a:lnTo>
                <a:lnTo>
                  <a:pt x="955" y="593"/>
                </a:lnTo>
                <a:lnTo>
                  <a:pt x="1003" y="591"/>
                </a:lnTo>
                <a:lnTo>
                  <a:pt x="1003" y="591"/>
                </a:lnTo>
                <a:lnTo>
                  <a:pt x="1052" y="593"/>
                </a:lnTo>
                <a:lnTo>
                  <a:pt x="1075" y="596"/>
                </a:lnTo>
                <a:lnTo>
                  <a:pt x="1097" y="599"/>
                </a:lnTo>
                <a:lnTo>
                  <a:pt x="1119" y="603"/>
                </a:lnTo>
                <a:lnTo>
                  <a:pt x="1139" y="608"/>
                </a:lnTo>
                <a:lnTo>
                  <a:pt x="1158" y="615"/>
                </a:lnTo>
                <a:lnTo>
                  <a:pt x="1176" y="621"/>
                </a:lnTo>
                <a:lnTo>
                  <a:pt x="1176" y="621"/>
                </a:lnTo>
                <a:close/>
                <a:moveTo>
                  <a:pt x="753" y="625"/>
                </a:moveTo>
                <a:lnTo>
                  <a:pt x="753" y="625"/>
                </a:lnTo>
                <a:lnTo>
                  <a:pt x="752" y="625"/>
                </a:lnTo>
                <a:lnTo>
                  <a:pt x="752" y="625"/>
                </a:lnTo>
                <a:lnTo>
                  <a:pt x="727" y="628"/>
                </a:lnTo>
                <a:lnTo>
                  <a:pt x="696" y="631"/>
                </a:lnTo>
                <a:lnTo>
                  <a:pt x="666" y="633"/>
                </a:lnTo>
                <a:lnTo>
                  <a:pt x="634" y="635"/>
                </a:lnTo>
                <a:lnTo>
                  <a:pt x="634" y="635"/>
                </a:lnTo>
                <a:lnTo>
                  <a:pt x="596" y="633"/>
                </a:lnTo>
                <a:lnTo>
                  <a:pt x="557" y="630"/>
                </a:lnTo>
                <a:lnTo>
                  <a:pt x="557" y="578"/>
                </a:lnTo>
                <a:lnTo>
                  <a:pt x="557" y="578"/>
                </a:lnTo>
                <a:lnTo>
                  <a:pt x="559" y="571"/>
                </a:lnTo>
                <a:lnTo>
                  <a:pt x="559" y="571"/>
                </a:lnTo>
                <a:lnTo>
                  <a:pt x="559" y="568"/>
                </a:lnTo>
                <a:lnTo>
                  <a:pt x="559" y="568"/>
                </a:lnTo>
                <a:lnTo>
                  <a:pt x="559" y="568"/>
                </a:lnTo>
                <a:lnTo>
                  <a:pt x="596" y="571"/>
                </a:lnTo>
                <a:lnTo>
                  <a:pt x="634" y="573"/>
                </a:lnTo>
                <a:lnTo>
                  <a:pt x="634" y="573"/>
                </a:lnTo>
                <a:lnTo>
                  <a:pt x="673" y="571"/>
                </a:lnTo>
                <a:lnTo>
                  <a:pt x="710" y="568"/>
                </a:lnTo>
                <a:lnTo>
                  <a:pt x="743" y="563"/>
                </a:lnTo>
                <a:lnTo>
                  <a:pt x="775" y="556"/>
                </a:lnTo>
                <a:lnTo>
                  <a:pt x="804" y="547"/>
                </a:lnTo>
                <a:lnTo>
                  <a:pt x="831" y="537"/>
                </a:lnTo>
                <a:lnTo>
                  <a:pt x="854" y="526"/>
                </a:lnTo>
                <a:lnTo>
                  <a:pt x="874" y="512"/>
                </a:lnTo>
                <a:lnTo>
                  <a:pt x="874" y="564"/>
                </a:lnTo>
                <a:lnTo>
                  <a:pt x="874" y="564"/>
                </a:lnTo>
                <a:lnTo>
                  <a:pt x="854" y="569"/>
                </a:lnTo>
                <a:lnTo>
                  <a:pt x="836" y="576"/>
                </a:lnTo>
                <a:lnTo>
                  <a:pt x="819" y="583"/>
                </a:lnTo>
                <a:lnTo>
                  <a:pt x="802" y="589"/>
                </a:lnTo>
                <a:lnTo>
                  <a:pt x="789" y="598"/>
                </a:lnTo>
                <a:lnTo>
                  <a:pt x="775" y="606"/>
                </a:lnTo>
                <a:lnTo>
                  <a:pt x="763" y="615"/>
                </a:lnTo>
                <a:lnTo>
                  <a:pt x="753" y="625"/>
                </a:lnTo>
                <a:lnTo>
                  <a:pt x="753" y="625"/>
                </a:lnTo>
                <a:close/>
                <a:moveTo>
                  <a:pt x="874" y="232"/>
                </a:moveTo>
                <a:lnTo>
                  <a:pt x="874" y="232"/>
                </a:lnTo>
                <a:lnTo>
                  <a:pt x="872" y="239"/>
                </a:lnTo>
                <a:lnTo>
                  <a:pt x="867" y="247"/>
                </a:lnTo>
                <a:lnTo>
                  <a:pt x="861" y="255"/>
                </a:lnTo>
                <a:lnTo>
                  <a:pt x="852" y="262"/>
                </a:lnTo>
                <a:lnTo>
                  <a:pt x="842" y="269"/>
                </a:lnTo>
                <a:lnTo>
                  <a:pt x="831" y="277"/>
                </a:lnTo>
                <a:lnTo>
                  <a:pt x="817" y="284"/>
                </a:lnTo>
                <a:lnTo>
                  <a:pt x="802" y="289"/>
                </a:lnTo>
                <a:lnTo>
                  <a:pt x="768" y="301"/>
                </a:lnTo>
                <a:lnTo>
                  <a:pt x="728" y="309"/>
                </a:lnTo>
                <a:lnTo>
                  <a:pt x="683" y="314"/>
                </a:lnTo>
                <a:lnTo>
                  <a:pt x="659" y="316"/>
                </a:lnTo>
                <a:lnTo>
                  <a:pt x="634" y="316"/>
                </a:lnTo>
                <a:lnTo>
                  <a:pt x="634" y="316"/>
                </a:lnTo>
                <a:lnTo>
                  <a:pt x="589" y="314"/>
                </a:lnTo>
                <a:lnTo>
                  <a:pt x="545" y="309"/>
                </a:lnTo>
                <a:lnTo>
                  <a:pt x="507" y="302"/>
                </a:lnTo>
                <a:lnTo>
                  <a:pt x="473" y="291"/>
                </a:lnTo>
                <a:lnTo>
                  <a:pt x="446" y="279"/>
                </a:lnTo>
                <a:lnTo>
                  <a:pt x="423" y="266"/>
                </a:lnTo>
                <a:lnTo>
                  <a:pt x="415" y="259"/>
                </a:lnTo>
                <a:lnTo>
                  <a:pt x="406" y="252"/>
                </a:lnTo>
                <a:lnTo>
                  <a:pt x="401" y="245"/>
                </a:lnTo>
                <a:lnTo>
                  <a:pt x="398" y="239"/>
                </a:lnTo>
                <a:lnTo>
                  <a:pt x="398" y="239"/>
                </a:lnTo>
                <a:lnTo>
                  <a:pt x="398" y="195"/>
                </a:lnTo>
                <a:lnTo>
                  <a:pt x="398" y="195"/>
                </a:lnTo>
                <a:lnTo>
                  <a:pt x="416" y="209"/>
                </a:lnTo>
                <a:lnTo>
                  <a:pt x="440" y="220"/>
                </a:lnTo>
                <a:lnTo>
                  <a:pt x="465" y="230"/>
                </a:lnTo>
                <a:lnTo>
                  <a:pt x="495" y="239"/>
                </a:lnTo>
                <a:lnTo>
                  <a:pt x="525" y="247"/>
                </a:lnTo>
                <a:lnTo>
                  <a:pt x="559" y="252"/>
                </a:lnTo>
                <a:lnTo>
                  <a:pt x="596" y="255"/>
                </a:lnTo>
                <a:lnTo>
                  <a:pt x="633" y="255"/>
                </a:lnTo>
                <a:lnTo>
                  <a:pt x="633" y="255"/>
                </a:lnTo>
                <a:lnTo>
                  <a:pt x="673" y="255"/>
                </a:lnTo>
                <a:lnTo>
                  <a:pt x="710" y="252"/>
                </a:lnTo>
                <a:lnTo>
                  <a:pt x="743" y="245"/>
                </a:lnTo>
                <a:lnTo>
                  <a:pt x="777" y="239"/>
                </a:lnTo>
                <a:lnTo>
                  <a:pt x="805" y="229"/>
                </a:lnTo>
                <a:lnTo>
                  <a:pt x="832" y="219"/>
                </a:lnTo>
                <a:lnTo>
                  <a:pt x="854" y="205"/>
                </a:lnTo>
                <a:lnTo>
                  <a:pt x="874" y="192"/>
                </a:lnTo>
                <a:lnTo>
                  <a:pt x="874" y="232"/>
                </a:lnTo>
                <a:close/>
                <a:moveTo>
                  <a:pt x="874" y="405"/>
                </a:moveTo>
                <a:lnTo>
                  <a:pt x="874" y="445"/>
                </a:lnTo>
                <a:lnTo>
                  <a:pt x="874" y="445"/>
                </a:lnTo>
                <a:lnTo>
                  <a:pt x="872" y="452"/>
                </a:lnTo>
                <a:lnTo>
                  <a:pt x="872" y="452"/>
                </a:lnTo>
                <a:lnTo>
                  <a:pt x="869" y="460"/>
                </a:lnTo>
                <a:lnTo>
                  <a:pt x="864" y="467"/>
                </a:lnTo>
                <a:lnTo>
                  <a:pt x="857" y="474"/>
                </a:lnTo>
                <a:lnTo>
                  <a:pt x="849" y="482"/>
                </a:lnTo>
                <a:lnTo>
                  <a:pt x="837" y="489"/>
                </a:lnTo>
                <a:lnTo>
                  <a:pt x="825" y="495"/>
                </a:lnTo>
                <a:lnTo>
                  <a:pt x="797" y="507"/>
                </a:lnTo>
                <a:lnTo>
                  <a:pt x="763" y="517"/>
                </a:lnTo>
                <a:lnTo>
                  <a:pt x="725" y="526"/>
                </a:lnTo>
                <a:lnTo>
                  <a:pt x="681" y="531"/>
                </a:lnTo>
                <a:lnTo>
                  <a:pt x="634" y="532"/>
                </a:lnTo>
                <a:lnTo>
                  <a:pt x="634" y="532"/>
                </a:lnTo>
                <a:lnTo>
                  <a:pt x="596" y="531"/>
                </a:lnTo>
                <a:lnTo>
                  <a:pt x="557" y="527"/>
                </a:lnTo>
                <a:lnTo>
                  <a:pt x="557" y="469"/>
                </a:lnTo>
                <a:lnTo>
                  <a:pt x="557" y="469"/>
                </a:lnTo>
                <a:lnTo>
                  <a:pt x="555" y="464"/>
                </a:lnTo>
                <a:lnTo>
                  <a:pt x="554" y="458"/>
                </a:lnTo>
                <a:lnTo>
                  <a:pt x="554" y="458"/>
                </a:lnTo>
                <a:lnTo>
                  <a:pt x="594" y="464"/>
                </a:lnTo>
                <a:lnTo>
                  <a:pt x="634" y="465"/>
                </a:lnTo>
                <a:lnTo>
                  <a:pt x="634" y="465"/>
                </a:lnTo>
                <a:lnTo>
                  <a:pt x="673" y="464"/>
                </a:lnTo>
                <a:lnTo>
                  <a:pt x="710" y="460"/>
                </a:lnTo>
                <a:lnTo>
                  <a:pt x="743" y="455"/>
                </a:lnTo>
                <a:lnTo>
                  <a:pt x="775" y="448"/>
                </a:lnTo>
                <a:lnTo>
                  <a:pt x="804" y="440"/>
                </a:lnTo>
                <a:lnTo>
                  <a:pt x="831" y="430"/>
                </a:lnTo>
                <a:lnTo>
                  <a:pt x="854" y="418"/>
                </a:lnTo>
                <a:lnTo>
                  <a:pt x="874" y="405"/>
                </a:lnTo>
                <a:lnTo>
                  <a:pt x="874" y="405"/>
                </a:lnTo>
                <a:close/>
                <a:moveTo>
                  <a:pt x="517" y="527"/>
                </a:moveTo>
                <a:lnTo>
                  <a:pt x="519" y="566"/>
                </a:lnTo>
                <a:lnTo>
                  <a:pt x="519" y="566"/>
                </a:lnTo>
                <a:lnTo>
                  <a:pt x="515" y="574"/>
                </a:lnTo>
                <a:lnTo>
                  <a:pt x="512" y="583"/>
                </a:lnTo>
                <a:lnTo>
                  <a:pt x="505" y="589"/>
                </a:lnTo>
                <a:lnTo>
                  <a:pt x="497" y="598"/>
                </a:lnTo>
                <a:lnTo>
                  <a:pt x="487" y="604"/>
                </a:lnTo>
                <a:lnTo>
                  <a:pt x="475" y="611"/>
                </a:lnTo>
                <a:lnTo>
                  <a:pt x="462" y="618"/>
                </a:lnTo>
                <a:lnTo>
                  <a:pt x="446" y="625"/>
                </a:lnTo>
                <a:lnTo>
                  <a:pt x="411" y="635"/>
                </a:lnTo>
                <a:lnTo>
                  <a:pt x="373" y="643"/>
                </a:lnTo>
                <a:lnTo>
                  <a:pt x="327" y="650"/>
                </a:lnTo>
                <a:lnTo>
                  <a:pt x="304" y="651"/>
                </a:lnTo>
                <a:lnTo>
                  <a:pt x="279" y="651"/>
                </a:lnTo>
                <a:lnTo>
                  <a:pt x="279" y="651"/>
                </a:lnTo>
                <a:lnTo>
                  <a:pt x="232" y="650"/>
                </a:lnTo>
                <a:lnTo>
                  <a:pt x="190" y="645"/>
                </a:lnTo>
                <a:lnTo>
                  <a:pt x="151" y="636"/>
                </a:lnTo>
                <a:lnTo>
                  <a:pt x="118" y="626"/>
                </a:lnTo>
                <a:lnTo>
                  <a:pt x="89" y="615"/>
                </a:lnTo>
                <a:lnTo>
                  <a:pt x="67" y="601"/>
                </a:lnTo>
                <a:lnTo>
                  <a:pt x="57" y="594"/>
                </a:lnTo>
                <a:lnTo>
                  <a:pt x="51" y="588"/>
                </a:lnTo>
                <a:lnTo>
                  <a:pt x="46" y="581"/>
                </a:lnTo>
                <a:lnTo>
                  <a:pt x="41" y="573"/>
                </a:lnTo>
                <a:lnTo>
                  <a:pt x="41" y="573"/>
                </a:lnTo>
                <a:lnTo>
                  <a:pt x="41" y="531"/>
                </a:lnTo>
                <a:lnTo>
                  <a:pt x="41" y="531"/>
                </a:lnTo>
                <a:lnTo>
                  <a:pt x="61" y="544"/>
                </a:lnTo>
                <a:lnTo>
                  <a:pt x="83" y="556"/>
                </a:lnTo>
                <a:lnTo>
                  <a:pt x="109" y="566"/>
                </a:lnTo>
                <a:lnTo>
                  <a:pt x="138" y="574"/>
                </a:lnTo>
                <a:lnTo>
                  <a:pt x="170" y="581"/>
                </a:lnTo>
                <a:lnTo>
                  <a:pt x="203" y="586"/>
                </a:lnTo>
                <a:lnTo>
                  <a:pt x="239" y="589"/>
                </a:lnTo>
                <a:lnTo>
                  <a:pt x="277" y="591"/>
                </a:lnTo>
                <a:lnTo>
                  <a:pt x="277" y="591"/>
                </a:lnTo>
                <a:lnTo>
                  <a:pt x="316" y="589"/>
                </a:lnTo>
                <a:lnTo>
                  <a:pt x="353" y="586"/>
                </a:lnTo>
                <a:lnTo>
                  <a:pt x="388" y="581"/>
                </a:lnTo>
                <a:lnTo>
                  <a:pt x="420" y="574"/>
                </a:lnTo>
                <a:lnTo>
                  <a:pt x="450" y="564"/>
                </a:lnTo>
                <a:lnTo>
                  <a:pt x="475" y="552"/>
                </a:lnTo>
                <a:lnTo>
                  <a:pt x="498" y="541"/>
                </a:lnTo>
                <a:lnTo>
                  <a:pt x="517" y="527"/>
                </a:lnTo>
                <a:lnTo>
                  <a:pt x="517" y="527"/>
                </a:lnTo>
                <a:close/>
                <a:moveTo>
                  <a:pt x="279" y="692"/>
                </a:moveTo>
                <a:lnTo>
                  <a:pt x="279" y="692"/>
                </a:lnTo>
                <a:lnTo>
                  <a:pt x="316" y="690"/>
                </a:lnTo>
                <a:lnTo>
                  <a:pt x="353" y="687"/>
                </a:lnTo>
                <a:lnTo>
                  <a:pt x="386" y="682"/>
                </a:lnTo>
                <a:lnTo>
                  <a:pt x="418" y="675"/>
                </a:lnTo>
                <a:lnTo>
                  <a:pt x="448" y="667"/>
                </a:lnTo>
                <a:lnTo>
                  <a:pt x="475" y="656"/>
                </a:lnTo>
                <a:lnTo>
                  <a:pt x="497" y="645"/>
                </a:lnTo>
                <a:lnTo>
                  <a:pt x="517" y="631"/>
                </a:lnTo>
                <a:lnTo>
                  <a:pt x="519" y="675"/>
                </a:lnTo>
                <a:lnTo>
                  <a:pt x="519" y="675"/>
                </a:lnTo>
                <a:lnTo>
                  <a:pt x="515" y="682"/>
                </a:lnTo>
                <a:lnTo>
                  <a:pt x="512" y="690"/>
                </a:lnTo>
                <a:lnTo>
                  <a:pt x="505" y="697"/>
                </a:lnTo>
                <a:lnTo>
                  <a:pt x="497" y="705"/>
                </a:lnTo>
                <a:lnTo>
                  <a:pt x="487" y="712"/>
                </a:lnTo>
                <a:lnTo>
                  <a:pt x="475" y="719"/>
                </a:lnTo>
                <a:lnTo>
                  <a:pt x="462" y="725"/>
                </a:lnTo>
                <a:lnTo>
                  <a:pt x="446" y="732"/>
                </a:lnTo>
                <a:lnTo>
                  <a:pt x="411" y="744"/>
                </a:lnTo>
                <a:lnTo>
                  <a:pt x="373" y="752"/>
                </a:lnTo>
                <a:lnTo>
                  <a:pt x="327" y="757"/>
                </a:lnTo>
                <a:lnTo>
                  <a:pt x="304" y="759"/>
                </a:lnTo>
                <a:lnTo>
                  <a:pt x="279" y="759"/>
                </a:lnTo>
                <a:lnTo>
                  <a:pt x="279" y="759"/>
                </a:lnTo>
                <a:lnTo>
                  <a:pt x="232" y="757"/>
                </a:lnTo>
                <a:lnTo>
                  <a:pt x="190" y="752"/>
                </a:lnTo>
                <a:lnTo>
                  <a:pt x="151" y="744"/>
                </a:lnTo>
                <a:lnTo>
                  <a:pt x="118" y="734"/>
                </a:lnTo>
                <a:lnTo>
                  <a:pt x="89" y="722"/>
                </a:lnTo>
                <a:lnTo>
                  <a:pt x="67" y="708"/>
                </a:lnTo>
                <a:lnTo>
                  <a:pt x="57" y="702"/>
                </a:lnTo>
                <a:lnTo>
                  <a:pt x="51" y="695"/>
                </a:lnTo>
                <a:lnTo>
                  <a:pt x="46" y="688"/>
                </a:lnTo>
                <a:lnTo>
                  <a:pt x="41" y="680"/>
                </a:lnTo>
                <a:lnTo>
                  <a:pt x="41" y="680"/>
                </a:lnTo>
                <a:lnTo>
                  <a:pt x="41" y="633"/>
                </a:lnTo>
                <a:lnTo>
                  <a:pt x="41" y="633"/>
                </a:lnTo>
                <a:lnTo>
                  <a:pt x="61" y="645"/>
                </a:lnTo>
                <a:lnTo>
                  <a:pt x="84" y="656"/>
                </a:lnTo>
                <a:lnTo>
                  <a:pt x="111" y="667"/>
                </a:lnTo>
                <a:lnTo>
                  <a:pt x="140" y="675"/>
                </a:lnTo>
                <a:lnTo>
                  <a:pt x="171" y="682"/>
                </a:lnTo>
                <a:lnTo>
                  <a:pt x="205" y="687"/>
                </a:lnTo>
                <a:lnTo>
                  <a:pt x="242" y="690"/>
                </a:lnTo>
                <a:lnTo>
                  <a:pt x="279" y="692"/>
                </a:lnTo>
                <a:lnTo>
                  <a:pt x="279" y="692"/>
                </a:lnTo>
                <a:close/>
                <a:moveTo>
                  <a:pt x="462" y="71"/>
                </a:moveTo>
                <a:lnTo>
                  <a:pt x="462" y="71"/>
                </a:lnTo>
                <a:lnTo>
                  <a:pt x="478" y="64"/>
                </a:lnTo>
                <a:lnTo>
                  <a:pt x="498" y="58"/>
                </a:lnTo>
                <a:lnTo>
                  <a:pt x="519" y="52"/>
                </a:lnTo>
                <a:lnTo>
                  <a:pt x="540" y="47"/>
                </a:lnTo>
                <a:lnTo>
                  <a:pt x="562" y="44"/>
                </a:lnTo>
                <a:lnTo>
                  <a:pt x="586" y="42"/>
                </a:lnTo>
                <a:lnTo>
                  <a:pt x="633" y="41"/>
                </a:lnTo>
                <a:lnTo>
                  <a:pt x="633" y="41"/>
                </a:lnTo>
                <a:lnTo>
                  <a:pt x="681" y="42"/>
                </a:lnTo>
                <a:lnTo>
                  <a:pt x="705" y="44"/>
                </a:lnTo>
                <a:lnTo>
                  <a:pt x="727" y="47"/>
                </a:lnTo>
                <a:lnTo>
                  <a:pt x="748" y="52"/>
                </a:lnTo>
                <a:lnTo>
                  <a:pt x="768" y="58"/>
                </a:lnTo>
                <a:lnTo>
                  <a:pt x="789" y="64"/>
                </a:lnTo>
                <a:lnTo>
                  <a:pt x="805" y="71"/>
                </a:lnTo>
                <a:lnTo>
                  <a:pt x="805" y="71"/>
                </a:lnTo>
                <a:lnTo>
                  <a:pt x="819" y="76"/>
                </a:lnTo>
                <a:lnTo>
                  <a:pt x="832" y="84"/>
                </a:lnTo>
                <a:lnTo>
                  <a:pt x="842" y="91"/>
                </a:lnTo>
                <a:lnTo>
                  <a:pt x="852" y="98"/>
                </a:lnTo>
                <a:lnTo>
                  <a:pt x="859" y="106"/>
                </a:lnTo>
                <a:lnTo>
                  <a:pt x="864" y="113"/>
                </a:lnTo>
                <a:lnTo>
                  <a:pt x="867" y="121"/>
                </a:lnTo>
                <a:lnTo>
                  <a:pt x="867" y="128"/>
                </a:lnTo>
                <a:lnTo>
                  <a:pt x="867" y="128"/>
                </a:lnTo>
                <a:lnTo>
                  <a:pt x="867" y="135"/>
                </a:lnTo>
                <a:lnTo>
                  <a:pt x="864" y="143"/>
                </a:lnTo>
                <a:lnTo>
                  <a:pt x="859" y="150"/>
                </a:lnTo>
                <a:lnTo>
                  <a:pt x="852" y="158"/>
                </a:lnTo>
                <a:lnTo>
                  <a:pt x="842" y="165"/>
                </a:lnTo>
                <a:lnTo>
                  <a:pt x="832" y="173"/>
                </a:lnTo>
                <a:lnTo>
                  <a:pt x="819" y="180"/>
                </a:lnTo>
                <a:lnTo>
                  <a:pt x="805" y="185"/>
                </a:lnTo>
                <a:lnTo>
                  <a:pt x="805" y="185"/>
                </a:lnTo>
                <a:lnTo>
                  <a:pt x="789" y="192"/>
                </a:lnTo>
                <a:lnTo>
                  <a:pt x="768" y="198"/>
                </a:lnTo>
                <a:lnTo>
                  <a:pt x="748" y="203"/>
                </a:lnTo>
                <a:lnTo>
                  <a:pt x="727" y="209"/>
                </a:lnTo>
                <a:lnTo>
                  <a:pt x="705" y="212"/>
                </a:lnTo>
                <a:lnTo>
                  <a:pt x="681" y="214"/>
                </a:lnTo>
                <a:lnTo>
                  <a:pt x="633" y="215"/>
                </a:lnTo>
                <a:lnTo>
                  <a:pt x="633" y="215"/>
                </a:lnTo>
                <a:lnTo>
                  <a:pt x="586" y="214"/>
                </a:lnTo>
                <a:lnTo>
                  <a:pt x="562" y="212"/>
                </a:lnTo>
                <a:lnTo>
                  <a:pt x="540" y="209"/>
                </a:lnTo>
                <a:lnTo>
                  <a:pt x="519" y="203"/>
                </a:lnTo>
                <a:lnTo>
                  <a:pt x="498" y="198"/>
                </a:lnTo>
                <a:lnTo>
                  <a:pt x="478" y="192"/>
                </a:lnTo>
                <a:lnTo>
                  <a:pt x="462" y="185"/>
                </a:lnTo>
                <a:lnTo>
                  <a:pt x="462" y="185"/>
                </a:lnTo>
                <a:lnTo>
                  <a:pt x="446" y="180"/>
                </a:lnTo>
                <a:lnTo>
                  <a:pt x="435" y="173"/>
                </a:lnTo>
                <a:lnTo>
                  <a:pt x="425" y="165"/>
                </a:lnTo>
                <a:lnTo>
                  <a:pt x="415" y="158"/>
                </a:lnTo>
                <a:lnTo>
                  <a:pt x="408" y="150"/>
                </a:lnTo>
                <a:lnTo>
                  <a:pt x="403" y="143"/>
                </a:lnTo>
                <a:lnTo>
                  <a:pt x="400" y="135"/>
                </a:lnTo>
                <a:lnTo>
                  <a:pt x="398" y="128"/>
                </a:lnTo>
                <a:lnTo>
                  <a:pt x="398" y="128"/>
                </a:lnTo>
                <a:lnTo>
                  <a:pt x="400" y="121"/>
                </a:lnTo>
                <a:lnTo>
                  <a:pt x="403" y="113"/>
                </a:lnTo>
                <a:lnTo>
                  <a:pt x="408" y="106"/>
                </a:lnTo>
                <a:lnTo>
                  <a:pt x="415" y="98"/>
                </a:lnTo>
                <a:lnTo>
                  <a:pt x="425" y="91"/>
                </a:lnTo>
                <a:lnTo>
                  <a:pt x="435" y="84"/>
                </a:lnTo>
                <a:lnTo>
                  <a:pt x="446" y="76"/>
                </a:lnTo>
                <a:lnTo>
                  <a:pt x="462" y="71"/>
                </a:lnTo>
                <a:lnTo>
                  <a:pt x="462" y="71"/>
                </a:lnTo>
                <a:close/>
                <a:moveTo>
                  <a:pt x="398" y="297"/>
                </a:moveTo>
                <a:lnTo>
                  <a:pt x="398" y="297"/>
                </a:lnTo>
                <a:lnTo>
                  <a:pt x="418" y="311"/>
                </a:lnTo>
                <a:lnTo>
                  <a:pt x="441" y="323"/>
                </a:lnTo>
                <a:lnTo>
                  <a:pt x="467" y="333"/>
                </a:lnTo>
                <a:lnTo>
                  <a:pt x="497" y="341"/>
                </a:lnTo>
                <a:lnTo>
                  <a:pt x="529" y="348"/>
                </a:lnTo>
                <a:lnTo>
                  <a:pt x="562" y="353"/>
                </a:lnTo>
                <a:lnTo>
                  <a:pt x="597" y="356"/>
                </a:lnTo>
                <a:lnTo>
                  <a:pt x="634" y="356"/>
                </a:lnTo>
                <a:lnTo>
                  <a:pt x="634" y="356"/>
                </a:lnTo>
                <a:lnTo>
                  <a:pt x="673" y="356"/>
                </a:lnTo>
                <a:lnTo>
                  <a:pt x="710" y="353"/>
                </a:lnTo>
                <a:lnTo>
                  <a:pt x="743" y="348"/>
                </a:lnTo>
                <a:lnTo>
                  <a:pt x="775" y="341"/>
                </a:lnTo>
                <a:lnTo>
                  <a:pt x="804" y="331"/>
                </a:lnTo>
                <a:lnTo>
                  <a:pt x="831" y="321"/>
                </a:lnTo>
                <a:lnTo>
                  <a:pt x="854" y="309"/>
                </a:lnTo>
                <a:lnTo>
                  <a:pt x="874" y="296"/>
                </a:lnTo>
                <a:lnTo>
                  <a:pt x="874" y="339"/>
                </a:lnTo>
                <a:lnTo>
                  <a:pt x="874" y="339"/>
                </a:lnTo>
                <a:lnTo>
                  <a:pt x="872" y="348"/>
                </a:lnTo>
                <a:lnTo>
                  <a:pt x="867" y="354"/>
                </a:lnTo>
                <a:lnTo>
                  <a:pt x="861" y="363"/>
                </a:lnTo>
                <a:lnTo>
                  <a:pt x="852" y="370"/>
                </a:lnTo>
                <a:lnTo>
                  <a:pt x="842" y="378"/>
                </a:lnTo>
                <a:lnTo>
                  <a:pt x="831" y="385"/>
                </a:lnTo>
                <a:lnTo>
                  <a:pt x="817" y="391"/>
                </a:lnTo>
                <a:lnTo>
                  <a:pt x="802" y="396"/>
                </a:lnTo>
                <a:lnTo>
                  <a:pt x="768" y="408"/>
                </a:lnTo>
                <a:lnTo>
                  <a:pt x="728" y="417"/>
                </a:lnTo>
                <a:lnTo>
                  <a:pt x="683" y="422"/>
                </a:lnTo>
                <a:lnTo>
                  <a:pt x="659" y="423"/>
                </a:lnTo>
                <a:lnTo>
                  <a:pt x="634" y="425"/>
                </a:lnTo>
                <a:lnTo>
                  <a:pt x="634" y="425"/>
                </a:lnTo>
                <a:lnTo>
                  <a:pt x="587" y="422"/>
                </a:lnTo>
                <a:lnTo>
                  <a:pt x="542" y="417"/>
                </a:lnTo>
                <a:lnTo>
                  <a:pt x="542" y="417"/>
                </a:lnTo>
                <a:lnTo>
                  <a:pt x="535" y="417"/>
                </a:lnTo>
                <a:lnTo>
                  <a:pt x="535" y="417"/>
                </a:lnTo>
                <a:lnTo>
                  <a:pt x="524" y="405"/>
                </a:lnTo>
                <a:lnTo>
                  <a:pt x="512" y="395"/>
                </a:lnTo>
                <a:lnTo>
                  <a:pt x="497" y="385"/>
                </a:lnTo>
                <a:lnTo>
                  <a:pt x="480" y="375"/>
                </a:lnTo>
                <a:lnTo>
                  <a:pt x="463" y="366"/>
                </a:lnTo>
                <a:lnTo>
                  <a:pt x="443" y="360"/>
                </a:lnTo>
                <a:lnTo>
                  <a:pt x="421" y="353"/>
                </a:lnTo>
                <a:lnTo>
                  <a:pt x="398" y="348"/>
                </a:lnTo>
                <a:lnTo>
                  <a:pt x="398" y="348"/>
                </a:lnTo>
                <a:lnTo>
                  <a:pt x="398" y="297"/>
                </a:lnTo>
                <a:lnTo>
                  <a:pt x="398" y="297"/>
                </a:lnTo>
                <a:close/>
                <a:moveTo>
                  <a:pt x="104" y="405"/>
                </a:moveTo>
                <a:lnTo>
                  <a:pt x="104" y="405"/>
                </a:lnTo>
                <a:lnTo>
                  <a:pt x="123" y="398"/>
                </a:lnTo>
                <a:lnTo>
                  <a:pt x="141" y="393"/>
                </a:lnTo>
                <a:lnTo>
                  <a:pt x="161" y="388"/>
                </a:lnTo>
                <a:lnTo>
                  <a:pt x="183" y="383"/>
                </a:lnTo>
                <a:lnTo>
                  <a:pt x="205" y="380"/>
                </a:lnTo>
                <a:lnTo>
                  <a:pt x="228" y="378"/>
                </a:lnTo>
                <a:lnTo>
                  <a:pt x="277" y="375"/>
                </a:lnTo>
                <a:lnTo>
                  <a:pt x="277" y="375"/>
                </a:lnTo>
                <a:lnTo>
                  <a:pt x="326" y="378"/>
                </a:lnTo>
                <a:lnTo>
                  <a:pt x="348" y="380"/>
                </a:lnTo>
                <a:lnTo>
                  <a:pt x="371" y="383"/>
                </a:lnTo>
                <a:lnTo>
                  <a:pt x="391" y="388"/>
                </a:lnTo>
                <a:lnTo>
                  <a:pt x="413" y="393"/>
                </a:lnTo>
                <a:lnTo>
                  <a:pt x="431" y="398"/>
                </a:lnTo>
                <a:lnTo>
                  <a:pt x="450" y="405"/>
                </a:lnTo>
                <a:lnTo>
                  <a:pt x="450" y="405"/>
                </a:lnTo>
                <a:lnTo>
                  <a:pt x="463" y="412"/>
                </a:lnTo>
                <a:lnTo>
                  <a:pt x="475" y="418"/>
                </a:lnTo>
                <a:lnTo>
                  <a:pt x="487" y="425"/>
                </a:lnTo>
                <a:lnTo>
                  <a:pt x="495" y="433"/>
                </a:lnTo>
                <a:lnTo>
                  <a:pt x="502" y="440"/>
                </a:lnTo>
                <a:lnTo>
                  <a:pt x="507" y="448"/>
                </a:lnTo>
                <a:lnTo>
                  <a:pt x="510" y="455"/>
                </a:lnTo>
                <a:lnTo>
                  <a:pt x="512" y="464"/>
                </a:lnTo>
                <a:lnTo>
                  <a:pt x="512" y="464"/>
                </a:lnTo>
                <a:lnTo>
                  <a:pt x="510" y="470"/>
                </a:lnTo>
                <a:lnTo>
                  <a:pt x="507" y="479"/>
                </a:lnTo>
                <a:lnTo>
                  <a:pt x="502" y="485"/>
                </a:lnTo>
                <a:lnTo>
                  <a:pt x="495" y="494"/>
                </a:lnTo>
                <a:lnTo>
                  <a:pt x="487" y="500"/>
                </a:lnTo>
                <a:lnTo>
                  <a:pt x="475" y="507"/>
                </a:lnTo>
                <a:lnTo>
                  <a:pt x="463" y="514"/>
                </a:lnTo>
                <a:lnTo>
                  <a:pt x="450" y="521"/>
                </a:lnTo>
                <a:lnTo>
                  <a:pt x="450" y="521"/>
                </a:lnTo>
                <a:lnTo>
                  <a:pt x="431" y="527"/>
                </a:lnTo>
                <a:lnTo>
                  <a:pt x="413" y="534"/>
                </a:lnTo>
                <a:lnTo>
                  <a:pt x="391" y="539"/>
                </a:lnTo>
                <a:lnTo>
                  <a:pt x="371" y="542"/>
                </a:lnTo>
                <a:lnTo>
                  <a:pt x="348" y="546"/>
                </a:lnTo>
                <a:lnTo>
                  <a:pt x="326" y="549"/>
                </a:lnTo>
                <a:lnTo>
                  <a:pt x="277" y="551"/>
                </a:lnTo>
                <a:lnTo>
                  <a:pt x="277" y="551"/>
                </a:lnTo>
                <a:lnTo>
                  <a:pt x="228" y="549"/>
                </a:lnTo>
                <a:lnTo>
                  <a:pt x="205" y="546"/>
                </a:lnTo>
                <a:lnTo>
                  <a:pt x="183" y="542"/>
                </a:lnTo>
                <a:lnTo>
                  <a:pt x="161" y="539"/>
                </a:lnTo>
                <a:lnTo>
                  <a:pt x="141" y="534"/>
                </a:lnTo>
                <a:lnTo>
                  <a:pt x="123" y="527"/>
                </a:lnTo>
                <a:lnTo>
                  <a:pt x="104" y="521"/>
                </a:lnTo>
                <a:lnTo>
                  <a:pt x="104" y="521"/>
                </a:lnTo>
                <a:lnTo>
                  <a:pt x="91" y="514"/>
                </a:lnTo>
                <a:lnTo>
                  <a:pt x="78" y="507"/>
                </a:lnTo>
                <a:lnTo>
                  <a:pt x="67" y="500"/>
                </a:lnTo>
                <a:lnTo>
                  <a:pt x="59" y="494"/>
                </a:lnTo>
                <a:lnTo>
                  <a:pt x="52" y="485"/>
                </a:lnTo>
                <a:lnTo>
                  <a:pt x="46" y="479"/>
                </a:lnTo>
                <a:lnTo>
                  <a:pt x="44" y="470"/>
                </a:lnTo>
                <a:lnTo>
                  <a:pt x="42" y="464"/>
                </a:lnTo>
                <a:lnTo>
                  <a:pt x="42" y="464"/>
                </a:lnTo>
                <a:lnTo>
                  <a:pt x="44" y="455"/>
                </a:lnTo>
                <a:lnTo>
                  <a:pt x="46" y="448"/>
                </a:lnTo>
                <a:lnTo>
                  <a:pt x="52" y="440"/>
                </a:lnTo>
                <a:lnTo>
                  <a:pt x="59" y="433"/>
                </a:lnTo>
                <a:lnTo>
                  <a:pt x="67" y="425"/>
                </a:lnTo>
                <a:lnTo>
                  <a:pt x="78" y="418"/>
                </a:lnTo>
                <a:lnTo>
                  <a:pt x="91" y="412"/>
                </a:lnTo>
                <a:lnTo>
                  <a:pt x="104" y="405"/>
                </a:lnTo>
                <a:lnTo>
                  <a:pt x="104" y="405"/>
                </a:lnTo>
                <a:close/>
                <a:moveTo>
                  <a:pt x="279" y="866"/>
                </a:moveTo>
                <a:lnTo>
                  <a:pt x="279" y="866"/>
                </a:lnTo>
                <a:lnTo>
                  <a:pt x="232" y="865"/>
                </a:lnTo>
                <a:lnTo>
                  <a:pt x="190" y="859"/>
                </a:lnTo>
                <a:lnTo>
                  <a:pt x="151" y="853"/>
                </a:lnTo>
                <a:lnTo>
                  <a:pt x="118" y="843"/>
                </a:lnTo>
                <a:lnTo>
                  <a:pt x="89" y="829"/>
                </a:lnTo>
                <a:lnTo>
                  <a:pt x="67" y="818"/>
                </a:lnTo>
                <a:lnTo>
                  <a:pt x="57" y="809"/>
                </a:lnTo>
                <a:lnTo>
                  <a:pt x="51" y="802"/>
                </a:lnTo>
                <a:lnTo>
                  <a:pt x="46" y="796"/>
                </a:lnTo>
                <a:lnTo>
                  <a:pt x="41" y="789"/>
                </a:lnTo>
                <a:lnTo>
                  <a:pt x="41" y="789"/>
                </a:lnTo>
                <a:lnTo>
                  <a:pt x="41" y="740"/>
                </a:lnTo>
                <a:lnTo>
                  <a:pt x="41" y="740"/>
                </a:lnTo>
                <a:lnTo>
                  <a:pt x="61" y="754"/>
                </a:lnTo>
                <a:lnTo>
                  <a:pt x="84" y="764"/>
                </a:lnTo>
                <a:lnTo>
                  <a:pt x="111" y="776"/>
                </a:lnTo>
                <a:lnTo>
                  <a:pt x="140" y="784"/>
                </a:lnTo>
                <a:lnTo>
                  <a:pt x="171" y="791"/>
                </a:lnTo>
                <a:lnTo>
                  <a:pt x="205" y="796"/>
                </a:lnTo>
                <a:lnTo>
                  <a:pt x="242" y="799"/>
                </a:lnTo>
                <a:lnTo>
                  <a:pt x="279" y="799"/>
                </a:lnTo>
                <a:lnTo>
                  <a:pt x="279" y="799"/>
                </a:lnTo>
                <a:lnTo>
                  <a:pt x="317" y="799"/>
                </a:lnTo>
                <a:lnTo>
                  <a:pt x="353" y="796"/>
                </a:lnTo>
                <a:lnTo>
                  <a:pt x="386" y="791"/>
                </a:lnTo>
                <a:lnTo>
                  <a:pt x="418" y="782"/>
                </a:lnTo>
                <a:lnTo>
                  <a:pt x="448" y="774"/>
                </a:lnTo>
                <a:lnTo>
                  <a:pt x="475" y="764"/>
                </a:lnTo>
                <a:lnTo>
                  <a:pt x="497" y="752"/>
                </a:lnTo>
                <a:lnTo>
                  <a:pt x="517" y="739"/>
                </a:lnTo>
                <a:lnTo>
                  <a:pt x="519" y="782"/>
                </a:lnTo>
                <a:lnTo>
                  <a:pt x="519" y="782"/>
                </a:lnTo>
                <a:lnTo>
                  <a:pt x="515" y="789"/>
                </a:lnTo>
                <a:lnTo>
                  <a:pt x="512" y="797"/>
                </a:lnTo>
                <a:lnTo>
                  <a:pt x="505" y="806"/>
                </a:lnTo>
                <a:lnTo>
                  <a:pt x="497" y="812"/>
                </a:lnTo>
                <a:lnTo>
                  <a:pt x="487" y="819"/>
                </a:lnTo>
                <a:lnTo>
                  <a:pt x="475" y="828"/>
                </a:lnTo>
                <a:lnTo>
                  <a:pt x="462" y="834"/>
                </a:lnTo>
                <a:lnTo>
                  <a:pt x="446" y="839"/>
                </a:lnTo>
                <a:lnTo>
                  <a:pt x="411" y="851"/>
                </a:lnTo>
                <a:lnTo>
                  <a:pt x="373" y="859"/>
                </a:lnTo>
                <a:lnTo>
                  <a:pt x="327" y="865"/>
                </a:lnTo>
                <a:lnTo>
                  <a:pt x="304" y="866"/>
                </a:lnTo>
                <a:lnTo>
                  <a:pt x="279" y="866"/>
                </a:lnTo>
                <a:lnTo>
                  <a:pt x="279" y="866"/>
                </a:lnTo>
                <a:close/>
                <a:moveTo>
                  <a:pt x="564" y="730"/>
                </a:moveTo>
                <a:lnTo>
                  <a:pt x="564" y="730"/>
                </a:lnTo>
                <a:lnTo>
                  <a:pt x="557" y="730"/>
                </a:lnTo>
                <a:lnTo>
                  <a:pt x="557" y="685"/>
                </a:lnTo>
                <a:lnTo>
                  <a:pt x="557" y="685"/>
                </a:lnTo>
                <a:lnTo>
                  <a:pt x="559" y="678"/>
                </a:lnTo>
                <a:lnTo>
                  <a:pt x="559" y="678"/>
                </a:lnTo>
                <a:lnTo>
                  <a:pt x="559" y="675"/>
                </a:lnTo>
                <a:lnTo>
                  <a:pt x="559" y="670"/>
                </a:lnTo>
                <a:lnTo>
                  <a:pt x="559" y="670"/>
                </a:lnTo>
                <a:lnTo>
                  <a:pt x="596" y="673"/>
                </a:lnTo>
                <a:lnTo>
                  <a:pt x="634" y="675"/>
                </a:lnTo>
                <a:lnTo>
                  <a:pt x="634" y="675"/>
                </a:lnTo>
                <a:lnTo>
                  <a:pt x="683" y="673"/>
                </a:lnTo>
                <a:lnTo>
                  <a:pt x="730" y="668"/>
                </a:lnTo>
                <a:lnTo>
                  <a:pt x="730" y="668"/>
                </a:lnTo>
                <a:lnTo>
                  <a:pt x="727" y="673"/>
                </a:lnTo>
                <a:lnTo>
                  <a:pt x="727" y="678"/>
                </a:lnTo>
                <a:lnTo>
                  <a:pt x="727" y="678"/>
                </a:lnTo>
                <a:lnTo>
                  <a:pt x="727" y="727"/>
                </a:lnTo>
                <a:lnTo>
                  <a:pt x="727" y="727"/>
                </a:lnTo>
                <a:lnTo>
                  <a:pt x="681" y="734"/>
                </a:lnTo>
                <a:lnTo>
                  <a:pt x="634" y="735"/>
                </a:lnTo>
                <a:lnTo>
                  <a:pt x="634" y="735"/>
                </a:lnTo>
                <a:lnTo>
                  <a:pt x="599" y="734"/>
                </a:lnTo>
                <a:lnTo>
                  <a:pt x="564" y="730"/>
                </a:lnTo>
                <a:lnTo>
                  <a:pt x="564" y="730"/>
                </a:lnTo>
                <a:close/>
                <a:moveTo>
                  <a:pt x="1005" y="866"/>
                </a:moveTo>
                <a:lnTo>
                  <a:pt x="1005" y="866"/>
                </a:lnTo>
                <a:lnTo>
                  <a:pt x="960" y="865"/>
                </a:lnTo>
                <a:lnTo>
                  <a:pt x="916" y="859"/>
                </a:lnTo>
                <a:lnTo>
                  <a:pt x="877" y="853"/>
                </a:lnTo>
                <a:lnTo>
                  <a:pt x="844" y="843"/>
                </a:lnTo>
                <a:lnTo>
                  <a:pt x="815" y="829"/>
                </a:lnTo>
                <a:lnTo>
                  <a:pt x="794" y="818"/>
                </a:lnTo>
                <a:lnTo>
                  <a:pt x="785" y="809"/>
                </a:lnTo>
                <a:lnTo>
                  <a:pt x="777" y="802"/>
                </a:lnTo>
                <a:lnTo>
                  <a:pt x="772" y="796"/>
                </a:lnTo>
                <a:lnTo>
                  <a:pt x="768" y="789"/>
                </a:lnTo>
                <a:lnTo>
                  <a:pt x="768" y="789"/>
                </a:lnTo>
                <a:lnTo>
                  <a:pt x="767" y="745"/>
                </a:lnTo>
                <a:lnTo>
                  <a:pt x="767" y="745"/>
                </a:lnTo>
                <a:lnTo>
                  <a:pt x="787" y="759"/>
                </a:lnTo>
                <a:lnTo>
                  <a:pt x="810" y="771"/>
                </a:lnTo>
                <a:lnTo>
                  <a:pt x="836" y="781"/>
                </a:lnTo>
                <a:lnTo>
                  <a:pt x="864" y="791"/>
                </a:lnTo>
                <a:lnTo>
                  <a:pt x="896" y="797"/>
                </a:lnTo>
                <a:lnTo>
                  <a:pt x="929" y="802"/>
                </a:lnTo>
                <a:lnTo>
                  <a:pt x="966" y="806"/>
                </a:lnTo>
                <a:lnTo>
                  <a:pt x="1003" y="806"/>
                </a:lnTo>
                <a:lnTo>
                  <a:pt x="1003" y="806"/>
                </a:lnTo>
                <a:lnTo>
                  <a:pt x="1042" y="806"/>
                </a:lnTo>
                <a:lnTo>
                  <a:pt x="1079" y="802"/>
                </a:lnTo>
                <a:lnTo>
                  <a:pt x="1114" y="796"/>
                </a:lnTo>
                <a:lnTo>
                  <a:pt x="1146" y="789"/>
                </a:lnTo>
                <a:lnTo>
                  <a:pt x="1176" y="779"/>
                </a:lnTo>
                <a:lnTo>
                  <a:pt x="1203" y="769"/>
                </a:lnTo>
                <a:lnTo>
                  <a:pt x="1225" y="755"/>
                </a:lnTo>
                <a:lnTo>
                  <a:pt x="1245" y="742"/>
                </a:lnTo>
                <a:lnTo>
                  <a:pt x="1245" y="782"/>
                </a:lnTo>
                <a:lnTo>
                  <a:pt x="1245" y="782"/>
                </a:lnTo>
                <a:lnTo>
                  <a:pt x="1243" y="789"/>
                </a:lnTo>
                <a:lnTo>
                  <a:pt x="1238" y="797"/>
                </a:lnTo>
                <a:lnTo>
                  <a:pt x="1231" y="806"/>
                </a:lnTo>
                <a:lnTo>
                  <a:pt x="1223" y="812"/>
                </a:lnTo>
                <a:lnTo>
                  <a:pt x="1213" y="819"/>
                </a:lnTo>
                <a:lnTo>
                  <a:pt x="1201" y="828"/>
                </a:lnTo>
                <a:lnTo>
                  <a:pt x="1188" y="834"/>
                </a:lnTo>
                <a:lnTo>
                  <a:pt x="1173" y="839"/>
                </a:lnTo>
                <a:lnTo>
                  <a:pt x="1137" y="851"/>
                </a:lnTo>
                <a:lnTo>
                  <a:pt x="1099" y="859"/>
                </a:lnTo>
                <a:lnTo>
                  <a:pt x="1054" y="865"/>
                </a:lnTo>
                <a:lnTo>
                  <a:pt x="1030" y="866"/>
                </a:lnTo>
                <a:lnTo>
                  <a:pt x="1005" y="866"/>
                </a:lnTo>
                <a:lnTo>
                  <a:pt x="1005" y="86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18" name="Google Shape;196;p13">
            <a:extLst>
              <a:ext uri="{FF2B5EF4-FFF2-40B4-BE49-F238E27FC236}">
                <a16:creationId xmlns:a16="http://schemas.microsoft.com/office/drawing/2014/main" id="{94C1A2DA-0D04-4A99-A441-34258782D897}"/>
              </a:ext>
            </a:extLst>
          </p:cNvPr>
          <p:cNvGrpSpPr/>
          <p:nvPr/>
        </p:nvGrpSpPr>
        <p:grpSpPr>
          <a:xfrm>
            <a:off x="6205802" y="1324730"/>
            <a:ext cx="882031" cy="1002362"/>
            <a:chOff x="0" y="0"/>
            <a:chExt cx="2147483647" cy="2147483647"/>
          </a:xfrm>
        </p:grpSpPr>
        <p:sp>
          <p:nvSpPr>
            <p:cNvPr id="19" name="Google Shape;197;p13">
              <a:extLst>
                <a:ext uri="{FF2B5EF4-FFF2-40B4-BE49-F238E27FC236}">
                  <a16:creationId xmlns:a16="http://schemas.microsoft.com/office/drawing/2014/main" id="{AF28CE3C-3636-41F8-9C42-5B364681D925}"/>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0" name="Google Shape;198;p13">
              <a:extLst>
                <a:ext uri="{FF2B5EF4-FFF2-40B4-BE49-F238E27FC236}">
                  <a16:creationId xmlns:a16="http://schemas.microsoft.com/office/drawing/2014/main" id="{BFB852B3-0E37-4C95-91EB-D6195195B2B2}"/>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
        <p:nvSpPr>
          <p:cNvPr id="21" name="Google Shape;800;p86">
            <a:extLst>
              <a:ext uri="{FF2B5EF4-FFF2-40B4-BE49-F238E27FC236}">
                <a16:creationId xmlns:a16="http://schemas.microsoft.com/office/drawing/2014/main" id="{C6DCE923-105F-4DF6-8E79-01286494A6F4}"/>
              </a:ext>
            </a:extLst>
          </p:cNvPr>
          <p:cNvSpPr/>
          <p:nvPr/>
        </p:nvSpPr>
        <p:spPr>
          <a:xfrm>
            <a:off x="6419857" y="1909156"/>
            <a:ext cx="454318" cy="320321"/>
          </a:xfrm>
          <a:custGeom>
            <a:avLst/>
            <a:gdLst/>
            <a:ahLst/>
            <a:cxnLst/>
            <a:rect l="l" t="t" r="r" b="b"/>
            <a:pathLst>
              <a:path w="1285" h="906" extrusionOk="0">
                <a:moveTo>
                  <a:pt x="1283" y="685"/>
                </a:moveTo>
                <a:lnTo>
                  <a:pt x="1283" y="685"/>
                </a:lnTo>
                <a:lnTo>
                  <a:pt x="1282" y="677"/>
                </a:lnTo>
                <a:lnTo>
                  <a:pt x="1278" y="672"/>
                </a:lnTo>
                <a:lnTo>
                  <a:pt x="1278" y="672"/>
                </a:lnTo>
                <a:lnTo>
                  <a:pt x="1275" y="658"/>
                </a:lnTo>
                <a:lnTo>
                  <a:pt x="1270" y="646"/>
                </a:lnTo>
                <a:lnTo>
                  <a:pt x="1263" y="635"/>
                </a:lnTo>
                <a:lnTo>
                  <a:pt x="1253" y="623"/>
                </a:lnTo>
                <a:lnTo>
                  <a:pt x="1241" y="613"/>
                </a:lnTo>
                <a:lnTo>
                  <a:pt x="1228" y="603"/>
                </a:lnTo>
                <a:lnTo>
                  <a:pt x="1213" y="593"/>
                </a:lnTo>
                <a:lnTo>
                  <a:pt x="1194" y="584"/>
                </a:lnTo>
                <a:lnTo>
                  <a:pt x="1176" y="578"/>
                </a:lnTo>
                <a:lnTo>
                  <a:pt x="1154" y="571"/>
                </a:lnTo>
                <a:lnTo>
                  <a:pt x="1132" y="564"/>
                </a:lnTo>
                <a:lnTo>
                  <a:pt x="1109" y="559"/>
                </a:lnTo>
                <a:lnTo>
                  <a:pt x="1084" y="556"/>
                </a:lnTo>
                <a:lnTo>
                  <a:pt x="1059" y="552"/>
                </a:lnTo>
                <a:lnTo>
                  <a:pt x="1032" y="551"/>
                </a:lnTo>
                <a:lnTo>
                  <a:pt x="1003" y="551"/>
                </a:lnTo>
                <a:lnTo>
                  <a:pt x="1003" y="551"/>
                </a:lnTo>
                <a:lnTo>
                  <a:pt x="958" y="552"/>
                </a:lnTo>
                <a:lnTo>
                  <a:pt x="914" y="557"/>
                </a:lnTo>
                <a:lnTo>
                  <a:pt x="913" y="457"/>
                </a:lnTo>
                <a:lnTo>
                  <a:pt x="913" y="457"/>
                </a:lnTo>
                <a:lnTo>
                  <a:pt x="914" y="452"/>
                </a:lnTo>
                <a:lnTo>
                  <a:pt x="914" y="452"/>
                </a:lnTo>
                <a:lnTo>
                  <a:pt x="914" y="448"/>
                </a:lnTo>
                <a:lnTo>
                  <a:pt x="913" y="349"/>
                </a:lnTo>
                <a:lnTo>
                  <a:pt x="913" y="349"/>
                </a:lnTo>
                <a:lnTo>
                  <a:pt x="914" y="343"/>
                </a:lnTo>
                <a:lnTo>
                  <a:pt x="914" y="343"/>
                </a:lnTo>
                <a:lnTo>
                  <a:pt x="914" y="341"/>
                </a:lnTo>
                <a:lnTo>
                  <a:pt x="913" y="242"/>
                </a:lnTo>
                <a:lnTo>
                  <a:pt x="913" y="242"/>
                </a:lnTo>
                <a:lnTo>
                  <a:pt x="914" y="235"/>
                </a:lnTo>
                <a:lnTo>
                  <a:pt x="914" y="235"/>
                </a:lnTo>
                <a:lnTo>
                  <a:pt x="914" y="232"/>
                </a:lnTo>
                <a:lnTo>
                  <a:pt x="913" y="135"/>
                </a:lnTo>
                <a:lnTo>
                  <a:pt x="913" y="135"/>
                </a:lnTo>
                <a:lnTo>
                  <a:pt x="911" y="126"/>
                </a:lnTo>
                <a:lnTo>
                  <a:pt x="908" y="121"/>
                </a:lnTo>
                <a:lnTo>
                  <a:pt x="908" y="121"/>
                </a:lnTo>
                <a:lnTo>
                  <a:pt x="906" y="108"/>
                </a:lnTo>
                <a:lnTo>
                  <a:pt x="899" y="96"/>
                </a:lnTo>
                <a:lnTo>
                  <a:pt x="893" y="84"/>
                </a:lnTo>
                <a:lnTo>
                  <a:pt x="883" y="73"/>
                </a:lnTo>
                <a:lnTo>
                  <a:pt x="871" y="63"/>
                </a:lnTo>
                <a:lnTo>
                  <a:pt x="857" y="52"/>
                </a:lnTo>
                <a:lnTo>
                  <a:pt x="842" y="42"/>
                </a:lnTo>
                <a:lnTo>
                  <a:pt x="824" y="34"/>
                </a:lnTo>
                <a:lnTo>
                  <a:pt x="805" y="27"/>
                </a:lnTo>
                <a:lnTo>
                  <a:pt x="785" y="21"/>
                </a:lnTo>
                <a:lnTo>
                  <a:pt x="762" y="14"/>
                </a:lnTo>
                <a:lnTo>
                  <a:pt x="738" y="9"/>
                </a:lnTo>
                <a:lnTo>
                  <a:pt x="715" y="5"/>
                </a:lnTo>
                <a:lnTo>
                  <a:pt x="688" y="2"/>
                </a:lnTo>
                <a:lnTo>
                  <a:pt x="661" y="0"/>
                </a:lnTo>
                <a:lnTo>
                  <a:pt x="633" y="0"/>
                </a:lnTo>
                <a:lnTo>
                  <a:pt x="633" y="0"/>
                </a:lnTo>
                <a:lnTo>
                  <a:pt x="606" y="0"/>
                </a:lnTo>
                <a:lnTo>
                  <a:pt x="579" y="2"/>
                </a:lnTo>
                <a:lnTo>
                  <a:pt x="554" y="5"/>
                </a:lnTo>
                <a:lnTo>
                  <a:pt x="529" y="9"/>
                </a:lnTo>
                <a:lnTo>
                  <a:pt x="505" y="14"/>
                </a:lnTo>
                <a:lnTo>
                  <a:pt x="483" y="19"/>
                </a:lnTo>
                <a:lnTo>
                  <a:pt x="463" y="26"/>
                </a:lnTo>
                <a:lnTo>
                  <a:pt x="445" y="34"/>
                </a:lnTo>
                <a:lnTo>
                  <a:pt x="426" y="42"/>
                </a:lnTo>
                <a:lnTo>
                  <a:pt x="411" y="51"/>
                </a:lnTo>
                <a:lnTo>
                  <a:pt x="398" y="61"/>
                </a:lnTo>
                <a:lnTo>
                  <a:pt x="386" y="71"/>
                </a:lnTo>
                <a:lnTo>
                  <a:pt x="376" y="83"/>
                </a:lnTo>
                <a:lnTo>
                  <a:pt x="368" y="93"/>
                </a:lnTo>
                <a:lnTo>
                  <a:pt x="363" y="106"/>
                </a:lnTo>
                <a:lnTo>
                  <a:pt x="359" y="118"/>
                </a:lnTo>
                <a:lnTo>
                  <a:pt x="359" y="118"/>
                </a:lnTo>
                <a:lnTo>
                  <a:pt x="358" y="123"/>
                </a:lnTo>
                <a:lnTo>
                  <a:pt x="356" y="128"/>
                </a:lnTo>
                <a:lnTo>
                  <a:pt x="356" y="128"/>
                </a:lnTo>
                <a:lnTo>
                  <a:pt x="358" y="230"/>
                </a:lnTo>
                <a:lnTo>
                  <a:pt x="358" y="230"/>
                </a:lnTo>
                <a:lnTo>
                  <a:pt x="356" y="235"/>
                </a:lnTo>
                <a:lnTo>
                  <a:pt x="356" y="235"/>
                </a:lnTo>
                <a:lnTo>
                  <a:pt x="358" y="341"/>
                </a:lnTo>
                <a:lnTo>
                  <a:pt x="358" y="341"/>
                </a:lnTo>
                <a:lnTo>
                  <a:pt x="317" y="336"/>
                </a:lnTo>
                <a:lnTo>
                  <a:pt x="277" y="334"/>
                </a:lnTo>
                <a:lnTo>
                  <a:pt x="277" y="334"/>
                </a:lnTo>
                <a:lnTo>
                  <a:pt x="249" y="336"/>
                </a:lnTo>
                <a:lnTo>
                  <a:pt x="223" y="338"/>
                </a:lnTo>
                <a:lnTo>
                  <a:pt x="197" y="339"/>
                </a:lnTo>
                <a:lnTo>
                  <a:pt x="173" y="344"/>
                </a:lnTo>
                <a:lnTo>
                  <a:pt x="150" y="349"/>
                </a:lnTo>
                <a:lnTo>
                  <a:pt x="128" y="354"/>
                </a:lnTo>
                <a:lnTo>
                  <a:pt x="106" y="361"/>
                </a:lnTo>
                <a:lnTo>
                  <a:pt x="88" y="368"/>
                </a:lnTo>
                <a:lnTo>
                  <a:pt x="71" y="376"/>
                </a:lnTo>
                <a:lnTo>
                  <a:pt x="54" y="386"/>
                </a:lnTo>
                <a:lnTo>
                  <a:pt x="41" y="395"/>
                </a:lnTo>
                <a:lnTo>
                  <a:pt x="29" y="406"/>
                </a:lnTo>
                <a:lnTo>
                  <a:pt x="19" y="417"/>
                </a:lnTo>
                <a:lnTo>
                  <a:pt x="12" y="428"/>
                </a:lnTo>
                <a:lnTo>
                  <a:pt x="5" y="440"/>
                </a:lnTo>
                <a:lnTo>
                  <a:pt x="2" y="453"/>
                </a:lnTo>
                <a:lnTo>
                  <a:pt x="2" y="453"/>
                </a:lnTo>
                <a:lnTo>
                  <a:pt x="0" y="458"/>
                </a:lnTo>
                <a:lnTo>
                  <a:pt x="0" y="464"/>
                </a:lnTo>
                <a:lnTo>
                  <a:pt x="0" y="464"/>
                </a:lnTo>
                <a:lnTo>
                  <a:pt x="0" y="566"/>
                </a:lnTo>
                <a:lnTo>
                  <a:pt x="0" y="566"/>
                </a:lnTo>
                <a:lnTo>
                  <a:pt x="0" y="571"/>
                </a:lnTo>
                <a:lnTo>
                  <a:pt x="0" y="571"/>
                </a:lnTo>
                <a:lnTo>
                  <a:pt x="0" y="673"/>
                </a:lnTo>
                <a:lnTo>
                  <a:pt x="0" y="673"/>
                </a:lnTo>
                <a:lnTo>
                  <a:pt x="0" y="678"/>
                </a:lnTo>
                <a:lnTo>
                  <a:pt x="0" y="678"/>
                </a:lnTo>
                <a:lnTo>
                  <a:pt x="0" y="792"/>
                </a:lnTo>
                <a:lnTo>
                  <a:pt x="0" y="792"/>
                </a:lnTo>
                <a:lnTo>
                  <a:pt x="2" y="799"/>
                </a:lnTo>
                <a:lnTo>
                  <a:pt x="2" y="799"/>
                </a:lnTo>
                <a:lnTo>
                  <a:pt x="7" y="811"/>
                </a:lnTo>
                <a:lnTo>
                  <a:pt x="14" y="821"/>
                </a:lnTo>
                <a:lnTo>
                  <a:pt x="22" y="833"/>
                </a:lnTo>
                <a:lnTo>
                  <a:pt x="34" y="843"/>
                </a:lnTo>
                <a:lnTo>
                  <a:pt x="47" y="853"/>
                </a:lnTo>
                <a:lnTo>
                  <a:pt x="61" y="861"/>
                </a:lnTo>
                <a:lnTo>
                  <a:pt x="78" y="870"/>
                </a:lnTo>
                <a:lnTo>
                  <a:pt x="94" y="876"/>
                </a:lnTo>
                <a:lnTo>
                  <a:pt x="114" y="883"/>
                </a:lnTo>
                <a:lnTo>
                  <a:pt x="135" y="890"/>
                </a:lnTo>
                <a:lnTo>
                  <a:pt x="156" y="895"/>
                </a:lnTo>
                <a:lnTo>
                  <a:pt x="178" y="900"/>
                </a:lnTo>
                <a:lnTo>
                  <a:pt x="202" y="903"/>
                </a:lnTo>
                <a:lnTo>
                  <a:pt x="227" y="905"/>
                </a:lnTo>
                <a:lnTo>
                  <a:pt x="252" y="906"/>
                </a:lnTo>
                <a:lnTo>
                  <a:pt x="279" y="906"/>
                </a:lnTo>
                <a:lnTo>
                  <a:pt x="279" y="906"/>
                </a:lnTo>
                <a:lnTo>
                  <a:pt x="307" y="906"/>
                </a:lnTo>
                <a:lnTo>
                  <a:pt x="334" y="905"/>
                </a:lnTo>
                <a:lnTo>
                  <a:pt x="361" y="901"/>
                </a:lnTo>
                <a:lnTo>
                  <a:pt x="384" y="898"/>
                </a:lnTo>
                <a:lnTo>
                  <a:pt x="410" y="893"/>
                </a:lnTo>
                <a:lnTo>
                  <a:pt x="431" y="888"/>
                </a:lnTo>
                <a:lnTo>
                  <a:pt x="453" y="881"/>
                </a:lnTo>
                <a:lnTo>
                  <a:pt x="472" y="873"/>
                </a:lnTo>
                <a:lnTo>
                  <a:pt x="490" y="865"/>
                </a:lnTo>
                <a:lnTo>
                  <a:pt x="505" y="856"/>
                </a:lnTo>
                <a:lnTo>
                  <a:pt x="520" y="846"/>
                </a:lnTo>
                <a:lnTo>
                  <a:pt x="532" y="834"/>
                </a:lnTo>
                <a:lnTo>
                  <a:pt x="542" y="824"/>
                </a:lnTo>
                <a:lnTo>
                  <a:pt x="550" y="811"/>
                </a:lnTo>
                <a:lnTo>
                  <a:pt x="555" y="799"/>
                </a:lnTo>
                <a:lnTo>
                  <a:pt x="559" y="786"/>
                </a:lnTo>
                <a:lnTo>
                  <a:pt x="559" y="786"/>
                </a:lnTo>
                <a:lnTo>
                  <a:pt x="559" y="784"/>
                </a:lnTo>
                <a:lnTo>
                  <a:pt x="559" y="771"/>
                </a:lnTo>
                <a:lnTo>
                  <a:pt x="559" y="771"/>
                </a:lnTo>
                <a:lnTo>
                  <a:pt x="596" y="774"/>
                </a:lnTo>
                <a:lnTo>
                  <a:pt x="634" y="776"/>
                </a:lnTo>
                <a:lnTo>
                  <a:pt x="634" y="776"/>
                </a:lnTo>
                <a:lnTo>
                  <a:pt x="681" y="774"/>
                </a:lnTo>
                <a:lnTo>
                  <a:pt x="727" y="769"/>
                </a:lnTo>
                <a:lnTo>
                  <a:pt x="727" y="769"/>
                </a:lnTo>
                <a:lnTo>
                  <a:pt x="728" y="792"/>
                </a:lnTo>
                <a:lnTo>
                  <a:pt x="728" y="792"/>
                </a:lnTo>
                <a:lnTo>
                  <a:pt x="728" y="799"/>
                </a:lnTo>
                <a:lnTo>
                  <a:pt x="728" y="799"/>
                </a:lnTo>
                <a:lnTo>
                  <a:pt x="733" y="811"/>
                </a:lnTo>
                <a:lnTo>
                  <a:pt x="740" y="821"/>
                </a:lnTo>
                <a:lnTo>
                  <a:pt x="750" y="833"/>
                </a:lnTo>
                <a:lnTo>
                  <a:pt x="760" y="843"/>
                </a:lnTo>
                <a:lnTo>
                  <a:pt x="774" y="853"/>
                </a:lnTo>
                <a:lnTo>
                  <a:pt x="787" y="861"/>
                </a:lnTo>
                <a:lnTo>
                  <a:pt x="804" y="870"/>
                </a:lnTo>
                <a:lnTo>
                  <a:pt x="820" y="876"/>
                </a:lnTo>
                <a:lnTo>
                  <a:pt x="841" y="883"/>
                </a:lnTo>
                <a:lnTo>
                  <a:pt x="861" y="890"/>
                </a:lnTo>
                <a:lnTo>
                  <a:pt x="883" y="895"/>
                </a:lnTo>
                <a:lnTo>
                  <a:pt x="904" y="900"/>
                </a:lnTo>
                <a:lnTo>
                  <a:pt x="929" y="903"/>
                </a:lnTo>
                <a:lnTo>
                  <a:pt x="953" y="905"/>
                </a:lnTo>
                <a:lnTo>
                  <a:pt x="978" y="906"/>
                </a:lnTo>
                <a:lnTo>
                  <a:pt x="1005" y="906"/>
                </a:lnTo>
                <a:lnTo>
                  <a:pt x="1005" y="906"/>
                </a:lnTo>
                <a:lnTo>
                  <a:pt x="1033" y="906"/>
                </a:lnTo>
                <a:lnTo>
                  <a:pt x="1060" y="905"/>
                </a:lnTo>
                <a:lnTo>
                  <a:pt x="1087" y="901"/>
                </a:lnTo>
                <a:lnTo>
                  <a:pt x="1112" y="898"/>
                </a:lnTo>
                <a:lnTo>
                  <a:pt x="1136" y="893"/>
                </a:lnTo>
                <a:lnTo>
                  <a:pt x="1158" y="888"/>
                </a:lnTo>
                <a:lnTo>
                  <a:pt x="1179" y="881"/>
                </a:lnTo>
                <a:lnTo>
                  <a:pt x="1198" y="873"/>
                </a:lnTo>
                <a:lnTo>
                  <a:pt x="1216" y="865"/>
                </a:lnTo>
                <a:lnTo>
                  <a:pt x="1233" y="856"/>
                </a:lnTo>
                <a:lnTo>
                  <a:pt x="1246" y="846"/>
                </a:lnTo>
                <a:lnTo>
                  <a:pt x="1258" y="834"/>
                </a:lnTo>
                <a:lnTo>
                  <a:pt x="1268" y="824"/>
                </a:lnTo>
                <a:lnTo>
                  <a:pt x="1277" y="811"/>
                </a:lnTo>
                <a:lnTo>
                  <a:pt x="1282" y="799"/>
                </a:lnTo>
                <a:lnTo>
                  <a:pt x="1285" y="786"/>
                </a:lnTo>
                <a:lnTo>
                  <a:pt x="1285" y="786"/>
                </a:lnTo>
                <a:lnTo>
                  <a:pt x="1285" y="784"/>
                </a:lnTo>
                <a:lnTo>
                  <a:pt x="1283" y="685"/>
                </a:lnTo>
                <a:close/>
                <a:moveTo>
                  <a:pt x="1176" y="621"/>
                </a:moveTo>
                <a:lnTo>
                  <a:pt x="1176" y="621"/>
                </a:lnTo>
                <a:lnTo>
                  <a:pt x="1189" y="628"/>
                </a:lnTo>
                <a:lnTo>
                  <a:pt x="1203" y="635"/>
                </a:lnTo>
                <a:lnTo>
                  <a:pt x="1213" y="641"/>
                </a:lnTo>
                <a:lnTo>
                  <a:pt x="1221" y="648"/>
                </a:lnTo>
                <a:lnTo>
                  <a:pt x="1230" y="656"/>
                </a:lnTo>
                <a:lnTo>
                  <a:pt x="1235" y="663"/>
                </a:lnTo>
                <a:lnTo>
                  <a:pt x="1238" y="672"/>
                </a:lnTo>
                <a:lnTo>
                  <a:pt x="1238" y="678"/>
                </a:lnTo>
                <a:lnTo>
                  <a:pt x="1238" y="678"/>
                </a:lnTo>
                <a:lnTo>
                  <a:pt x="1238" y="687"/>
                </a:lnTo>
                <a:lnTo>
                  <a:pt x="1235" y="693"/>
                </a:lnTo>
                <a:lnTo>
                  <a:pt x="1230" y="702"/>
                </a:lnTo>
                <a:lnTo>
                  <a:pt x="1221" y="708"/>
                </a:lnTo>
                <a:lnTo>
                  <a:pt x="1213" y="715"/>
                </a:lnTo>
                <a:lnTo>
                  <a:pt x="1203" y="724"/>
                </a:lnTo>
                <a:lnTo>
                  <a:pt x="1189" y="730"/>
                </a:lnTo>
                <a:lnTo>
                  <a:pt x="1176" y="737"/>
                </a:lnTo>
                <a:lnTo>
                  <a:pt x="1176" y="737"/>
                </a:lnTo>
                <a:lnTo>
                  <a:pt x="1158" y="744"/>
                </a:lnTo>
                <a:lnTo>
                  <a:pt x="1139" y="749"/>
                </a:lnTo>
                <a:lnTo>
                  <a:pt x="1119" y="754"/>
                </a:lnTo>
                <a:lnTo>
                  <a:pt x="1097" y="759"/>
                </a:lnTo>
                <a:lnTo>
                  <a:pt x="1075" y="762"/>
                </a:lnTo>
                <a:lnTo>
                  <a:pt x="1052" y="764"/>
                </a:lnTo>
                <a:lnTo>
                  <a:pt x="1003" y="766"/>
                </a:lnTo>
                <a:lnTo>
                  <a:pt x="1003" y="766"/>
                </a:lnTo>
                <a:lnTo>
                  <a:pt x="955" y="764"/>
                </a:lnTo>
                <a:lnTo>
                  <a:pt x="933" y="762"/>
                </a:lnTo>
                <a:lnTo>
                  <a:pt x="909" y="759"/>
                </a:lnTo>
                <a:lnTo>
                  <a:pt x="889" y="754"/>
                </a:lnTo>
                <a:lnTo>
                  <a:pt x="867" y="749"/>
                </a:lnTo>
                <a:lnTo>
                  <a:pt x="849" y="744"/>
                </a:lnTo>
                <a:lnTo>
                  <a:pt x="831" y="737"/>
                </a:lnTo>
                <a:lnTo>
                  <a:pt x="831" y="737"/>
                </a:lnTo>
                <a:lnTo>
                  <a:pt x="817" y="730"/>
                </a:lnTo>
                <a:lnTo>
                  <a:pt x="805" y="724"/>
                </a:lnTo>
                <a:lnTo>
                  <a:pt x="794" y="715"/>
                </a:lnTo>
                <a:lnTo>
                  <a:pt x="785" y="708"/>
                </a:lnTo>
                <a:lnTo>
                  <a:pt x="779" y="702"/>
                </a:lnTo>
                <a:lnTo>
                  <a:pt x="774" y="693"/>
                </a:lnTo>
                <a:lnTo>
                  <a:pt x="770" y="687"/>
                </a:lnTo>
                <a:lnTo>
                  <a:pt x="768" y="678"/>
                </a:lnTo>
                <a:lnTo>
                  <a:pt x="768" y="678"/>
                </a:lnTo>
                <a:lnTo>
                  <a:pt x="770" y="672"/>
                </a:lnTo>
                <a:lnTo>
                  <a:pt x="774" y="663"/>
                </a:lnTo>
                <a:lnTo>
                  <a:pt x="779" y="656"/>
                </a:lnTo>
                <a:lnTo>
                  <a:pt x="785" y="648"/>
                </a:lnTo>
                <a:lnTo>
                  <a:pt x="794" y="641"/>
                </a:lnTo>
                <a:lnTo>
                  <a:pt x="805" y="635"/>
                </a:lnTo>
                <a:lnTo>
                  <a:pt x="817" y="628"/>
                </a:lnTo>
                <a:lnTo>
                  <a:pt x="831" y="621"/>
                </a:lnTo>
                <a:lnTo>
                  <a:pt x="831" y="621"/>
                </a:lnTo>
                <a:lnTo>
                  <a:pt x="849" y="615"/>
                </a:lnTo>
                <a:lnTo>
                  <a:pt x="867" y="608"/>
                </a:lnTo>
                <a:lnTo>
                  <a:pt x="889" y="603"/>
                </a:lnTo>
                <a:lnTo>
                  <a:pt x="909" y="599"/>
                </a:lnTo>
                <a:lnTo>
                  <a:pt x="933" y="596"/>
                </a:lnTo>
                <a:lnTo>
                  <a:pt x="955" y="593"/>
                </a:lnTo>
                <a:lnTo>
                  <a:pt x="1003" y="591"/>
                </a:lnTo>
                <a:lnTo>
                  <a:pt x="1003" y="591"/>
                </a:lnTo>
                <a:lnTo>
                  <a:pt x="1052" y="593"/>
                </a:lnTo>
                <a:lnTo>
                  <a:pt x="1075" y="596"/>
                </a:lnTo>
                <a:lnTo>
                  <a:pt x="1097" y="599"/>
                </a:lnTo>
                <a:lnTo>
                  <a:pt x="1119" y="603"/>
                </a:lnTo>
                <a:lnTo>
                  <a:pt x="1139" y="608"/>
                </a:lnTo>
                <a:lnTo>
                  <a:pt x="1158" y="615"/>
                </a:lnTo>
                <a:lnTo>
                  <a:pt x="1176" y="621"/>
                </a:lnTo>
                <a:lnTo>
                  <a:pt x="1176" y="621"/>
                </a:lnTo>
                <a:close/>
                <a:moveTo>
                  <a:pt x="753" y="625"/>
                </a:moveTo>
                <a:lnTo>
                  <a:pt x="753" y="625"/>
                </a:lnTo>
                <a:lnTo>
                  <a:pt x="752" y="625"/>
                </a:lnTo>
                <a:lnTo>
                  <a:pt x="752" y="625"/>
                </a:lnTo>
                <a:lnTo>
                  <a:pt x="727" y="628"/>
                </a:lnTo>
                <a:lnTo>
                  <a:pt x="696" y="631"/>
                </a:lnTo>
                <a:lnTo>
                  <a:pt x="666" y="633"/>
                </a:lnTo>
                <a:lnTo>
                  <a:pt x="634" y="635"/>
                </a:lnTo>
                <a:lnTo>
                  <a:pt x="634" y="635"/>
                </a:lnTo>
                <a:lnTo>
                  <a:pt x="596" y="633"/>
                </a:lnTo>
                <a:lnTo>
                  <a:pt x="557" y="630"/>
                </a:lnTo>
                <a:lnTo>
                  <a:pt x="557" y="578"/>
                </a:lnTo>
                <a:lnTo>
                  <a:pt x="557" y="578"/>
                </a:lnTo>
                <a:lnTo>
                  <a:pt x="559" y="571"/>
                </a:lnTo>
                <a:lnTo>
                  <a:pt x="559" y="571"/>
                </a:lnTo>
                <a:lnTo>
                  <a:pt x="559" y="568"/>
                </a:lnTo>
                <a:lnTo>
                  <a:pt x="559" y="568"/>
                </a:lnTo>
                <a:lnTo>
                  <a:pt x="559" y="568"/>
                </a:lnTo>
                <a:lnTo>
                  <a:pt x="596" y="571"/>
                </a:lnTo>
                <a:lnTo>
                  <a:pt x="634" y="573"/>
                </a:lnTo>
                <a:lnTo>
                  <a:pt x="634" y="573"/>
                </a:lnTo>
                <a:lnTo>
                  <a:pt x="673" y="571"/>
                </a:lnTo>
                <a:lnTo>
                  <a:pt x="710" y="568"/>
                </a:lnTo>
                <a:lnTo>
                  <a:pt x="743" y="563"/>
                </a:lnTo>
                <a:lnTo>
                  <a:pt x="775" y="556"/>
                </a:lnTo>
                <a:lnTo>
                  <a:pt x="804" y="547"/>
                </a:lnTo>
                <a:lnTo>
                  <a:pt x="831" y="537"/>
                </a:lnTo>
                <a:lnTo>
                  <a:pt x="854" y="526"/>
                </a:lnTo>
                <a:lnTo>
                  <a:pt x="874" y="512"/>
                </a:lnTo>
                <a:lnTo>
                  <a:pt x="874" y="564"/>
                </a:lnTo>
                <a:lnTo>
                  <a:pt x="874" y="564"/>
                </a:lnTo>
                <a:lnTo>
                  <a:pt x="854" y="569"/>
                </a:lnTo>
                <a:lnTo>
                  <a:pt x="836" y="576"/>
                </a:lnTo>
                <a:lnTo>
                  <a:pt x="819" y="583"/>
                </a:lnTo>
                <a:lnTo>
                  <a:pt x="802" y="589"/>
                </a:lnTo>
                <a:lnTo>
                  <a:pt x="789" y="598"/>
                </a:lnTo>
                <a:lnTo>
                  <a:pt x="775" y="606"/>
                </a:lnTo>
                <a:lnTo>
                  <a:pt x="763" y="615"/>
                </a:lnTo>
                <a:lnTo>
                  <a:pt x="753" y="625"/>
                </a:lnTo>
                <a:lnTo>
                  <a:pt x="753" y="625"/>
                </a:lnTo>
                <a:close/>
                <a:moveTo>
                  <a:pt x="874" y="232"/>
                </a:moveTo>
                <a:lnTo>
                  <a:pt x="874" y="232"/>
                </a:lnTo>
                <a:lnTo>
                  <a:pt x="872" y="239"/>
                </a:lnTo>
                <a:lnTo>
                  <a:pt x="867" y="247"/>
                </a:lnTo>
                <a:lnTo>
                  <a:pt x="861" y="255"/>
                </a:lnTo>
                <a:lnTo>
                  <a:pt x="852" y="262"/>
                </a:lnTo>
                <a:lnTo>
                  <a:pt x="842" y="269"/>
                </a:lnTo>
                <a:lnTo>
                  <a:pt x="831" y="277"/>
                </a:lnTo>
                <a:lnTo>
                  <a:pt x="817" y="284"/>
                </a:lnTo>
                <a:lnTo>
                  <a:pt x="802" y="289"/>
                </a:lnTo>
                <a:lnTo>
                  <a:pt x="768" y="301"/>
                </a:lnTo>
                <a:lnTo>
                  <a:pt x="728" y="309"/>
                </a:lnTo>
                <a:lnTo>
                  <a:pt x="683" y="314"/>
                </a:lnTo>
                <a:lnTo>
                  <a:pt x="659" y="316"/>
                </a:lnTo>
                <a:lnTo>
                  <a:pt x="634" y="316"/>
                </a:lnTo>
                <a:lnTo>
                  <a:pt x="634" y="316"/>
                </a:lnTo>
                <a:lnTo>
                  <a:pt x="589" y="314"/>
                </a:lnTo>
                <a:lnTo>
                  <a:pt x="545" y="309"/>
                </a:lnTo>
                <a:lnTo>
                  <a:pt x="507" y="302"/>
                </a:lnTo>
                <a:lnTo>
                  <a:pt x="473" y="291"/>
                </a:lnTo>
                <a:lnTo>
                  <a:pt x="446" y="279"/>
                </a:lnTo>
                <a:lnTo>
                  <a:pt x="423" y="266"/>
                </a:lnTo>
                <a:lnTo>
                  <a:pt x="415" y="259"/>
                </a:lnTo>
                <a:lnTo>
                  <a:pt x="406" y="252"/>
                </a:lnTo>
                <a:lnTo>
                  <a:pt x="401" y="245"/>
                </a:lnTo>
                <a:lnTo>
                  <a:pt x="398" y="239"/>
                </a:lnTo>
                <a:lnTo>
                  <a:pt x="398" y="239"/>
                </a:lnTo>
                <a:lnTo>
                  <a:pt x="398" y="195"/>
                </a:lnTo>
                <a:lnTo>
                  <a:pt x="398" y="195"/>
                </a:lnTo>
                <a:lnTo>
                  <a:pt x="416" y="209"/>
                </a:lnTo>
                <a:lnTo>
                  <a:pt x="440" y="220"/>
                </a:lnTo>
                <a:lnTo>
                  <a:pt x="465" y="230"/>
                </a:lnTo>
                <a:lnTo>
                  <a:pt x="495" y="239"/>
                </a:lnTo>
                <a:lnTo>
                  <a:pt x="525" y="247"/>
                </a:lnTo>
                <a:lnTo>
                  <a:pt x="559" y="252"/>
                </a:lnTo>
                <a:lnTo>
                  <a:pt x="596" y="255"/>
                </a:lnTo>
                <a:lnTo>
                  <a:pt x="633" y="255"/>
                </a:lnTo>
                <a:lnTo>
                  <a:pt x="633" y="255"/>
                </a:lnTo>
                <a:lnTo>
                  <a:pt x="673" y="255"/>
                </a:lnTo>
                <a:lnTo>
                  <a:pt x="710" y="252"/>
                </a:lnTo>
                <a:lnTo>
                  <a:pt x="743" y="245"/>
                </a:lnTo>
                <a:lnTo>
                  <a:pt x="777" y="239"/>
                </a:lnTo>
                <a:lnTo>
                  <a:pt x="805" y="229"/>
                </a:lnTo>
                <a:lnTo>
                  <a:pt x="832" y="219"/>
                </a:lnTo>
                <a:lnTo>
                  <a:pt x="854" y="205"/>
                </a:lnTo>
                <a:lnTo>
                  <a:pt x="874" y="192"/>
                </a:lnTo>
                <a:lnTo>
                  <a:pt x="874" y="232"/>
                </a:lnTo>
                <a:close/>
                <a:moveTo>
                  <a:pt x="874" y="405"/>
                </a:moveTo>
                <a:lnTo>
                  <a:pt x="874" y="445"/>
                </a:lnTo>
                <a:lnTo>
                  <a:pt x="874" y="445"/>
                </a:lnTo>
                <a:lnTo>
                  <a:pt x="872" y="452"/>
                </a:lnTo>
                <a:lnTo>
                  <a:pt x="872" y="452"/>
                </a:lnTo>
                <a:lnTo>
                  <a:pt x="869" y="460"/>
                </a:lnTo>
                <a:lnTo>
                  <a:pt x="864" y="467"/>
                </a:lnTo>
                <a:lnTo>
                  <a:pt x="857" y="474"/>
                </a:lnTo>
                <a:lnTo>
                  <a:pt x="849" y="482"/>
                </a:lnTo>
                <a:lnTo>
                  <a:pt x="837" y="489"/>
                </a:lnTo>
                <a:lnTo>
                  <a:pt x="825" y="495"/>
                </a:lnTo>
                <a:lnTo>
                  <a:pt x="797" y="507"/>
                </a:lnTo>
                <a:lnTo>
                  <a:pt x="763" y="517"/>
                </a:lnTo>
                <a:lnTo>
                  <a:pt x="725" y="526"/>
                </a:lnTo>
                <a:lnTo>
                  <a:pt x="681" y="531"/>
                </a:lnTo>
                <a:lnTo>
                  <a:pt x="634" y="532"/>
                </a:lnTo>
                <a:lnTo>
                  <a:pt x="634" y="532"/>
                </a:lnTo>
                <a:lnTo>
                  <a:pt x="596" y="531"/>
                </a:lnTo>
                <a:lnTo>
                  <a:pt x="557" y="527"/>
                </a:lnTo>
                <a:lnTo>
                  <a:pt x="557" y="469"/>
                </a:lnTo>
                <a:lnTo>
                  <a:pt x="557" y="469"/>
                </a:lnTo>
                <a:lnTo>
                  <a:pt x="555" y="464"/>
                </a:lnTo>
                <a:lnTo>
                  <a:pt x="554" y="458"/>
                </a:lnTo>
                <a:lnTo>
                  <a:pt x="554" y="458"/>
                </a:lnTo>
                <a:lnTo>
                  <a:pt x="594" y="464"/>
                </a:lnTo>
                <a:lnTo>
                  <a:pt x="634" y="465"/>
                </a:lnTo>
                <a:lnTo>
                  <a:pt x="634" y="465"/>
                </a:lnTo>
                <a:lnTo>
                  <a:pt x="673" y="464"/>
                </a:lnTo>
                <a:lnTo>
                  <a:pt x="710" y="460"/>
                </a:lnTo>
                <a:lnTo>
                  <a:pt x="743" y="455"/>
                </a:lnTo>
                <a:lnTo>
                  <a:pt x="775" y="448"/>
                </a:lnTo>
                <a:lnTo>
                  <a:pt x="804" y="440"/>
                </a:lnTo>
                <a:lnTo>
                  <a:pt x="831" y="430"/>
                </a:lnTo>
                <a:lnTo>
                  <a:pt x="854" y="418"/>
                </a:lnTo>
                <a:lnTo>
                  <a:pt x="874" y="405"/>
                </a:lnTo>
                <a:lnTo>
                  <a:pt x="874" y="405"/>
                </a:lnTo>
                <a:close/>
                <a:moveTo>
                  <a:pt x="517" y="527"/>
                </a:moveTo>
                <a:lnTo>
                  <a:pt x="519" y="566"/>
                </a:lnTo>
                <a:lnTo>
                  <a:pt x="519" y="566"/>
                </a:lnTo>
                <a:lnTo>
                  <a:pt x="515" y="574"/>
                </a:lnTo>
                <a:lnTo>
                  <a:pt x="512" y="583"/>
                </a:lnTo>
                <a:lnTo>
                  <a:pt x="505" y="589"/>
                </a:lnTo>
                <a:lnTo>
                  <a:pt x="497" y="598"/>
                </a:lnTo>
                <a:lnTo>
                  <a:pt x="487" y="604"/>
                </a:lnTo>
                <a:lnTo>
                  <a:pt x="475" y="611"/>
                </a:lnTo>
                <a:lnTo>
                  <a:pt x="462" y="618"/>
                </a:lnTo>
                <a:lnTo>
                  <a:pt x="446" y="625"/>
                </a:lnTo>
                <a:lnTo>
                  <a:pt x="411" y="635"/>
                </a:lnTo>
                <a:lnTo>
                  <a:pt x="373" y="643"/>
                </a:lnTo>
                <a:lnTo>
                  <a:pt x="327" y="650"/>
                </a:lnTo>
                <a:lnTo>
                  <a:pt x="304" y="651"/>
                </a:lnTo>
                <a:lnTo>
                  <a:pt x="279" y="651"/>
                </a:lnTo>
                <a:lnTo>
                  <a:pt x="279" y="651"/>
                </a:lnTo>
                <a:lnTo>
                  <a:pt x="232" y="650"/>
                </a:lnTo>
                <a:lnTo>
                  <a:pt x="190" y="645"/>
                </a:lnTo>
                <a:lnTo>
                  <a:pt x="151" y="636"/>
                </a:lnTo>
                <a:lnTo>
                  <a:pt x="118" y="626"/>
                </a:lnTo>
                <a:lnTo>
                  <a:pt x="89" y="615"/>
                </a:lnTo>
                <a:lnTo>
                  <a:pt x="67" y="601"/>
                </a:lnTo>
                <a:lnTo>
                  <a:pt x="57" y="594"/>
                </a:lnTo>
                <a:lnTo>
                  <a:pt x="51" y="588"/>
                </a:lnTo>
                <a:lnTo>
                  <a:pt x="46" y="581"/>
                </a:lnTo>
                <a:lnTo>
                  <a:pt x="41" y="573"/>
                </a:lnTo>
                <a:lnTo>
                  <a:pt x="41" y="573"/>
                </a:lnTo>
                <a:lnTo>
                  <a:pt x="41" y="531"/>
                </a:lnTo>
                <a:lnTo>
                  <a:pt x="41" y="531"/>
                </a:lnTo>
                <a:lnTo>
                  <a:pt x="61" y="544"/>
                </a:lnTo>
                <a:lnTo>
                  <a:pt x="83" y="556"/>
                </a:lnTo>
                <a:lnTo>
                  <a:pt x="109" y="566"/>
                </a:lnTo>
                <a:lnTo>
                  <a:pt x="138" y="574"/>
                </a:lnTo>
                <a:lnTo>
                  <a:pt x="170" y="581"/>
                </a:lnTo>
                <a:lnTo>
                  <a:pt x="203" y="586"/>
                </a:lnTo>
                <a:lnTo>
                  <a:pt x="239" y="589"/>
                </a:lnTo>
                <a:lnTo>
                  <a:pt x="277" y="591"/>
                </a:lnTo>
                <a:lnTo>
                  <a:pt x="277" y="591"/>
                </a:lnTo>
                <a:lnTo>
                  <a:pt x="316" y="589"/>
                </a:lnTo>
                <a:lnTo>
                  <a:pt x="353" y="586"/>
                </a:lnTo>
                <a:lnTo>
                  <a:pt x="388" y="581"/>
                </a:lnTo>
                <a:lnTo>
                  <a:pt x="420" y="574"/>
                </a:lnTo>
                <a:lnTo>
                  <a:pt x="450" y="564"/>
                </a:lnTo>
                <a:lnTo>
                  <a:pt x="475" y="552"/>
                </a:lnTo>
                <a:lnTo>
                  <a:pt x="498" y="541"/>
                </a:lnTo>
                <a:lnTo>
                  <a:pt x="517" y="527"/>
                </a:lnTo>
                <a:lnTo>
                  <a:pt x="517" y="527"/>
                </a:lnTo>
                <a:close/>
                <a:moveTo>
                  <a:pt x="279" y="692"/>
                </a:moveTo>
                <a:lnTo>
                  <a:pt x="279" y="692"/>
                </a:lnTo>
                <a:lnTo>
                  <a:pt x="316" y="690"/>
                </a:lnTo>
                <a:lnTo>
                  <a:pt x="353" y="687"/>
                </a:lnTo>
                <a:lnTo>
                  <a:pt x="386" y="682"/>
                </a:lnTo>
                <a:lnTo>
                  <a:pt x="418" y="675"/>
                </a:lnTo>
                <a:lnTo>
                  <a:pt x="448" y="667"/>
                </a:lnTo>
                <a:lnTo>
                  <a:pt x="475" y="656"/>
                </a:lnTo>
                <a:lnTo>
                  <a:pt x="497" y="645"/>
                </a:lnTo>
                <a:lnTo>
                  <a:pt x="517" y="631"/>
                </a:lnTo>
                <a:lnTo>
                  <a:pt x="519" y="675"/>
                </a:lnTo>
                <a:lnTo>
                  <a:pt x="519" y="675"/>
                </a:lnTo>
                <a:lnTo>
                  <a:pt x="515" y="682"/>
                </a:lnTo>
                <a:lnTo>
                  <a:pt x="512" y="690"/>
                </a:lnTo>
                <a:lnTo>
                  <a:pt x="505" y="697"/>
                </a:lnTo>
                <a:lnTo>
                  <a:pt x="497" y="705"/>
                </a:lnTo>
                <a:lnTo>
                  <a:pt x="487" y="712"/>
                </a:lnTo>
                <a:lnTo>
                  <a:pt x="475" y="719"/>
                </a:lnTo>
                <a:lnTo>
                  <a:pt x="462" y="725"/>
                </a:lnTo>
                <a:lnTo>
                  <a:pt x="446" y="732"/>
                </a:lnTo>
                <a:lnTo>
                  <a:pt x="411" y="744"/>
                </a:lnTo>
                <a:lnTo>
                  <a:pt x="373" y="752"/>
                </a:lnTo>
                <a:lnTo>
                  <a:pt x="327" y="757"/>
                </a:lnTo>
                <a:lnTo>
                  <a:pt x="304" y="759"/>
                </a:lnTo>
                <a:lnTo>
                  <a:pt x="279" y="759"/>
                </a:lnTo>
                <a:lnTo>
                  <a:pt x="279" y="759"/>
                </a:lnTo>
                <a:lnTo>
                  <a:pt x="232" y="757"/>
                </a:lnTo>
                <a:lnTo>
                  <a:pt x="190" y="752"/>
                </a:lnTo>
                <a:lnTo>
                  <a:pt x="151" y="744"/>
                </a:lnTo>
                <a:lnTo>
                  <a:pt x="118" y="734"/>
                </a:lnTo>
                <a:lnTo>
                  <a:pt x="89" y="722"/>
                </a:lnTo>
                <a:lnTo>
                  <a:pt x="67" y="708"/>
                </a:lnTo>
                <a:lnTo>
                  <a:pt x="57" y="702"/>
                </a:lnTo>
                <a:lnTo>
                  <a:pt x="51" y="695"/>
                </a:lnTo>
                <a:lnTo>
                  <a:pt x="46" y="688"/>
                </a:lnTo>
                <a:lnTo>
                  <a:pt x="41" y="680"/>
                </a:lnTo>
                <a:lnTo>
                  <a:pt x="41" y="680"/>
                </a:lnTo>
                <a:lnTo>
                  <a:pt x="41" y="633"/>
                </a:lnTo>
                <a:lnTo>
                  <a:pt x="41" y="633"/>
                </a:lnTo>
                <a:lnTo>
                  <a:pt x="61" y="645"/>
                </a:lnTo>
                <a:lnTo>
                  <a:pt x="84" y="656"/>
                </a:lnTo>
                <a:lnTo>
                  <a:pt x="111" y="667"/>
                </a:lnTo>
                <a:lnTo>
                  <a:pt x="140" y="675"/>
                </a:lnTo>
                <a:lnTo>
                  <a:pt x="171" y="682"/>
                </a:lnTo>
                <a:lnTo>
                  <a:pt x="205" y="687"/>
                </a:lnTo>
                <a:lnTo>
                  <a:pt x="242" y="690"/>
                </a:lnTo>
                <a:lnTo>
                  <a:pt x="279" y="692"/>
                </a:lnTo>
                <a:lnTo>
                  <a:pt x="279" y="692"/>
                </a:lnTo>
                <a:close/>
                <a:moveTo>
                  <a:pt x="462" y="71"/>
                </a:moveTo>
                <a:lnTo>
                  <a:pt x="462" y="71"/>
                </a:lnTo>
                <a:lnTo>
                  <a:pt x="478" y="64"/>
                </a:lnTo>
                <a:lnTo>
                  <a:pt x="498" y="58"/>
                </a:lnTo>
                <a:lnTo>
                  <a:pt x="519" y="52"/>
                </a:lnTo>
                <a:lnTo>
                  <a:pt x="540" y="47"/>
                </a:lnTo>
                <a:lnTo>
                  <a:pt x="562" y="44"/>
                </a:lnTo>
                <a:lnTo>
                  <a:pt x="586" y="42"/>
                </a:lnTo>
                <a:lnTo>
                  <a:pt x="633" y="41"/>
                </a:lnTo>
                <a:lnTo>
                  <a:pt x="633" y="41"/>
                </a:lnTo>
                <a:lnTo>
                  <a:pt x="681" y="42"/>
                </a:lnTo>
                <a:lnTo>
                  <a:pt x="705" y="44"/>
                </a:lnTo>
                <a:lnTo>
                  <a:pt x="727" y="47"/>
                </a:lnTo>
                <a:lnTo>
                  <a:pt x="748" y="52"/>
                </a:lnTo>
                <a:lnTo>
                  <a:pt x="768" y="58"/>
                </a:lnTo>
                <a:lnTo>
                  <a:pt x="789" y="64"/>
                </a:lnTo>
                <a:lnTo>
                  <a:pt x="805" y="71"/>
                </a:lnTo>
                <a:lnTo>
                  <a:pt x="805" y="71"/>
                </a:lnTo>
                <a:lnTo>
                  <a:pt x="819" y="76"/>
                </a:lnTo>
                <a:lnTo>
                  <a:pt x="832" y="84"/>
                </a:lnTo>
                <a:lnTo>
                  <a:pt x="842" y="91"/>
                </a:lnTo>
                <a:lnTo>
                  <a:pt x="852" y="98"/>
                </a:lnTo>
                <a:lnTo>
                  <a:pt x="859" y="106"/>
                </a:lnTo>
                <a:lnTo>
                  <a:pt x="864" y="113"/>
                </a:lnTo>
                <a:lnTo>
                  <a:pt x="867" y="121"/>
                </a:lnTo>
                <a:lnTo>
                  <a:pt x="867" y="128"/>
                </a:lnTo>
                <a:lnTo>
                  <a:pt x="867" y="128"/>
                </a:lnTo>
                <a:lnTo>
                  <a:pt x="867" y="135"/>
                </a:lnTo>
                <a:lnTo>
                  <a:pt x="864" y="143"/>
                </a:lnTo>
                <a:lnTo>
                  <a:pt x="859" y="150"/>
                </a:lnTo>
                <a:lnTo>
                  <a:pt x="852" y="158"/>
                </a:lnTo>
                <a:lnTo>
                  <a:pt x="842" y="165"/>
                </a:lnTo>
                <a:lnTo>
                  <a:pt x="832" y="173"/>
                </a:lnTo>
                <a:lnTo>
                  <a:pt x="819" y="180"/>
                </a:lnTo>
                <a:lnTo>
                  <a:pt x="805" y="185"/>
                </a:lnTo>
                <a:lnTo>
                  <a:pt x="805" y="185"/>
                </a:lnTo>
                <a:lnTo>
                  <a:pt x="789" y="192"/>
                </a:lnTo>
                <a:lnTo>
                  <a:pt x="768" y="198"/>
                </a:lnTo>
                <a:lnTo>
                  <a:pt x="748" y="203"/>
                </a:lnTo>
                <a:lnTo>
                  <a:pt x="727" y="209"/>
                </a:lnTo>
                <a:lnTo>
                  <a:pt x="705" y="212"/>
                </a:lnTo>
                <a:lnTo>
                  <a:pt x="681" y="214"/>
                </a:lnTo>
                <a:lnTo>
                  <a:pt x="633" y="215"/>
                </a:lnTo>
                <a:lnTo>
                  <a:pt x="633" y="215"/>
                </a:lnTo>
                <a:lnTo>
                  <a:pt x="586" y="214"/>
                </a:lnTo>
                <a:lnTo>
                  <a:pt x="562" y="212"/>
                </a:lnTo>
                <a:lnTo>
                  <a:pt x="540" y="209"/>
                </a:lnTo>
                <a:lnTo>
                  <a:pt x="519" y="203"/>
                </a:lnTo>
                <a:lnTo>
                  <a:pt x="498" y="198"/>
                </a:lnTo>
                <a:lnTo>
                  <a:pt x="478" y="192"/>
                </a:lnTo>
                <a:lnTo>
                  <a:pt x="462" y="185"/>
                </a:lnTo>
                <a:lnTo>
                  <a:pt x="462" y="185"/>
                </a:lnTo>
                <a:lnTo>
                  <a:pt x="446" y="180"/>
                </a:lnTo>
                <a:lnTo>
                  <a:pt x="435" y="173"/>
                </a:lnTo>
                <a:lnTo>
                  <a:pt x="425" y="165"/>
                </a:lnTo>
                <a:lnTo>
                  <a:pt x="415" y="158"/>
                </a:lnTo>
                <a:lnTo>
                  <a:pt x="408" y="150"/>
                </a:lnTo>
                <a:lnTo>
                  <a:pt x="403" y="143"/>
                </a:lnTo>
                <a:lnTo>
                  <a:pt x="400" y="135"/>
                </a:lnTo>
                <a:lnTo>
                  <a:pt x="398" y="128"/>
                </a:lnTo>
                <a:lnTo>
                  <a:pt x="398" y="128"/>
                </a:lnTo>
                <a:lnTo>
                  <a:pt x="400" y="121"/>
                </a:lnTo>
                <a:lnTo>
                  <a:pt x="403" y="113"/>
                </a:lnTo>
                <a:lnTo>
                  <a:pt x="408" y="106"/>
                </a:lnTo>
                <a:lnTo>
                  <a:pt x="415" y="98"/>
                </a:lnTo>
                <a:lnTo>
                  <a:pt x="425" y="91"/>
                </a:lnTo>
                <a:lnTo>
                  <a:pt x="435" y="84"/>
                </a:lnTo>
                <a:lnTo>
                  <a:pt x="446" y="76"/>
                </a:lnTo>
                <a:lnTo>
                  <a:pt x="462" y="71"/>
                </a:lnTo>
                <a:lnTo>
                  <a:pt x="462" y="71"/>
                </a:lnTo>
                <a:close/>
                <a:moveTo>
                  <a:pt x="398" y="297"/>
                </a:moveTo>
                <a:lnTo>
                  <a:pt x="398" y="297"/>
                </a:lnTo>
                <a:lnTo>
                  <a:pt x="418" y="311"/>
                </a:lnTo>
                <a:lnTo>
                  <a:pt x="441" y="323"/>
                </a:lnTo>
                <a:lnTo>
                  <a:pt x="467" y="333"/>
                </a:lnTo>
                <a:lnTo>
                  <a:pt x="497" y="341"/>
                </a:lnTo>
                <a:lnTo>
                  <a:pt x="529" y="348"/>
                </a:lnTo>
                <a:lnTo>
                  <a:pt x="562" y="353"/>
                </a:lnTo>
                <a:lnTo>
                  <a:pt x="597" y="356"/>
                </a:lnTo>
                <a:lnTo>
                  <a:pt x="634" y="356"/>
                </a:lnTo>
                <a:lnTo>
                  <a:pt x="634" y="356"/>
                </a:lnTo>
                <a:lnTo>
                  <a:pt x="673" y="356"/>
                </a:lnTo>
                <a:lnTo>
                  <a:pt x="710" y="353"/>
                </a:lnTo>
                <a:lnTo>
                  <a:pt x="743" y="348"/>
                </a:lnTo>
                <a:lnTo>
                  <a:pt x="775" y="341"/>
                </a:lnTo>
                <a:lnTo>
                  <a:pt x="804" y="331"/>
                </a:lnTo>
                <a:lnTo>
                  <a:pt x="831" y="321"/>
                </a:lnTo>
                <a:lnTo>
                  <a:pt x="854" y="309"/>
                </a:lnTo>
                <a:lnTo>
                  <a:pt x="874" y="296"/>
                </a:lnTo>
                <a:lnTo>
                  <a:pt x="874" y="339"/>
                </a:lnTo>
                <a:lnTo>
                  <a:pt x="874" y="339"/>
                </a:lnTo>
                <a:lnTo>
                  <a:pt x="872" y="348"/>
                </a:lnTo>
                <a:lnTo>
                  <a:pt x="867" y="354"/>
                </a:lnTo>
                <a:lnTo>
                  <a:pt x="861" y="363"/>
                </a:lnTo>
                <a:lnTo>
                  <a:pt x="852" y="370"/>
                </a:lnTo>
                <a:lnTo>
                  <a:pt x="842" y="378"/>
                </a:lnTo>
                <a:lnTo>
                  <a:pt x="831" y="385"/>
                </a:lnTo>
                <a:lnTo>
                  <a:pt x="817" y="391"/>
                </a:lnTo>
                <a:lnTo>
                  <a:pt x="802" y="396"/>
                </a:lnTo>
                <a:lnTo>
                  <a:pt x="768" y="408"/>
                </a:lnTo>
                <a:lnTo>
                  <a:pt x="728" y="417"/>
                </a:lnTo>
                <a:lnTo>
                  <a:pt x="683" y="422"/>
                </a:lnTo>
                <a:lnTo>
                  <a:pt x="659" y="423"/>
                </a:lnTo>
                <a:lnTo>
                  <a:pt x="634" y="425"/>
                </a:lnTo>
                <a:lnTo>
                  <a:pt x="634" y="425"/>
                </a:lnTo>
                <a:lnTo>
                  <a:pt x="587" y="422"/>
                </a:lnTo>
                <a:lnTo>
                  <a:pt x="542" y="417"/>
                </a:lnTo>
                <a:lnTo>
                  <a:pt x="542" y="417"/>
                </a:lnTo>
                <a:lnTo>
                  <a:pt x="535" y="417"/>
                </a:lnTo>
                <a:lnTo>
                  <a:pt x="535" y="417"/>
                </a:lnTo>
                <a:lnTo>
                  <a:pt x="524" y="405"/>
                </a:lnTo>
                <a:lnTo>
                  <a:pt x="512" y="395"/>
                </a:lnTo>
                <a:lnTo>
                  <a:pt x="497" y="385"/>
                </a:lnTo>
                <a:lnTo>
                  <a:pt x="480" y="375"/>
                </a:lnTo>
                <a:lnTo>
                  <a:pt x="463" y="366"/>
                </a:lnTo>
                <a:lnTo>
                  <a:pt x="443" y="360"/>
                </a:lnTo>
                <a:lnTo>
                  <a:pt x="421" y="353"/>
                </a:lnTo>
                <a:lnTo>
                  <a:pt x="398" y="348"/>
                </a:lnTo>
                <a:lnTo>
                  <a:pt x="398" y="348"/>
                </a:lnTo>
                <a:lnTo>
                  <a:pt x="398" y="297"/>
                </a:lnTo>
                <a:lnTo>
                  <a:pt x="398" y="297"/>
                </a:lnTo>
                <a:close/>
                <a:moveTo>
                  <a:pt x="104" y="405"/>
                </a:moveTo>
                <a:lnTo>
                  <a:pt x="104" y="405"/>
                </a:lnTo>
                <a:lnTo>
                  <a:pt x="123" y="398"/>
                </a:lnTo>
                <a:lnTo>
                  <a:pt x="141" y="393"/>
                </a:lnTo>
                <a:lnTo>
                  <a:pt x="161" y="388"/>
                </a:lnTo>
                <a:lnTo>
                  <a:pt x="183" y="383"/>
                </a:lnTo>
                <a:lnTo>
                  <a:pt x="205" y="380"/>
                </a:lnTo>
                <a:lnTo>
                  <a:pt x="228" y="378"/>
                </a:lnTo>
                <a:lnTo>
                  <a:pt x="277" y="375"/>
                </a:lnTo>
                <a:lnTo>
                  <a:pt x="277" y="375"/>
                </a:lnTo>
                <a:lnTo>
                  <a:pt x="326" y="378"/>
                </a:lnTo>
                <a:lnTo>
                  <a:pt x="348" y="380"/>
                </a:lnTo>
                <a:lnTo>
                  <a:pt x="371" y="383"/>
                </a:lnTo>
                <a:lnTo>
                  <a:pt x="391" y="388"/>
                </a:lnTo>
                <a:lnTo>
                  <a:pt x="413" y="393"/>
                </a:lnTo>
                <a:lnTo>
                  <a:pt x="431" y="398"/>
                </a:lnTo>
                <a:lnTo>
                  <a:pt x="450" y="405"/>
                </a:lnTo>
                <a:lnTo>
                  <a:pt x="450" y="405"/>
                </a:lnTo>
                <a:lnTo>
                  <a:pt x="463" y="412"/>
                </a:lnTo>
                <a:lnTo>
                  <a:pt x="475" y="418"/>
                </a:lnTo>
                <a:lnTo>
                  <a:pt x="487" y="425"/>
                </a:lnTo>
                <a:lnTo>
                  <a:pt x="495" y="433"/>
                </a:lnTo>
                <a:lnTo>
                  <a:pt x="502" y="440"/>
                </a:lnTo>
                <a:lnTo>
                  <a:pt x="507" y="448"/>
                </a:lnTo>
                <a:lnTo>
                  <a:pt x="510" y="455"/>
                </a:lnTo>
                <a:lnTo>
                  <a:pt x="512" y="464"/>
                </a:lnTo>
                <a:lnTo>
                  <a:pt x="512" y="464"/>
                </a:lnTo>
                <a:lnTo>
                  <a:pt x="510" y="470"/>
                </a:lnTo>
                <a:lnTo>
                  <a:pt x="507" y="479"/>
                </a:lnTo>
                <a:lnTo>
                  <a:pt x="502" y="485"/>
                </a:lnTo>
                <a:lnTo>
                  <a:pt x="495" y="494"/>
                </a:lnTo>
                <a:lnTo>
                  <a:pt x="487" y="500"/>
                </a:lnTo>
                <a:lnTo>
                  <a:pt x="475" y="507"/>
                </a:lnTo>
                <a:lnTo>
                  <a:pt x="463" y="514"/>
                </a:lnTo>
                <a:lnTo>
                  <a:pt x="450" y="521"/>
                </a:lnTo>
                <a:lnTo>
                  <a:pt x="450" y="521"/>
                </a:lnTo>
                <a:lnTo>
                  <a:pt x="431" y="527"/>
                </a:lnTo>
                <a:lnTo>
                  <a:pt x="413" y="534"/>
                </a:lnTo>
                <a:lnTo>
                  <a:pt x="391" y="539"/>
                </a:lnTo>
                <a:lnTo>
                  <a:pt x="371" y="542"/>
                </a:lnTo>
                <a:lnTo>
                  <a:pt x="348" y="546"/>
                </a:lnTo>
                <a:lnTo>
                  <a:pt x="326" y="549"/>
                </a:lnTo>
                <a:lnTo>
                  <a:pt x="277" y="551"/>
                </a:lnTo>
                <a:lnTo>
                  <a:pt x="277" y="551"/>
                </a:lnTo>
                <a:lnTo>
                  <a:pt x="228" y="549"/>
                </a:lnTo>
                <a:lnTo>
                  <a:pt x="205" y="546"/>
                </a:lnTo>
                <a:lnTo>
                  <a:pt x="183" y="542"/>
                </a:lnTo>
                <a:lnTo>
                  <a:pt x="161" y="539"/>
                </a:lnTo>
                <a:lnTo>
                  <a:pt x="141" y="534"/>
                </a:lnTo>
                <a:lnTo>
                  <a:pt x="123" y="527"/>
                </a:lnTo>
                <a:lnTo>
                  <a:pt x="104" y="521"/>
                </a:lnTo>
                <a:lnTo>
                  <a:pt x="104" y="521"/>
                </a:lnTo>
                <a:lnTo>
                  <a:pt x="91" y="514"/>
                </a:lnTo>
                <a:lnTo>
                  <a:pt x="78" y="507"/>
                </a:lnTo>
                <a:lnTo>
                  <a:pt x="67" y="500"/>
                </a:lnTo>
                <a:lnTo>
                  <a:pt x="59" y="494"/>
                </a:lnTo>
                <a:lnTo>
                  <a:pt x="52" y="485"/>
                </a:lnTo>
                <a:lnTo>
                  <a:pt x="46" y="479"/>
                </a:lnTo>
                <a:lnTo>
                  <a:pt x="44" y="470"/>
                </a:lnTo>
                <a:lnTo>
                  <a:pt x="42" y="464"/>
                </a:lnTo>
                <a:lnTo>
                  <a:pt x="42" y="464"/>
                </a:lnTo>
                <a:lnTo>
                  <a:pt x="44" y="455"/>
                </a:lnTo>
                <a:lnTo>
                  <a:pt x="46" y="448"/>
                </a:lnTo>
                <a:lnTo>
                  <a:pt x="52" y="440"/>
                </a:lnTo>
                <a:lnTo>
                  <a:pt x="59" y="433"/>
                </a:lnTo>
                <a:lnTo>
                  <a:pt x="67" y="425"/>
                </a:lnTo>
                <a:lnTo>
                  <a:pt x="78" y="418"/>
                </a:lnTo>
                <a:lnTo>
                  <a:pt x="91" y="412"/>
                </a:lnTo>
                <a:lnTo>
                  <a:pt x="104" y="405"/>
                </a:lnTo>
                <a:lnTo>
                  <a:pt x="104" y="405"/>
                </a:lnTo>
                <a:close/>
                <a:moveTo>
                  <a:pt x="279" y="866"/>
                </a:moveTo>
                <a:lnTo>
                  <a:pt x="279" y="866"/>
                </a:lnTo>
                <a:lnTo>
                  <a:pt x="232" y="865"/>
                </a:lnTo>
                <a:lnTo>
                  <a:pt x="190" y="859"/>
                </a:lnTo>
                <a:lnTo>
                  <a:pt x="151" y="853"/>
                </a:lnTo>
                <a:lnTo>
                  <a:pt x="118" y="843"/>
                </a:lnTo>
                <a:lnTo>
                  <a:pt x="89" y="829"/>
                </a:lnTo>
                <a:lnTo>
                  <a:pt x="67" y="818"/>
                </a:lnTo>
                <a:lnTo>
                  <a:pt x="57" y="809"/>
                </a:lnTo>
                <a:lnTo>
                  <a:pt x="51" y="802"/>
                </a:lnTo>
                <a:lnTo>
                  <a:pt x="46" y="796"/>
                </a:lnTo>
                <a:lnTo>
                  <a:pt x="41" y="789"/>
                </a:lnTo>
                <a:lnTo>
                  <a:pt x="41" y="789"/>
                </a:lnTo>
                <a:lnTo>
                  <a:pt x="41" y="740"/>
                </a:lnTo>
                <a:lnTo>
                  <a:pt x="41" y="740"/>
                </a:lnTo>
                <a:lnTo>
                  <a:pt x="61" y="754"/>
                </a:lnTo>
                <a:lnTo>
                  <a:pt x="84" y="764"/>
                </a:lnTo>
                <a:lnTo>
                  <a:pt x="111" y="776"/>
                </a:lnTo>
                <a:lnTo>
                  <a:pt x="140" y="784"/>
                </a:lnTo>
                <a:lnTo>
                  <a:pt x="171" y="791"/>
                </a:lnTo>
                <a:lnTo>
                  <a:pt x="205" y="796"/>
                </a:lnTo>
                <a:lnTo>
                  <a:pt x="242" y="799"/>
                </a:lnTo>
                <a:lnTo>
                  <a:pt x="279" y="799"/>
                </a:lnTo>
                <a:lnTo>
                  <a:pt x="279" y="799"/>
                </a:lnTo>
                <a:lnTo>
                  <a:pt x="317" y="799"/>
                </a:lnTo>
                <a:lnTo>
                  <a:pt x="353" y="796"/>
                </a:lnTo>
                <a:lnTo>
                  <a:pt x="386" y="791"/>
                </a:lnTo>
                <a:lnTo>
                  <a:pt x="418" y="782"/>
                </a:lnTo>
                <a:lnTo>
                  <a:pt x="448" y="774"/>
                </a:lnTo>
                <a:lnTo>
                  <a:pt x="475" y="764"/>
                </a:lnTo>
                <a:lnTo>
                  <a:pt x="497" y="752"/>
                </a:lnTo>
                <a:lnTo>
                  <a:pt x="517" y="739"/>
                </a:lnTo>
                <a:lnTo>
                  <a:pt x="519" y="782"/>
                </a:lnTo>
                <a:lnTo>
                  <a:pt x="519" y="782"/>
                </a:lnTo>
                <a:lnTo>
                  <a:pt x="515" y="789"/>
                </a:lnTo>
                <a:lnTo>
                  <a:pt x="512" y="797"/>
                </a:lnTo>
                <a:lnTo>
                  <a:pt x="505" y="806"/>
                </a:lnTo>
                <a:lnTo>
                  <a:pt x="497" y="812"/>
                </a:lnTo>
                <a:lnTo>
                  <a:pt x="487" y="819"/>
                </a:lnTo>
                <a:lnTo>
                  <a:pt x="475" y="828"/>
                </a:lnTo>
                <a:lnTo>
                  <a:pt x="462" y="834"/>
                </a:lnTo>
                <a:lnTo>
                  <a:pt x="446" y="839"/>
                </a:lnTo>
                <a:lnTo>
                  <a:pt x="411" y="851"/>
                </a:lnTo>
                <a:lnTo>
                  <a:pt x="373" y="859"/>
                </a:lnTo>
                <a:lnTo>
                  <a:pt x="327" y="865"/>
                </a:lnTo>
                <a:lnTo>
                  <a:pt x="304" y="866"/>
                </a:lnTo>
                <a:lnTo>
                  <a:pt x="279" y="866"/>
                </a:lnTo>
                <a:lnTo>
                  <a:pt x="279" y="866"/>
                </a:lnTo>
                <a:close/>
                <a:moveTo>
                  <a:pt x="564" y="730"/>
                </a:moveTo>
                <a:lnTo>
                  <a:pt x="564" y="730"/>
                </a:lnTo>
                <a:lnTo>
                  <a:pt x="557" y="730"/>
                </a:lnTo>
                <a:lnTo>
                  <a:pt x="557" y="685"/>
                </a:lnTo>
                <a:lnTo>
                  <a:pt x="557" y="685"/>
                </a:lnTo>
                <a:lnTo>
                  <a:pt x="559" y="678"/>
                </a:lnTo>
                <a:lnTo>
                  <a:pt x="559" y="678"/>
                </a:lnTo>
                <a:lnTo>
                  <a:pt x="559" y="675"/>
                </a:lnTo>
                <a:lnTo>
                  <a:pt x="559" y="670"/>
                </a:lnTo>
                <a:lnTo>
                  <a:pt x="559" y="670"/>
                </a:lnTo>
                <a:lnTo>
                  <a:pt x="596" y="673"/>
                </a:lnTo>
                <a:lnTo>
                  <a:pt x="634" y="675"/>
                </a:lnTo>
                <a:lnTo>
                  <a:pt x="634" y="675"/>
                </a:lnTo>
                <a:lnTo>
                  <a:pt x="683" y="673"/>
                </a:lnTo>
                <a:lnTo>
                  <a:pt x="730" y="668"/>
                </a:lnTo>
                <a:lnTo>
                  <a:pt x="730" y="668"/>
                </a:lnTo>
                <a:lnTo>
                  <a:pt x="727" y="673"/>
                </a:lnTo>
                <a:lnTo>
                  <a:pt x="727" y="678"/>
                </a:lnTo>
                <a:lnTo>
                  <a:pt x="727" y="678"/>
                </a:lnTo>
                <a:lnTo>
                  <a:pt x="727" y="727"/>
                </a:lnTo>
                <a:lnTo>
                  <a:pt x="727" y="727"/>
                </a:lnTo>
                <a:lnTo>
                  <a:pt x="681" y="734"/>
                </a:lnTo>
                <a:lnTo>
                  <a:pt x="634" y="735"/>
                </a:lnTo>
                <a:lnTo>
                  <a:pt x="634" y="735"/>
                </a:lnTo>
                <a:lnTo>
                  <a:pt x="599" y="734"/>
                </a:lnTo>
                <a:lnTo>
                  <a:pt x="564" y="730"/>
                </a:lnTo>
                <a:lnTo>
                  <a:pt x="564" y="730"/>
                </a:lnTo>
                <a:close/>
                <a:moveTo>
                  <a:pt x="1005" y="866"/>
                </a:moveTo>
                <a:lnTo>
                  <a:pt x="1005" y="866"/>
                </a:lnTo>
                <a:lnTo>
                  <a:pt x="960" y="865"/>
                </a:lnTo>
                <a:lnTo>
                  <a:pt x="916" y="859"/>
                </a:lnTo>
                <a:lnTo>
                  <a:pt x="877" y="853"/>
                </a:lnTo>
                <a:lnTo>
                  <a:pt x="844" y="843"/>
                </a:lnTo>
                <a:lnTo>
                  <a:pt x="815" y="829"/>
                </a:lnTo>
                <a:lnTo>
                  <a:pt x="794" y="818"/>
                </a:lnTo>
                <a:lnTo>
                  <a:pt x="785" y="809"/>
                </a:lnTo>
                <a:lnTo>
                  <a:pt x="777" y="802"/>
                </a:lnTo>
                <a:lnTo>
                  <a:pt x="772" y="796"/>
                </a:lnTo>
                <a:lnTo>
                  <a:pt x="768" y="789"/>
                </a:lnTo>
                <a:lnTo>
                  <a:pt x="768" y="789"/>
                </a:lnTo>
                <a:lnTo>
                  <a:pt x="767" y="745"/>
                </a:lnTo>
                <a:lnTo>
                  <a:pt x="767" y="745"/>
                </a:lnTo>
                <a:lnTo>
                  <a:pt x="787" y="759"/>
                </a:lnTo>
                <a:lnTo>
                  <a:pt x="810" y="771"/>
                </a:lnTo>
                <a:lnTo>
                  <a:pt x="836" y="781"/>
                </a:lnTo>
                <a:lnTo>
                  <a:pt x="864" y="791"/>
                </a:lnTo>
                <a:lnTo>
                  <a:pt x="896" y="797"/>
                </a:lnTo>
                <a:lnTo>
                  <a:pt x="929" y="802"/>
                </a:lnTo>
                <a:lnTo>
                  <a:pt x="966" y="806"/>
                </a:lnTo>
                <a:lnTo>
                  <a:pt x="1003" y="806"/>
                </a:lnTo>
                <a:lnTo>
                  <a:pt x="1003" y="806"/>
                </a:lnTo>
                <a:lnTo>
                  <a:pt x="1042" y="806"/>
                </a:lnTo>
                <a:lnTo>
                  <a:pt x="1079" y="802"/>
                </a:lnTo>
                <a:lnTo>
                  <a:pt x="1114" y="796"/>
                </a:lnTo>
                <a:lnTo>
                  <a:pt x="1146" y="789"/>
                </a:lnTo>
                <a:lnTo>
                  <a:pt x="1176" y="779"/>
                </a:lnTo>
                <a:lnTo>
                  <a:pt x="1203" y="769"/>
                </a:lnTo>
                <a:lnTo>
                  <a:pt x="1225" y="755"/>
                </a:lnTo>
                <a:lnTo>
                  <a:pt x="1245" y="742"/>
                </a:lnTo>
                <a:lnTo>
                  <a:pt x="1245" y="782"/>
                </a:lnTo>
                <a:lnTo>
                  <a:pt x="1245" y="782"/>
                </a:lnTo>
                <a:lnTo>
                  <a:pt x="1243" y="789"/>
                </a:lnTo>
                <a:lnTo>
                  <a:pt x="1238" y="797"/>
                </a:lnTo>
                <a:lnTo>
                  <a:pt x="1231" y="806"/>
                </a:lnTo>
                <a:lnTo>
                  <a:pt x="1223" y="812"/>
                </a:lnTo>
                <a:lnTo>
                  <a:pt x="1213" y="819"/>
                </a:lnTo>
                <a:lnTo>
                  <a:pt x="1201" y="828"/>
                </a:lnTo>
                <a:lnTo>
                  <a:pt x="1188" y="834"/>
                </a:lnTo>
                <a:lnTo>
                  <a:pt x="1173" y="839"/>
                </a:lnTo>
                <a:lnTo>
                  <a:pt x="1137" y="851"/>
                </a:lnTo>
                <a:lnTo>
                  <a:pt x="1099" y="859"/>
                </a:lnTo>
                <a:lnTo>
                  <a:pt x="1054" y="865"/>
                </a:lnTo>
                <a:lnTo>
                  <a:pt x="1030" y="866"/>
                </a:lnTo>
                <a:lnTo>
                  <a:pt x="1005" y="866"/>
                </a:lnTo>
                <a:lnTo>
                  <a:pt x="1005" y="86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26" name="Google Shape;196;p13">
            <a:extLst>
              <a:ext uri="{FF2B5EF4-FFF2-40B4-BE49-F238E27FC236}">
                <a16:creationId xmlns:a16="http://schemas.microsoft.com/office/drawing/2014/main" id="{31678BB8-0093-4EB1-8FF7-C5FC9BD8F48F}"/>
              </a:ext>
            </a:extLst>
          </p:cNvPr>
          <p:cNvGrpSpPr/>
          <p:nvPr/>
        </p:nvGrpSpPr>
        <p:grpSpPr>
          <a:xfrm>
            <a:off x="9398300" y="1407975"/>
            <a:ext cx="882031" cy="1002362"/>
            <a:chOff x="0" y="0"/>
            <a:chExt cx="2147483647" cy="2147483647"/>
          </a:xfrm>
        </p:grpSpPr>
        <p:sp>
          <p:nvSpPr>
            <p:cNvPr id="27" name="Google Shape;197;p13">
              <a:extLst>
                <a:ext uri="{FF2B5EF4-FFF2-40B4-BE49-F238E27FC236}">
                  <a16:creationId xmlns:a16="http://schemas.microsoft.com/office/drawing/2014/main" id="{7198F3ED-A8AD-488C-9D25-DBB5ADB0884E}"/>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8" name="Google Shape;198;p13">
              <a:extLst>
                <a:ext uri="{FF2B5EF4-FFF2-40B4-BE49-F238E27FC236}">
                  <a16:creationId xmlns:a16="http://schemas.microsoft.com/office/drawing/2014/main" id="{145FD138-9616-40CC-98AB-12F22EE91E10}"/>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pic>
        <p:nvPicPr>
          <p:cNvPr id="29" name="Picture 28">
            <a:extLst>
              <a:ext uri="{FF2B5EF4-FFF2-40B4-BE49-F238E27FC236}">
                <a16:creationId xmlns:a16="http://schemas.microsoft.com/office/drawing/2014/main" id="{C535939D-6D40-4605-8E8C-9E77ABEEC8B9}"/>
              </a:ext>
            </a:extLst>
          </p:cNvPr>
          <p:cNvPicPr>
            <a:picLocks noChangeAspect="1"/>
          </p:cNvPicPr>
          <p:nvPr/>
        </p:nvPicPr>
        <p:blipFill>
          <a:blip r:embed="rId4"/>
          <a:stretch>
            <a:fillRect/>
          </a:stretch>
        </p:blipFill>
        <p:spPr>
          <a:xfrm>
            <a:off x="9612355" y="1989621"/>
            <a:ext cx="454318" cy="321267"/>
          </a:xfrm>
          <a:prstGeom prst="rect">
            <a:avLst/>
          </a:prstGeom>
        </p:spPr>
      </p:pic>
      <p:grpSp>
        <p:nvGrpSpPr>
          <p:cNvPr id="30" name="Google Shape;196;p13">
            <a:extLst>
              <a:ext uri="{FF2B5EF4-FFF2-40B4-BE49-F238E27FC236}">
                <a16:creationId xmlns:a16="http://schemas.microsoft.com/office/drawing/2014/main" id="{7E3AB9E5-D705-47EC-AD8B-C74D5F064377}"/>
              </a:ext>
            </a:extLst>
          </p:cNvPr>
          <p:cNvGrpSpPr/>
          <p:nvPr/>
        </p:nvGrpSpPr>
        <p:grpSpPr>
          <a:xfrm>
            <a:off x="7850421" y="3989510"/>
            <a:ext cx="882031" cy="1002362"/>
            <a:chOff x="0" y="0"/>
            <a:chExt cx="2147483647" cy="2147483647"/>
          </a:xfrm>
        </p:grpSpPr>
        <p:sp>
          <p:nvSpPr>
            <p:cNvPr id="31" name="Google Shape;197;p13">
              <a:extLst>
                <a:ext uri="{FF2B5EF4-FFF2-40B4-BE49-F238E27FC236}">
                  <a16:creationId xmlns:a16="http://schemas.microsoft.com/office/drawing/2014/main" id="{57AB5F87-566D-4A53-BDA9-5CB51B67996D}"/>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2" name="Google Shape;198;p13">
              <a:extLst>
                <a:ext uri="{FF2B5EF4-FFF2-40B4-BE49-F238E27FC236}">
                  <a16:creationId xmlns:a16="http://schemas.microsoft.com/office/drawing/2014/main" id="{1DB3DD51-80A2-4FAE-8171-67BE97BCD751}"/>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
        <p:nvSpPr>
          <p:cNvPr id="33" name="Google Shape;800;p86">
            <a:extLst>
              <a:ext uri="{FF2B5EF4-FFF2-40B4-BE49-F238E27FC236}">
                <a16:creationId xmlns:a16="http://schemas.microsoft.com/office/drawing/2014/main" id="{DAEDF040-5BBF-4553-80CE-B4FEA30E9005}"/>
              </a:ext>
            </a:extLst>
          </p:cNvPr>
          <p:cNvSpPr/>
          <p:nvPr/>
        </p:nvSpPr>
        <p:spPr>
          <a:xfrm>
            <a:off x="8064476" y="4573936"/>
            <a:ext cx="454318" cy="320321"/>
          </a:xfrm>
          <a:custGeom>
            <a:avLst/>
            <a:gdLst/>
            <a:ahLst/>
            <a:cxnLst/>
            <a:rect l="l" t="t" r="r" b="b"/>
            <a:pathLst>
              <a:path w="1285" h="906" extrusionOk="0">
                <a:moveTo>
                  <a:pt x="1283" y="685"/>
                </a:moveTo>
                <a:lnTo>
                  <a:pt x="1283" y="685"/>
                </a:lnTo>
                <a:lnTo>
                  <a:pt x="1282" y="677"/>
                </a:lnTo>
                <a:lnTo>
                  <a:pt x="1278" y="672"/>
                </a:lnTo>
                <a:lnTo>
                  <a:pt x="1278" y="672"/>
                </a:lnTo>
                <a:lnTo>
                  <a:pt x="1275" y="658"/>
                </a:lnTo>
                <a:lnTo>
                  <a:pt x="1270" y="646"/>
                </a:lnTo>
                <a:lnTo>
                  <a:pt x="1263" y="635"/>
                </a:lnTo>
                <a:lnTo>
                  <a:pt x="1253" y="623"/>
                </a:lnTo>
                <a:lnTo>
                  <a:pt x="1241" y="613"/>
                </a:lnTo>
                <a:lnTo>
                  <a:pt x="1228" y="603"/>
                </a:lnTo>
                <a:lnTo>
                  <a:pt x="1213" y="593"/>
                </a:lnTo>
                <a:lnTo>
                  <a:pt x="1194" y="584"/>
                </a:lnTo>
                <a:lnTo>
                  <a:pt x="1176" y="578"/>
                </a:lnTo>
                <a:lnTo>
                  <a:pt x="1154" y="571"/>
                </a:lnTo>
                <a:lnTo>
                  <a:pt x="1132" y="564"/>
                </a:lnTo>
                <a:lnTo>
                  <a:pt x="1109" y="559"/>
                </a:lnTo>
                <a:lnTo>
                  <a:pt x="1084" y="556"/>
                </a:lnTo>
                <a:lnTo>
                  <a:pt x="1059" y="552"/>
                </a:lnTo>
                <a:lnTo>
                  <a:pt x="1032" y="551"/>
                </a:lnTo>
                <a:lnTo>
                  <a:pt x="1003" y="551"/>
                </a:lnTo>
                <a:lnTo>
                  <a:pt x="1003" y="551"/>
                </a:lnTo>
                <a:lnTo>
                  <a:pt x="958" y="552"/>
                </a:lnTo>
                <a:lnTo>
                  <a:pt x="914" y="557"/>
                </a:lnTo>
                <a:lnTo>
                  <a:pt x="913" y="457"/>
                </a:lnTo>
                <a:lnTo>
                  <a:pt x="913" y="457"/>
                </a:lnTo>
                <a:lnTo>
                  <a:pt x="914" y="452"/>
                </a:lnTo>
                <a:lnTo>
                  <a:pt x="914" y="452"/>
                </a:lnTo>
                <a:lnTo>
                  <a:pt x="914" y="448"/>
                </a:lnTo>
                <a:lnTo>
                  <a:pt x="913" y="349"/>
                </a:lnTo>
                <a:lnTo>
                  <a:pt x="913" y="349"/>
                </a:lnTo>
                <a:lnTo>
                  <a:pt x="914" y="343"/>
                </a:lnTo>
                <a:lnTo>
                  <a:pt x="914" y="343"/>
                </a:lnTo>
                <a:lnTo>
                  <a:pt x="914" y="341"/>
                </a:lnTo>
                <a:lnTo>
                  <a:pt x="913" y="242"/>
                </a:lnTo>
                <a:lnTo>
                  <a:pt x="913" y="242"/>
                </a:lnTo>
                <a:lnTo>
                  <a:pt x="914" y="235"/>
                </a:lnTo>
                <a:lnTo>
                  <a:pt x="914" y="235"/>
                </a:lnTo>
                <a:lnTo>
                  <a:pt x="914" y="232"/>
                </a:lnTo>
                <a:lnTo>
                  <a:pt x="913" y="135"/>
                </a:lnTo>
                <a:lnTo>
                  <a:pt x="913" y="135"/>
                </a:lnTo>
                <a:lnTo>
                  <a:pt x="911" y="126"/>
                </a:lnTo>
                <a:lnTo>
                  <a:pt x="908" y="121"/>
                </a:lnTo>
                <a:lnTo>
                  <a:pt x="908" y="121"/>
                </a:lnTo>
                <a:lnTo>
                  <a:pt x="906" y="108"/>
                </a:lnTo>
                <a:lnTo>
                  <a:pt x="899" y="96"/>
                </a:lnTo>
                <a:lnTo>
                  <a:pt x="893" y="84"/>
                </a:lnTo>
                <a:lnTo>
                  <a:pt x="883" y="73"/>
                </a:lnTo>
                <a:lnTo>
                  <a:pt x="871" y="63"/>
                </a:lnTo>
                <a:lnTo>
                  <a:pt x="857" y="52"/>
                </a:lnTo>
                <a:lnTo>
                  <a:pt x="842" y="42"/>
                </a:lnTo>
                <a:lnTo>
                  <a:pt x="824" y="34"/>
                </a:lnTo>
                <a:lnTo>
                  <a:pt x="805" y="27"/>
                </a:lnTo>
                <a:lnTo>
                  <a:pt x="785" y="21"/>
                </a:lnTo>
                <a:lnTo>
                  <a:pt x="762" y="14"/>
                </a:lnTo>
                <a:lnTo>
                  <a:pt x="738" y="9"/>
                </a:lnTo>
                <a:lnTo>
                  <a:pt x="715" y="5"/>
                </a:lnTo>
                <a:lnTo>
                  <a:pt x="688" y="2"/>
                </a:lnTo>
                <a:lnTo>
                  <a:pt x="661" y="0"/>
                </a:lnTo>
                <a:lnTo>
                  <a:pt x="633" y="0"/>
                </a:lnTo>
                <a:lnTo>
                  <a:pt x="633" y="0"/>
                </a:lnTo>
                <a:lnTo>
                  <a:pt x="606" y="0"/>
                </a:lnTo>
                <a:lnTo>
                  <a:pt x="579" y="2"/>
                </a:lnTo>
                <a:lnTo>
                  <a:pt x="554" y="5"/>
                </a:lnTo>
                <a:lnTo>
                  <a:pt x="529" y="9"/>
                </a:lnTo>
                <a:lnTo>
                  <a:pt x="505" y="14"/>
                </a:lnTo>
                <a:lnTo>
                  <a:pt x="483" y="19"/>
                </a:lnTo>
                <a:lnTo>
                  <a:pt x="463" y="26"/>
                </a:lnTo>
                <a:lnTo>
                  <a:pt x="445" y="34"/>
                </a:lnTo>
                <a:lnTo>
                  <a:pt x="426" y="42"/>
                </a:lnTo>
                <a:lnTo>
                  <a:pt x="411" y="51"/>
                </a:lnTo>
                <a:lnTo>
                  <a:pt x="398" y="61"/>
                </a:lnTo>
                <a:lnTo>
                  <a:pt x="386" y="71"/>
                </a:lnTo>
                <a:lnTo>
                  <a:pt x="376" y="83"/>
                </a:lnTo>
                <a:lnTo>
                  <a:pt x="368" y="93"/>
                </a:lnTo>
                <a:lnTo>
                  <a:pt x="363" y="106"/>
                </a:lnTo>
                <a:lnTo>
                  <a:pt x="359" y="118"/>
                </a:lnTo>
                <a:lnTo>
                  <a:pt x="359" y="118"/>
                </a:lnTo>
                <a:lnTo>
                  <a:pt x="358" y="123"/>
                </a:lnTo>
                <a:lnTo>
                  <a:pt x="356" y="128"/>
                </a:lnTo>
                <a:lnTo>
                  <a:pt x="356" y="128"/>
                </a:lnTo>
                <a:lnTo>
                  <a:pt x="358" y="230"/>
                </a:lnTo>
                <a:lnTo>
                  <a:pt x="358" y="230"/>
                </a:lnTo>
                <a:lnTo>
                  <a:pt x="356" y="235"/>
                </a:lnTo>
                <a:lnTo>
                  <a:pt x="356" y="235"/>
                </a:lnTo>
                <a:lnTo>
                  <a:pt x="358" y="341"/>
                </a:lnTo>
                <a:lnTo>
                  <a:pt x="358" y="341"/>
                </a:lnTo>
                <a:lnTo>
                  <a:pt x="317" y="336"/>
                </a:lnTo>
                <a:lnTo>
                  <a:pt x="277" y="334"/>
                </a:lnTo>
                <a:lnTo>
                  <a:pt x="277" y="334"/>
                </a:lnTo>
                <a:lnTo>
                  <a:pt x="249" y="336"/>
                </a:lnTo>
                <a:lnTo>
                  <a:pt x="223" y="338"/>
                </a:lnTo>
                <a:lnTo>
                  <a:pt x="197" y="339"/>
                </a:lnTo>
                <a:lnTo>
                  <a:pt x="173" y="344"/>
                </a:lnTo>
                <a:lnTo>
                  <a:pt x="150" y="349"/>
                </a:lnTo>
                <a:lnTo>
                  <a:pt x="128" y="354"/>
                </a:lnTo>
                <a:lnTo>
                  <a:pt x="106" y="361"/>
                </a:lnTo>
                <a:lnTo>
                  <a:pt x="88" y="368"/>
                </a:lnTo>
                <a:lnTo>
                  <a:pt x="71" y="376"/>
                </a:lnTo>
                <a:lnTo>
                  <a:pt x="54" y="386"/>
                </a:lnTo>
                <a:lnTo>
                  <a:pt x="41" y="395"/>
                </a:lnTo>
                <a:lnTo>
                  <a:pt x="29" y="406"/>
                </a:lnTo>
                <a:lnTo>
                  <a:pt x="19" y="417"/>
                </a:lnTo>
                <a:lnTo>
                  <a:pt x="12" y="428"/>
                </a:lnTo>
                <a:lnTo>
                  <a:pt x="5" y="440"/>
                </a:lnTo>
                <a:lnTo>
                  <a:pt x="2" y="453"/>
                </a:lnTo>
                <a:lnTo>
                  <a:pt x="2" y="453"/>
                </a:lnTo>
                <a:lnTo>
                  <a:pt x="0" y="458"/>
                </a:lnTo>
                <a:lnTo>
                  <a:pt x="0" y="464"/>
                </a:lnTo>
                <a:lnTo>
                  <a:pt x="0" y="464"/>
                </a:lnTo>
                <a:lnTo>
                  <a:pt x="0" y="566"/>
                </a:lnTo>
                <a:lnTo>
                  <a:pt x="0" y="566"/>
                </a:lnTo>
                <a:lnTo>
                  <a:pt x="0" y="571"/>
                </a:lnTo>
                <a:lnTo>
                  <a:pt x="0" y="571"/>
                </a:lnTo>
                <a:lnTo>
                  <a:pt x="0" y="673"/>
                </a:lnTo>
                <a:lnTo>
                  <a:pt x="0" y="673"/>
                </a:lnTo>
                <a:lnTo>
                  <a:pt x="0" y="678"/>
                </a:lnTo>
                <a:lnTo>
                  <a:pt x="0" y="678"/>
                </a:lnTo>
                <a:lnTo>
                  <a:pt x="0" y="792"/>
                </a:lnTo>
                <a:lnTo>
                  <a:pt x="0" y="792"/>
                </a:lnTo>
                <a:lnTo>
                  <a:pt x="2" y="799"/>
                </a:lnTo>
                <a:lnTo>
                  <a:pt x="2" y="799"/>
                </a:lnTo>
                <a:lnTo>
                  <a:pt x="7" y="811"/>
                </a:lnTo>
                <a:lnTo>
                  <a:pt x="14" y="821"/>
                </a:lnTo>
                <a:lnTo>
                  <a:pt x="22" y="833"/>
                </a:lnTo>
                <a:lnTo>
                  <a:pt x="34" y="843"/>
                </a:lnTo>
                <a:lnTo>
                  <a:pt x="47" y="853"/>
                </a:lnTo>
                <a:lnTo>
                  <a:pt x="61" y="861"/>
                </a:lnTo>
                <a:lnTo>
                  <a:pt x="78" y="870"/>
                </a:lnTo>
                <a:lnTo>
                  <a:pt x="94" y="876"/>
                </a:lnTo>
                <a:lnTo>
                  <a:pt x="114" y="883"/>
                </a:lnTo>
                <a:lnTo>
                  <a:pt x="135" y="890"/>
                </a:lnTo>
                <a:lnTo>
                  <a:pt x="156" y="895"/>
                </a:lnTo>
                <a:lnTo>
                  <a:pt x="178" y="900"/>
                </a:lnTo>
                <a:lnTo>
                  <a:pt x="202" y="903"/>
                </a:lnTo>
                <a:lnTo>
                  <a:pt x="227" y="905"/>
                </a:lnTo>
                <a:lnTo>
                  <a:pt x="252" y="906"/>
                </a:lnTo>
                <a:lnTo>
                  <a:pt x="279" y="906"/>
                </a:lnTo>
                <a:lnTo>
                  <a:pt x="279" y="906"/>
                </a:lnTo>
                <a:lnTo>
                  <a:pt x="307" y="906"/>
                </a:lnTo>
                <a:lnTo>
                  <a:pt x="334" y="905"/>
                </a:lnTo>
                <a:lnTo>
                  <a:pt x="361" y="901"/>
                </a:lnTo>
                <a:lnTo>
                  <a:pt x="384" y="898"/>
                </a:lnTo>
                <a:lnTo>
                  <a:pt x="410" y="893"/>
                </a:lnTo>
                <a:lnTo>
                  <a:pt x="431" y="888"/>
                </a:lnTo>
                <a:lnTo>
                  <a:pt x="453" y="881"/>
                </a:lnTo>
                <a:lnTo>
                  <a:pt x="472" y="873"/>
                </a:lnTo>
                <a:lnTo>
                  <a:pt x="490" y="865"/>
                </a:lnTo>
                <a:lnTo>
                  <a:pt x="505" y="856"/>
                </a:lnTo>
                <a:lnTo>
                  <a:pt x="520" y="846"/>
                </a:lnTo>
                <a:lnTo>
                  <a:pt x="532" y="834"/>
                </a:lnTo>
                <a:lnTo>
                  <a:pt x="542" y="824"/>
                </a:lnTo>
                <a:lnTo>
                  <a:pt x="550" y="811"/>
                </a:lnTo>
                <a:lnTo>
                  <a:pt x="555" y="799"/>
                </a:lnTo>
                <a:lnTo>
                  <a:pt x="559" y="786"/>
                </a:lnTo>
                <a:lnTo>
                  <a:pt x="559" y="786"/>
                </a:lnTo>
                <a:lnTo>
                  <a:pt x="559" y="784"/>
                </a:lnTo>
                <a:lnTo>
                  <a:pt x="559" y="771"/>
                </a:lnTo>
                <a:lnTo>
                  <a:pt x="559" y="771"/>
                </a:lnTo>
                <a:lnTo>
                  <a:pt x="596" y="774"/>
                </a:lnTo>
                <a:lnTo>
                  <a:pt x="634" y="776"/>
                </a:lnTo>
                <a:lnTo>
                  <a:pt x="634" y="776"/>
                </a:lnTo>
                <a:lnTo>
                  <a:pt x="681" y="774"/>
                </a:lnTo>
                <a:lnTo>
                  <a:pt x="727" y="769"/>
                </a:lnTo>
                <a:lnTo>
                  <a:pt x="727" y="769"/>
                </a:lnTo>
                <a:lnTo>
                  <a:pt x="728" y="792"/>
                </a:lnTo>
                <a:lnTo>
                  <a:pt x="728" y="792"/>
                </a:lnTo>
                <a:lnTo>
                  <a:pt x="728" y="799"/>
                </a:lnTo>
                <a:lnTo>
                  <a:pt x="728" y="799"/>
                </a:lnTo>
                <a:lnTo>
                  <a:pt x="733" y="811"/>
                </a:lnTo>
                <a:lnTo>
                  <a:pt x="740" y="821"/>
                </a:lnTo>
                <a:lnTo>
                  <a:pt x="750" y="833"/>
                </a:lnTo>
                <a:lnTo>
                  <a:pt x="760" y="843"/>
                </a:lnTo>
                <a:lnTo>
                  <a:pt x="774" y="853"/>
                </a:lnTo>
                <a:lnTo>
                  <a:pt x="787" y="861"/>
                </a:lnTo>
                <a:lnTo>
                  <a:pt x="804" y="870"/>
                </a:lnTo>
                <a:lnTo>
                  <a:pt x="820" y="876"/>
                </a:lnTo>
                <a:lnTo>
                  <a:pt x="841" y="883"/>
                </a:lnTo>
                <a:lnTo>
                  <a:pt x="861" y="890"/>
                </a:lnTo>
                <a:lnTo>
                  <a:pt x="883" y="895"/>
                </a:lnTo>
                <a:lnTo>
                  <a:pt x="904" y="900"/>
                </a:lnTo>
                <a:lnTo>
                  <a:pt x="929" y="903"/>
                </a:lnTo>
                <a:lnTo>
                  <a:pt x="953" y="905"/>
                </a:lnTo>
                <a:lnTo>
                  <a:pt x="978" y="906"/>
                </a:lnTo>
                <a:lnTo>
                  <a:pt x="1005" y="906"/>
                </a:lnTo>
                <a:lnTo>
                  <a:pt x="1005" y="906"/>
                </a:lnTo>
                <a:lnTo>
                  <a:pt x="1033" y="906"/>
                </a:lnTo>
                <a:lnTo>
                  <a:pt x="1060" y="905"/>
                </a:lnTo>
                <a:lnTo>
                  <a:pt x="1087" y="901"/>
                </a:lnTo>
                <a:lnTo>
                  <a:pt x="1112" y="898"/>
                </a:lnTo>
                <a:lnTo>
                  <a:pt x="1136" y="893"/>
                </a:lnTo>
                <a:lnTo>
                  <a:pt x="1158" y="888"/>
                </a:lnTo>
                <a:lnTo>
                  <a:pt x="1179" y="881"/>
                </a:lnTo>
                <a:lnTo>
                  <a:pt x="1198" y="873"/>
                </a:lnTo>
                <a:lnTo>
                  <a:pt x="1216" y="865"/>
                </a:lnTo>
                <a:lnTo>
                  <a:pt x="1233" y="856"/>
                </a:lnTo>
                <a:lnTo>
                  <a:pt x="1246" y="846"/>
                </a:lnTo>
                <a:lnTo>
                  <a:pt x="1258" y="834"/>
                </a:lnTo>
                <a:lnTo>
                  <a:pt x="1268" y="824"/>
                </a:lnTo>
                <a:lnTo>
                  <a:pt x="1277" y="811"/>
                </a:lnTo>
                <a:lnTo>
                  <a:pt x="1282" y="799"/>
                </a:lnTo>
                <a:lnTo>
                  <a:pt x="1285" y="786"/>
                </a:lnTo>
                <a:lnTo>
                  <a:pt x="1285" y="786"/>
                </a:lnTo>
                <a:lnTo>
                  <a:pt x="1285" y="784"/>
                </a:lnTo>
                <a:lnTo>
                  <a:pt x="1283" y="685"/>
                </a:lnTo>
                <a:close/>
                <a:moveTo>
                  <a:pt x="1176" y="621"/>
                </a:moveTo>
                <a:lnTo>
                  <a:pt x="1176" y="621"/>
                </a:lnTo>
                <a:lnTo>
                  <a:pt x="1189" y="628"/>
                </a:lnTo>
                <a:lnTo>
                  <a:pt x="1203" y="635"/>
                </a:lnTo>
                <a:lnTo>
                  <a:pt x="1213" y="641"/>
                </a:lnTo>
                <a:lnTo>
                  <a:pt x="1221" y="648"/>
                </a:lnTo>
                <a:lnTo>
                  <a:pt x="1230" y="656"/>
                </a:lnTo>
                <a:lnTo>
                  <a:pt x="1235" y="663"/>
                </a:lnTo>
                <a:lnTo>
                  <a:pt x="1238" y="672"/>
                </a:lnTo>
                <a:lnTo>
                  <a:pt x="1238" y="678"/>
                </a:lnTo>
                <a:lnTo>
                  <a:pt x="1238" y="678"/>
                </a:lnTo>
                <a:lnTo>
                  <a:pt x="1238" y="687"/>
                </a:lnTo>
                <a:lnTo>
                  <a:pt x="1235" y="693"/>
                </a:lnTo>
                <a:lnTo>
                  <a:pt x="1230" y="702"/>
                </a:lnTo>
                <a:lnTo>
                  <a:pt x="1221" y="708"/>
                </a:lnTo>
                <a:lnTo>
                  <a:pt x="1213" y="715"/>
                </a:lnTo>
                <a:lnTo>
                  <a:pt x="1203" y="724"/>
                </a:lnTo>
                <a:lnTo>
                  <a:pt x="1189" y="730"/>
                </a:lnTo>
                <a:lnTo>
                  <a:pt x="1176" y="737"/>
                </a:lnTo>
                <a:lnTo>
                  <a:pt x="1176" y="737"/>
                </a:lnTo>
                <a:lnTo>
                  <a:pt x="1158" y="744"/>
                </a:lnTo>
                <a:lnTo>
                  <a:pt x="1139" y="749"/>
                </a:lnTo>
                <a:lnTo>
                  <a:pt x="1119" y="754"/>
                </a:lnTo>
                <a:lnTo>
                  <a:pt x="1097" y="759"/>
                </a:lnTo>
                <a:lnTo>
                  <a:pt x="1075" y="762"/>
                </a:lnTo>
                <a:lnTo>
                  <a:pt x="1052" y="764"/>
                </a:lnTo>
                <a:lnTo>
                  <a:pt x="1003" y="766"/>
                </a:lnTo>
                <a:lnTo>
                  <a:pt x="1003" y="766"/>
                </a:lnTo>
                <a:lnTo>
                  <a:pt x="955" y="764"/>
                </a:lnTo>
                <a:lnTo>
                  <a:pt x="933" y="762"/>
                </a:lnTo>
                <a:lnTo>
                  <a:pt x="909" y="759"/>
                </a:lnTo>
                <a:lnTo>
                  <a:pt x="889" y="754"/>
                </a:lnTo>
                <a:lnTo>
                  <a:pt x="867" y="749"/>
                </a:lnTo>
                <a:lnTo>
                  <a:pt x="849" y="744"/>
                </a:lnTo>
                <a:lnTo>
                  <a:pt x="831" y="737"/>
                </a:lnTo>
                <a:lnTo>
                  <a:pt x="831" y="737"/>
                </a:lnTo>
                <a:lnTo>
                  <a:pt x="817" y="730"/>
                </a:lnTo>
                <a:lnTo>
                  <a:pt x="805" y="724"/>
                </a:lnTo>
                <a:lnTo>
                  <a:pt x="794" y="715"/>
                </a:lnTo>
                <a:lnTo>
                  <a:pt x="785" y="708"/>
                </a:lnTo>
                <a:lnTo>
                  <a:pt x="779" y="702"/>
                </a:lnTo>
                <a:lnTo>
                  <a:pt x="774" y="693"/>
                </a:lnTo>
                <a:lnTo>
                  <a:pt x="770" y="687"/>
                </a:lnTo>
                <a:lnTo>
                  <a:pt x="768" y="678"/>
                </a:lnTo>
                <a:lnTo>
                  <a:pt x="768" y="678"/>
                </a:lnTo>
                <a:lnTo>
                  <a:pt x="770" y="672"/>
                </a:lnTo>
                <a:lnTo>
                  <a:pt x="774" y="663"/>
                </a:lnTo>
                <a:lnTo>
                  <a:pt x="779" y="656"/>
                </a:lnTo>
                <a:lnTo>
                  <a:pt x="785" y="648"/>
                </a:lnTo>
                <a:lnTo>
                  <a:pt x="794" y="641"/>
                </a:lnTo>
                <a:lnTo>
                  <a:pt x="805" y="635"/>
                </a:lnTo>
                <a:lnTo>
                  <a:pt x="817" y="628"/>
                </a:lnTo>
                <a:lnTo>
                  <a:pt x="831" y="621"/>
                </a:lnTo>
                <a:lnTo>
                  <a:pt x="831" y="621"/>
                </a:lnTo>
                <a:lnTo>
                  <a:pt x="849" y="615"/>
                </a:lnTo>
                <a:lnTo>
                  <a:pt x="867" y="608"/>
                </a:lnTo>
                <a:lnTo>
                  <a:pt x="889" y="603"/>
                </a:lnTo>
                <a:lnTo>
                  <a:pt x="909" y="599"/>
                </a:lnTo>
                <a:lnTo>
                  <a:pt x="933" y="596"/>
                </a:lnTo>
                <a:lnTo>
                  <a:pt x="955" y="593"/>
                </a:lnTo>
                <a:lnTo>
                  <a:pt x="1003" y="591"/>
                </a:lnTo>
                <a:lnTo>
                  <a:pt x="1003" y="591"/>
                </a:lnTo>
                <a:lnTo>
                  <a:pt x="1052" y="593"/>
                </a:lnTo>
                <a:lnTo>
                  <a:pt x="1075" y="596"/>
                </a:lnTo>
                <a:lnTo>
                  <a:pt x="1097" y="599"/>
                </a:lnTo>
                <a:lnTo>
                  <a:pt x="1119" y="603"/>
                </a:lnTo>
                <a:lnTo>
                  <a:pt x="1139" y="608"/>
                </a:lnTo>
                <a:lnTo>
                  <a:pt x="1158" y="615"/>
                </a:lnTo>
                <a:lnTo>
                  <a:pt x="1176" y="621"/>
                </a:lnTo>
                <a:lnTo>
                  <a:pt x="1176" y="621"/>
                </a:lnTo>
                <a:close/>
                <a:moveTo>
                  <a:pt x="753" y="625"/>
                </a:moveTo>
                <a:lnTo>
                  <a:pt x="753" y="625"/>
                </a:lnTo>
                <a:lnTo>
                  <a:pt x="752" y="625"/>
                </a:lnTo>
                <a:lnTo>
                  <a:pt x="752" y="625"/>
                </a:lnTo>
                <a:lnTo>
                  <a:pt x="727" y="628"/>
                </a:lnTo>
                <a:lnTo>
                  <a:pt x="696" y="631"/>
                </a:lnTo>
                <a:lnTo>
                  <a:pt x="666" y="633"/>
                </a:lnTo>
                <a:lnTo>
                  <a:pt x="634" y="635"/>
                </a:lnTo>
                <a:lnTo>
                  <a:pt x="634" y="635"/>
                </a:lnTo>
                <a:lnTo>
                  <a:pt x="596" y="633"/>
                </a:lnTo>
                <a:lnTo>
                  <a:pt x="557" y="630"/>
                </a:lnTo>
                <a:lnTo>
                  <a:pt x="557" y="578"/>
                </a:lnTo>
                <a:lnTo>
                  <a:pt x="557" y="578"/>
                </a:lnTo>
                <a:lnTo>
                  <a:pt x="559" y="571"/>
                </a:lnTo>
                <a:lnTo>
                  <a:pt x="559" y="571"/>
                </a:lnTo>
                <a:lnTo>
                  <a:pt x="559" y="568"/>
                </a:lnTo>
                <a:lnTo>
                  <a:pt x="559" y="568"/>
                </a:lnTo>
                <a:lnTo>
                  <a:pt x="559" y="568"/>
                </a:lnTo>
                <a:lnTo>
                  <a:pt x="596" y="571"/>
                </a:lnTo>
                <a:lnTo>
                  <a:pt x="634" y="573"/>
                </a:lnTo>
                <a:lnTo>
                  <a:pt x="634" y="573"/>
                </a:lnTo>
                <a:lnTo>
                  <a:pt x="673" y="571"/>
                </a:lnTo>
                <a:lnTo>
                  <a:pt x="710" y="568"/>
                </a:lnTo>
                <a:lnTo>
                  <a:pt x="743" y="563"/>
                </a:lnTo>
                <a:lnTo>
                  <a:pt x="775" y="556"/>
                </a:lnTo>
                <a:lnTo>
                  <a:pt x="804" y="547"/>
                </a:lnTo>
                <a:lnTo>
                  <a:pt x="831" y="537"/>
                </a:lnTo>
                <a:lnTo>
                  <a:pt x="854" y="526"/>
                </a:lnTo>
                <a:lnTo>
                  <a:pt x="874" y="512"/>
                </a:lnTo>
                <a:lnTo>
                  <a:pt x="874" y="564"/>
                </a:lnTo>
                <a:lnTo>
                  <a:pt x="874" y="564"/>
                </a:lnTo>
                <a:lnTo>
                  <a:pt x="854" y="569"/>
                </a:lnTo>
                <a:lnTo>
                  <a:pt x="836" y="576"/>
                </a:lnTo>
                <a:lnTo>
                  <a:pt x="819" y="583"/>
                </a:lnTo>
                <a:lnTo>
                  <a:pt x="802" y="589"/>
                </a:lnTo>
                <a:lnTo>
                  <a:pt x="789" y="598"/>
                </a:lnTo>
                <a:lnTo>
                  <a:pt x="775" y="606"/>
                </a:lnTo>
                <a:lnTo>
                  <a:pt x="763" y="615"/>
                </a:lnTo>
                <a:lnTo>
                  <a:pt x="753" y="625"/>
                </a:lnTo>
                <a:lnTo>
                  <a:pt x="753" y="625"/>
                </a:lnTo>
                <a:close/>
                <a:moveTo>
                  <a:pt x="874" y="232"/>
                </a:moveTo>
                <a:lnTo>
                  <a:pt x="874" y="232"/>
                </a:lnTo>
                <a:lnTo>
                  <a:pt x="872" y="239"/>
                </a:lnTo>
                <a:lnTo>
                  <a:pt x="867" y="247"/>
                </a:lnTo>
                <a:lnTo>
                  <a:pt x="861" y="255"/>
                </a:lnTo>
                <a:lnTo>
                  <a:pt x="852" y="262"/>
                </a:lnTo>
                <a:lnTo>
                  <a:pt x="842" y="269"/>
                </a:lnTo>
                <a:lnTo>
                  <a:pt x="831" y="277"/>
                </a:lnTo>
                <a:lnTo>
                  <a:pt x="817" y="284"/>
                </a:lnTo>
                <a:lnTo>
                  <a:pt x="802" y="289"/>
                </a:lnTo>
                <a:lnTo>
                  <a:pt x="768" y="301"/>
                </a:lnTo>
                <a:lnTo>
                  <a:pt x="728" y="309"/>
                </a:lnTo>
                <a:lnTo>
                  <a:pt x="683" y="314"/>
                </a:lnTo>
                <a:lnTo>
                  <a:pt x="659" y="316"/>
                </a:lnTo>
                <a:lnTo>
                  <a:pt x="634" y="316"/>
                </a:lnTo>
                <a:lnTo>
                  <a:pt x="634" y="316"/>
                </a:lnTo>
                <a:lnTo>
                  <a:pt x="589" y="314"/>
                </a:lnTo>
                <a:lnTo>
                  <a:pt x="545" y="309"/>
                </a:lnTo>
                <a:lnTo>
                  <a:pt x="507" y="302"/>
                </a:lnTo>
                <a:lnTo>
                  <a:pt x="473" y="291"/>
                </a:lnTo>
                <a:lnTo>
                  <a:pt x="446" y="279"/>
                </a:lnTo>
                <a:lnTo>
                  <a:pt x="423" y="266"/>
                </a:lnTo>
                <a:lnTo>
                  <a:pt x="415" y="259"/>
                </a:lnTo>
                <a:lnTo>
                  <a:pt x="406" y="252"/>
                </a:lnTo>
                <a:lnTo>
                  <a:pt x="401" y="245"/>
                </a:lnTo>
                <a:lnTo>
                  <a:pt x="398" y="239"/>
                </a:lnTo>
                <a:lnTo>
                  <a:pt x="398" y="239"/>
                </a:lnTo>
                <a:lnTo>
                  <a:pt x="398" y="195"/>
                </a:lnTo>
                <a:lnTo>
                  <a:pt x="398" y="195"/>
                </a:lnTo>
                <a:lnTo>
                  <a:pt x="416" y="209"/>
                </a:lnTo>
                <a:lnTo>
                  <a:pt x="440" y="220"/>
                </a:lnTo>
                <a:lnTo>
                  <a:pt x="465" y="230"/>
                </a:lnTo>
                <a:lnTo>
                  <a:pt x="495" y="239"/>
                </a:lnTo>
                <a:lnTo>
                  <a:pt x="525" y="247"/>
                </a:lnTo>
                <a:lnTo>
                  <a:pt x="559" y="252"/>
                </a:lnTo>
                <a:lnTo>
                  <a:pt x="596" y="255"/>
                </a:lnTo>
                <a:lnTo>
                  <a:pt x="633" y="255"/>
                </a:lnTo>
                <a:lnTo>
                  <a:pt x="633" y="255"/>
                </a:lnTo>
                <a:lnTo>
                  <a:pt x="673" y="255"/>
                </a:lnTo>
                <a:lnTo>
                  <a:pt x="710" y="252"/>
                </a:lnTo>
                <a:lnTo>
                  <a:pt x="743" y="245"/>
                </a:lnTo>
                <a:lnTo>
                  <a:pt x="777" y="239"/>
                </a:lnTo>
                <a:lnTo>
                  <a:pt x="805" y="229"/>
                </a:lnTo>
                <a:lnTo>
                  <a:pt x="832" y="219"/>
                </a:lnTo>
                <a:lnTo>
                  <a:pt x="854" y="205"/>
                </a:lnTo>
                <a:lnTo>
                  <a:pt x="874" y="192"/>
                </a:lnTo>
                <a:lnTo>
                  <a:pt x="874" y="232"/>
                </a:lnTo>
                <a:close/>
                <a:moveTo>
                  <a:pt x="874" y="405"/>
                </a:moveTo>
                <a:lnTo>
                  <a:pt x="874" y="445"/>
                </a:lnTo>
                <a:lnTo>
                  <a:pt x="874" y="445"/>
                </a:lnTo>
                <a:lnTo>
                  <a:pt x="872" y="452"/>
                </a:lnTo>
                <a:lnTo>
                  <a:pt x="872" y="452"/>
                </a:lnTo>
                <a:lnTo>
                  <a:pt x="869" y="460"/>
                </a:lnTo>
                <a:lnTo>
                  <a:pt x="864" y="467"/>
                </a:lnTo>
                <a:lnTo>
                  <a:pt x="857" y="474"/>
                </a:lnTo>
                <a:lnTo>
                  <a:pt x="849" y="482"/>
                </a:lnTo>
                <a:lnTo>
                  <a:pt x="837" y="489"/>
                </a:lnTo>
                <a:lnTo>
                  <a:pt x="825" y="495"/>
                </a:lnTo>
                <a:lnTo>
                  <a:pt x="797" y="507"/>
                </a:lnTo>
                <a:lnTo>
                  <a:pt x="763" y="517"/>
                </a:lnTo>
                <a:lnTo>
                  <a:pt x="725" y="526"/>
                </a:lnTo>
                <a:lnTo>
                  <a:pt x="681" y="531"/>
                </a:lnTo>
                <a:lnTo>
                  <a:pt x="634" y="532"/>
                </a:lnTo>
                <a:lnTo>
                  <a:pt x="634" y="532"/>
                </a:lnTo>
                <a:lnTo>
                  <a:pt x="596" y="531"/>
                </a:lnTo>
                <a:lnTo>
                  <a:pt x="557" y="527"/>
                </a:lnTo>
                <a:lnTo>
                  <a:pt x="557" y="469"/>
                </a:lnTo>
                <a:lnTo>
                  <a:pt x="557" y="469"/>
                </a:lnTo>
                <a:lnTo>
                  <a:pt x="555" y="464"/>
                </a:lnTo>
                <a:lnTo>
                  <a:pt x="554" y="458"/>
                </a:lnTo>
                <a:lnTo>
                  <a:pt x="554" y="458"/>
                </a:lnTo>
                <a:lnTo>
                  <a:pt x="594" y="464"/>
                </a:lnTo>
                <a:lnTo>
                  <a:pt x="634" y="465"/>
                </a:lnTo>
                <a:lnTo>
                  <a:pt x="634" y="465"/>
                </a:lnTo>
                <a:lnTo>
                  <a:pt x="673" y="464"/>
                </a:lnTo>
                <a:lnTo>
                  <a:pt x="710" y="460"/>
                </a:lnTo>
                <a:lnTo>
                  <a:pt x="743" y="455"/>
                </a:lnTo>
                <a:lnTo>
                  <a:pt x="775" y="448"/>
                </a:lnTo>
                <a:lnTo>
                  <a:pt x="804" y="440"/>
                </a:lnTo>
                <a:lnTo>
                  <a:pt x="831" y="430"/>
                </a:lnTo>
                <a:lnTo>
                  <a:pt x="854" y="418"/>
                </a:lnTo>
                <a:lnTo>
                  <a:pt x="874" y="405"/>
                </a:lnTo>
                <a:lnTo>
                  <a:pt x="874" y="405"/>
                </a:lnTo>
                <a:close/>
                <a:moveTo>
                  <a:pt x="517" y="527"/>
                </a:moveTo>
                <a:lnTo>
                  <a:pt x="519" y="566"/>
                </a:lnTo>
                <a:lnTo>
                  <a:pt x="519" y="566"/>
                </a:lnTo>
                <a:lnTo>
                  <a:pt x="515" y="574"/>
                </a:lnTo>
                <a:lnTo>
                  <a:pt x="512" y="583"/>
                </a:lnTo>
                <a:lnTo>
                  <a:pt x="505" y="589"/>
                </a:lnTo>
                <a:lnTo>
                  <a:pt x="497" y="598"/>
                </a:lnTo>
                <a:lnTo>
                  <a:pt x="487" y="604"/>
                </a:lnTo>
                <a:lnTo>
                  <a:pt x="475" y="611"/>
                </a:lnTo>
                <a:lnTo>
                  <a:pt x="462" y="618"/>
                </a:lnTo>
                <a:lnTo>
                  <a:pt x="446" y="625"/>
                </a:lnTo>
                <a:lnTo>
                  <a:pt x="411" y="635"/>
                </a:lnTo>
                <a:lnTo>
                  <a:pt x="373" y="643"/>
                </a:lnTo>
                <a:lnTo>
                  <a:pt x="327" y="650"/>
                </a:lnTo>
                <a:lnTo>
                  <a:pt x="304" y="651"/>
                </a:lnTo>
                <a:lnTo>
                  <a:pt x="279" y="651"/>
                </a:lnTo>
                <a:lnTo>
                  <a:pt x="279" y="651"/>
                </a:lnTo>
                <a:lnTo>
                  <a:pt x="232" y="650"/>
                </a:lnTo>
                <a:lnTo>
                  <a:pt x="190" y="645"/>
                </a:lnTo>
                <a:lnTo>
                  <a:pt x="151" y="636"/>
                </a:lnTo>
                <a:lnTo>
                  <a:pt x="118" y="626"/>
                </a:lnTo>
                <a:lnTo>
                  <a:pt x="89" y="615"/>
                </a:lnTo>
                <a:lnTo>
                  <a:pt x="67" y="601"/>
                </a:lnTo>
                <a:lnTo>
                  <a:pt x="57" y="594"/>
                </a:lnTo>
                <a:lnTo>
                  <a:pt x="51" y="588"/>
                </a:lnTo>
                <a:lnTo>
                  <a:pt x="46" y="581"/>
                </a:lnTo>
                <a:lnTo>
                  <a:pt x="41" y="573"/>
                </a:lnTo>
                <a:lnTo>
                  <a:pt x="41" y="573"/>
                </a:lnTo>
                <a:lnTo>
                  <a:pt x="41" y="531"/>
                </a:lnTo>
                <a:lnTo>
                  <a:pt x="41" y="531"/>
                </a:lnTo>
                <a:lnTo>
                  <a:pt x="61" y="544"/>
                </a:lnTo>
                <a:lnTo>
                  <a:pt x="83" y="556"/>
                </a:lnTo>
                <a:lnTo>
                  <a:pt x="109" y="566"/>
                </a:lnTo>
                <a:lnTo>
                  <a:pt x="138" y="574"/>
                </a:lnTo>
                <a:lnTo>
                  <a:pt x="170" y="581"/>
                </a:lnTo>
                <a:lnTo>
                  <a:pt x="203" y="586"/>
                </a:lnTo>
                <a:lnTo>
                  <a:pt x="239" y="589"/>
                </a:lnTo>
                <a:lnTo>
                  <a:pt x="277" y="591"/>
                </a:lnTo>
                <a:lnTo>
                  <a:pt x="277" y="591"/>
                </a:lnTo>
                <a:lnTo>
                  <a:pt x="316" y="589"/>
                </a:lnTo>
                <a:lnTo>
                  <a:pt x="353" y="586"/>
                </a:lnTo>
                <a:lnTo>
                  <a:pt x="388" y="581"/>
                </a:lnTo>
                <a:lnTo>
                  <a:pt x="420" y="574"/>
                </a:lnTo>
                <a:lnTo>
                  <a:pt x="450" y="564"/>
                </a:lnTo>
                <a:lnTo>
                  <a:pt x="475" y="552"/>
                </a:lnTo>
                <a:lnTo>
                  <a:pt x="498" y="541"/>
                </a:lnTo>
                <a:lnTo>
                  <a:pt x="517" y="527"/>
                </a:lnTo>
                <a:lnTo>
                  <a:pt x="517" y="527"/>
                </a:lnTo>
                <a:close/>
                <a:moveTo>
                  <a:pt x="279" y="692"/>
                </a:moveTo>
                <a:lnTo>
                  <a:pt x="279" y="692"/>
                </a:lnTo>
                <a:lnTo>
                  <a:pt x="316" y="690"/>
                </a:lnTo>
                <a:lnTo>
                  <a:pt x="353" y="687"/>
                </a:lnTo>
                <a:lnTo>
                  <a:pt x="386" y="682"/>
                </a:lnTo>
                <a:lnTo>
                  <a:pt x="418" y="675"/>
                </a:lnTo>
                <a:lnTo>
                  <a:pt x="448" y="667"/>
                </a:lnTo>
                <a:lnTo>
                  <a:pt x="475" y="656"/>
                </a:lnTo>
                <a:lnTo>
                  <a:pt x="497" y="645"/>
                </a:lnTo>
                <a:lnTo>
                  <a:pt x="517" y="631"/>
                </a:lnTo>
                <a:lnTo>
                  <a:pt x="519" y="675"/>
                </a:lnTo>
                <a:lnTo>
                  <a:pt x="519" y="675"/>
                </a:lnTo>
                <a:lnTo>
                  <a:pt x="515" y="682"/>
                </a:lnTo>
                <a:lnTo>
                  <a:pt x="512" y="690"/>
                </a:lnTo>
                <a:lnTo>
                  <a:pt x="505" y="697"/>
                </a:lnTo>
                <a:lnTo>
                  <a:pt x="497" y="705"/>
                </a:lnTo>
                <a:lnTo>
                  <a:pt x="487" y="712"/>
                </a:lnTo>
                <a:lnTo>
                  <a:pt x="475" y="719"/>
                </a:lnTo>
                <a:lnTo>
                  <a:pt x="462" y="725"/>
                </a:lnTo>
                <a:lnTo>
                  <a:pt x="446" y="732"/>
                </a:lnTo>
                <a:lnTo>
                  <a:pt x="411" y="744"/>
                </a:lnTo>
                <a:lnTo>
                  <a:pt x="373" y="752"/>
                </a:lnTo>
                <a:lnTo>
                  <a:pt x="327" y="757"/>
                </a:lnTo>
                <a:lnTo>
                  <a:pt x="304" y="759"/>
                </a:lnTo>
                <a:lnTo>
                  <a:pt x="279" y="759"/>
                </a:lnTo>
                <a:lnTo>
                  <a:pt x="279" y="759"/>
                </a:lnTo>
                <a:lnTo>
                  <a:pt x="232" y="757"/>
                </a:lnTo>
                <a:lnTo>
                  <a:pt x="190" y="752"/>
                </a:lnTo>
                <a:lnTo>
                  <a:pt x="151" y="744"/>
                </a:lnTo>
                <a:lnTo>
                  <a:pt x="118" y="734"/>
                </a:lnTo>
                <a:lnTo>
                  <a:pt x="89" y="722"/>
                </a:lnTo>
                <a:lnTo>
                  <a:pt x="67" y="708"/>
                </a:lnTo>
                <a:lnTo>
                  <a:pt x="57" y="702"/>
                </a:lnTo>
                <a:lnTo>
                  <a:pt x="51" y="695"/>
                </a:lnTo>
                <a:lnTo>
                  <a:pt x="46" y="688"/>
                </a:lnTo>
                <a:lnTo>
                  <a:pt x="41" y="680"/>
                </a:lnTo>
                <a:lnTo>
                  <a:pt x="41" y="680"/>
                </a:lnTo>
                <a:lnTo>
                  <a:pt x="41" y="633"/>
                </a:lnTo>
                <a:lnTo>
                  <a:pt x="41" y="633"/>
                </a:lnTo>
                <a:lnTo>
                  <a:pt x="61" y="645"/>
                </a:lnTo>
                <a:lnTo>
                  <a:pt x="84" y="656"/>
                </a:lnTo>
                <a:lnTo>
                  <a:pt x="111" y="667"/>
                </a:lnTo>
                <a:lnTo>
                  <a:pt x="140" y="675"/>
                </a:lnTo>
                <a:lnTo>
                  <a:pt x="171" y="682"/>
                </a:lnTo>
                <a:lnTo>
                  <a:pt x="205" y="687"/>
                </a:lnTo>
                <a:lnTo>
                  <a:pt x="242" y="690"/>
                </a:lnTo>
                <a:lnTo>
                  <a:pt x="279" y="692"/>
                </a:lnTo>
                <a:lnTo>
                  <a:pt x="279" y="692"/>
                </a:lnTo>
                <a:close/>
                <a:moveTo>
                  <a:pt x="462" y="71"/>
                </a:moveTo>
                <a:lnTo>
                  <a:pt x="462" y="71"/>
                </a:lnTo>
                <a:lnTo>
                  <a:pt x="478" y="64"/>
                </a:lnTo>
                <a:lnTo>
                  <a:pt x="498" y="58"/>
                </a:lnTo>
                <a:lnTo>
                  <a:pt x="519" y="52"/>
                </a:lnTo>
                <a:lnTo>
                  <a:pt x="540" y="47"/>
                </a:lnTo>
                <a:lnTo>
                  <a:pt x="562" y="44"/>
                </a:lnTo>
                <a:lnTo>
                  <a:pt x="586" y="42"/>
                </a:lnTo>
                <a:lnTo>
                  <a:pt x="633" y="41"/>
                </a:lnTo>
                <a:lnTo>
                  <a:pt x="633" y="41"/>
                </a:lnTo>
                <a:lnTo>
                  <a:pt x="681" y="42"/>
                </a:lnTo>
                <a:lnTo>
                  <a:pt x="705" y="44"/>
                </a:lnTo>
                <a:lnTo>
                  <a:pt x="727" y="47"/>
                </a:lnTo>
                <a:lnTo>
                  <a:pt x="748" y="52"/>
                </a:lnTo>
                <a:lnTo>
                  <a:pt x="768" y="58"/>
                </a:lnTo>
                <a:lnTo>
                  <a:pt x="789" y="64"/>
                </a:lnTo>
                <a:lnTo>
                  <a:pt x="805" y="71"/>
                </a:lnTo>
                <a:lnTo>
                  <a:pt x="805" y="71"/>
                </a:lnTo>
                <a:lnTo>
                  <a:pt x="819" y="76"/>
                </a:lnTo>
                <a:lnTo>
                  <a:pt x="832" y="84"/>
                </a:lnTo>
                <a:lnTo>
                  <a:pt x="842" y="91"/>
                </a:lnTo>
                <a:lnTo>
                  <a:pt x="852" y="98"/>
                </a:lnTo>
                <a:lnTo>
                  <a:pt x="859" y="106"/>
                </a:lnTo>
                <a:lnTo>
                  <a:pt x="864" y="113"/>
                </a:lnTo>
                <a:lnTo>
                  <a:pt x="867" y="121"/>
                </a:lnTo>
                <a:lnTo>
                  <a:pt x="867" y="128"/>
                </a:lnTo>
                <a:lnTo>
                  <a:pt x="867" y="128"/>
                </a:lnTo>
                <a:lnTo>
                  <a:pt x="867" y="135"/>
                </a:lnTo>
                <a:lnTo>
                  <a:pt x="864" y="143"/>
                </a:lnTo>
                <a:lnTo>
                  <a:pt x="859" y="150"/>
                </a:lnTo>
                <a:lnTo>
                  <a:pt x="852" y="158"/>
                </a:lnTo>
                <a:lnTo>
                  <a:pt x="842" y="165"/>
                </a:lnTo>
                <a:lnTo>
                  <a:pt x="832" y="173"/>
                </a:lnTo>
                <a:lnTo>
                  <a:pt x="819" y="180"/>
                </a:lnTo>
                <a:lnTo>
                  <a:pt x="805" y="185"/>
                </a:lnTo>
                <a:lnTo>
                  <a:pt x="805" y="185"/>
                </a:lnTo>
                <a:lnTo>
                  <a:pt x="789" y="192"/>
                </a:lnTo>
                <a:lnTo>
                  <a:pt x="768" y="198"/>
                </a:lnTo>
                <a:lnTo>
                  <a:pt x="748" y="203"/>
                </a:lnTo>
                <a:lnTo>
                  <a:pt x="727" y="209"/>
                </a:lnTo>
                <a:lnTo>
                  <a:pt x="705" y="212"/>
                </a:lnTo>
                <a:lnTo>
                  <a:pt x="681" y="214"/>
                </a:lnTo>
                <a:lnTo>
                  <a:pt x="633" y="215"/>
                </a:lnTo>
                <a:lnTo>
                  <a:pt x="633" y="215"/>
                </a:lnTo>
                <a:lnTo>
                  <a:pt x="586" y="214"/>
                </a:lnTo>
                <a:lnTo>
                  <a:pt x="562" y="212"/>
                </a:lnTo>
                <a:lnTo>
                  <a:pt x="540" y="209"/>
                </a:lnTo>
                <a:lnTo>
                  <a:pt x="519" y="203"/>
                </a:lnTo>
                <a:lnTo>
                  <a:pt x="498" y="198"/>
                </a:lnTo>
                <a:lnTo>
                  <a:pt x="478" y="192"/>
                </a:lnTo>
                <a:lnTo>
                  <a:pt x="462" y="185"/>
                </a:lnTo>
                <a:lnTo>
                  <a:pt x="462" y="185"/>
                </a:lnTo>
                <a:lnTo>
                  <a:pt x="446" y="180"/>
                </a:lnTo>
                <a:lnTo>
                  <a:pt x="435" y="173"/>
                </a:lnTo>
                <a:lnTo>
                  <a:pt x="425" y="165"/>
                </a:lnTo>
                <a:lnTo>
                  <a:pt x="415" y="158"/>
                </a:lnTo>
                <a:lnTo>
                  <a:pt x="408" y="150"/>
                </a:lnTo>
                <a:lnTo>
                  <a:pt x="403" y="143"/>
                </a:lnTo>
                <a:lnTo>
                  <a:pt x="400" y="135"/>
                </a:lnTo>
                <a:lnTo>
                  <a:pt x="398" y="128"/>
                </a:lnTo>
                <a:lnTo>
                  <a:pt x="398" y="128"/>
                </a:lnTo>
                <a:lnTo>
                  <a:pt x="400" y="121"/>
                </a:lnTo>
                <a:lnTo>
                  <a:pt x="403" y="113"/>
                </a:lnTo>
                <a:lnTo>
                  <a:pt x="408" y="106"/>
                </a:lnTo>
                <a:lnTo>
                  <a:pt x="415" y="98"/>
                </a:lnTo>
                <a:lnTo>
                  <a:pt x="425" y="91"/>
                </a:lnTo>
                <a:lnTo>
                  <a:pt x="435" y="84"/>
                </a:lnTo>
                <a:lnTo>
                  <a:pt x="446" y="76"/>
                </a:lnTo>
                <a:lnTo>
                  <a:pt x="462" y="71"/>
                </a:lnTo>
                <a:lnTo>
                  <a:pt x="462" y="71"/>
                </a:lnTo>
                <a:close/>
                <a:moveTo>
                  <a:pt x="398" y="297"/>
                </a:moveTo>
                <a:lnTo>
                  <a:pt x="398" y="297"/>
                </a:lnTo>
                <a:lnTo>
                  <a:pt x="418" y="311"/>
                </a:lnTo>
                <a:lnTo>
                  <a:pt x="441" y="323"/>
                </a:lnTo>
                <a:lnTo>
                  <a:pt x="467" y="333"/>
                </a:lnTo>
                <a:lnTo>
                  <a:pt x="497" y="341"/>
                </a:lnTo>
                <a:lnTo>
                  <a:pt x="529" y="348"/>
                </a:lnTo>
                <a:lnTo>
                  <a:pt x="562" y="353"/>
                </a:lnTo>
                <a:lnTo>
                  <a:pt x="597" y="356"/>
                </a:lnTo>
                <a:lnTo>
                  <a:pt x="634" y="356"/>
                </a:lnTo>
                <a:lnTo>
                  <a:pt x="634" y="356"/>
                </a:lnTo>
                <a:lnTo>
                  <a:pt x="673" y="356"/>
                </a:lnTo>
                <a:lnTo>
                  <a:pt x="710" y="353"/>
                </a:lnTo>
                <a:lnTo>
                  <a:pt x="743" y="348"/>
                </a:lnTo>
                <a:lnTo>
                  <a:pt x="775" y="341"/>
                </a:lnTo>
                <a:lnTo>
                  <a:pt x="804" y="331"/>
                </a:lnTo>
                <a:lnTo>
                  <a:pt x="831" y="321"/>
                </a:lnTo>
                <a:lnTo>
                  <a:pt x="854" y="309"/>
                </a:lnTo>
                <a:lnTo>
                  <a:pt x="874" y="296"/>
                </a:lnTo>
                <a:lnTo>
                  <a:pt x="874" y="339"/>
                </a:lnTo>
                <a:lnTo>
                  <a:pt x="874" y="339"/>
                </a:lnTo>
                <a:lnTo>
                  <a:pt x="872" y="348"/>
                </a:lnTo>
                <a:lnTo>
                  <a:pt x="867" y="354"/>
                </a:lnTo>
                <a:lnTo>
                  <a:pt x="861" y="363"/>
                </a:lnTo>
                <a:lnTo>
                  <a:pt x="852" y="370"/>
                </a:lnTo>
                <a:lnTo>
                  <a:pt x="842" y="378"/>
                </a:lnTo>
                <a:lnTo>
                  <a:pt x="831" y="385"/>
                </a:lnTo>
                <a:lnTo>
                  <a:pt x="817" y="391"/>
                </a:lnTo>
                <a:lnTo>
                  <a:pt x="802" y="396"/>
                </a:lnTo>
                <a:lnTo>
                  <a:pt x="768" y="408"/>
                </a:lnTo>
                <a:lnTo>
                  <a:pt x="728" y="417"/>
                </a:lnTo>
                <a:lnTo>
                  <a:pt x="683" y="422"/>
                </a:lnTo>
                <a:lnTo>
                  <a:pt x="659" y="423"/>
                </a:lnTo>
                <a:lnTo>
                  <a:pt x="634" y="425"/>
                </a:lnTo>
                <a:lnTo>
                  <a:pt x="634" y="425"/>
                </a:lnTo>
                <a:lnTo>
                  <a:pt x="587" y="422"/>
                </a:lnTo>
                <a:lnTo>
                  <a:pt x="542" y="417"/>
                </a:lnTo>
                <a:lnTo>
                  <a:pt x="542" y="417"/>
                </a:lnTo>
                <a:lnTo>
                  <a:pt x="535" y="417"/>
                </a:lnTo>
                <a:lnTo>
                  <a:pt x="535" y="417"/>
                </a:lnTo>
                <a:lnTo>
                  <a:pt x="524" y="405"/>
                </a:lnTo>
                <a:lnTo>
                  <a:pt x="512" y="395"/>
                </a:lnTo>
                <a:lnTo>
                  <a:pt x="497" y="385"/>
                </a:lnTo>
                <a:lnTo>
                  <a:pt x="480" y="375"/>
                </a:lnTo>
                <a:lnTo>
                  <a:pt x="463" y="366"/>
                </a:lnTo>
                <a:lnTo>
                  <a:pt x="443" y="360"/>
                </a:lnTo>
                <a:lnTo>
                  <a:pt x="421" y="353"/>
                </a:lnTo>
                <a:lnTo>
                  <a:pt x="398" y="348"/>
                </a:lnTo>
                <a:lnTo>
                  <a:pt x="398" y="348"/>
                </a:lnTo>
                <a:lnTo>
                  <a:pt x="398" y="297"/>
                </a:lnTo>
                <a:lnTo>
                  <a:pt x="398" y="297"/>
                </a:lnTo>
                <a:close/>
                <a:moveTo>
                  <a:pt x="104" y="405"/>
                </a:moveTo>
                <a:lnTo>
                  <a:pt x="104" y="405"/>
                </a:lnTo>
                <a:lnTo>
                  <a:pt x="123" y="398"/>
                </a:lnTo>
                <a:lnTo>
                  <a:pt x="141" y="393"/>
                </a:lnTo>
                <a:lnTo>
                  <a:pt x="161" y="388"/>
                </a:lnTo>
                <a:lnTo>
                  <a:pt x="183" y="383"/>
                </a:lnTo>
                <a:lnTo>
                  <a:pt x="205" y="380"/>
                </a:lnTo>
                <a:lnTo>
                  <a:pt x="228" y="378"/>
                </a:lnTo>
                <a:lnTo>
                  <a:pt x="277" y="375"/>
                </a:lnTo>
                <a:lnTo>
                  <a:pt x="277" y="375"/>
                </a:lnTo>
                <a:lnTo>
                  <a:pt x="326" y="378"/>
                </a:lnTo>
                <a:lnTo>
                  <a:pt x="348" y="380"/>
                </a:lnTo>
                <a:lnTo>
                  <a:pt x="371" y="383"/>
                </a:lnTo>
                <a:lnTo>
                  <a:pt x="391" y="388"/>
                </a:lnTo>
                <a:lnTo>
                  <a:pt x="413" y="393"/>
                </a:lnTo>
                <a:lnTo>
                  <a:pt x="431" y="398"/>
                </a:lnTo>
                <a:lnTo>
                  <a:pt x="450" y="405"/>
                </a:lnTo>
                <a:lnTo>
                  <a:pt x="450" y="405"/>
                </a:lnTo>
                <a:lnTo>
                  <a:pt x="463" y="412"/>
                </a:lnTo>
                <a:lnTo>
                  <a:pt x="475" y="418"/>
                </a:lnTo>
                <a:lnTo>
                  <a:pt x="487" y="425"/>
                </a:lnTo>
                <a:lnTo>
                  <a:pt x="495" y="433"/>
                </a:lnTo>
                <a:lnTo>
                  <a:pt x="502" y="440"/>
                </a:lnTo>
                <a:lnTo>
                  <a:pt x="507" y="448"/>
                </a:lnTo>
                <a:lnTo>
                  <a:pt x="510" y="455"/>
                </a:lnTo>
                <a:lnTo>
                  <a:pt x="512" y="464"/>
                </a:lnTo>
                <a:lnTo>
                  <a:pt x="512" y="464"/>
                </a:lnTo>
                <a:lnTo>
                  <a:pt x="510" y="470"/>
                </a:lnTo>
                <a:lnTo>
                  <a:pt x="507" y="479"/>
                </a:lnTo>
                <a:lnTo>
                  <a:pt x="502" y="485"/>
                </a:lnTo>
                <a:lnTo>
                  <a:pt x="495" y="494"/>
                </a:lnTo>
                <a:lnTo>
                  <a:pt x="487" y="500"/>
                </a:lnTo>
                <a:lnTo>
                  <a:pt x="475" y="507"/>
                </a:lnTo>
                <a:lnTo>
                  <a:pt x="463" y="514"/>
                </a:lnTo>
                <a:lnTo>
                  <a:pt x="450" y="521"/>
                </a:lnTo>
                <a:lnTo>
                  <a:pt x="450" y="521"/>
                </a:lnTo>
                <a:lnTo>
                  <a:pt x="431" y="527"/>
                </a:lnTo>
                <a:lnTo>
                  <a:pt x="413" y="534"/>
                </a:lnTo>
                <a:lnTo>
                  <a:pt x="391" y="539"/>
                </a:lnTo>
                <a:lnTo>
                  <a:pt x="371" y="542"/>
                </a:lnTo>
                <a:lnTo>
                  <a:pt x="348" y="546"/>
                </a:lnTo>
                <a:lnTo>
                  <a:pt x="326" y="549"/>
                </a:lnTo>
                <a:lnTo>
                  <a:pt x="277" y="551"/>
                </a:lnTo>
                <a:lnTo>
                  <a:pt x="277" y="551"/>
                </a:lnTo>
                <a:lnTo>
                  <a:pt x="228" y="549"/>
                </a:lnTo>
                <a:lnTo>
                  <a:pt x="205" y="546"/>
                </a:lnTo>
                <a:lnTo>
                  <a:pt x="183" y="542"/>
                </a:lnTo>
                <a:lnTo>
                  <a:pt x="161" y="539"/>
                </a:lnTo>
                <a:lnTo>
                  <a:pt x="141" y="534"/>
                </a:lnTo>
                <a:lnTo>
                  <a:pt x="123" y="527"/>
                </a:lnTo>
                <a:lnTo>
                  <a:pt x="104" y="521"/>
                </a:lnTo>
                <a:lnTo>
                  <a:pt x="104" y="521"/>
                </a:lnTo>
                <a:lnTo>
                  <a:pt x="91" y="514"/>
                </a:lnTo>
                <a:lnTo>
                  <a:pt x="78" y="507"/>
                </a:lnTo>
                <a:lnTo>
                  <a:pt x="67" y="500"/>
                </a:lnTo>
                <a:lnTo>
                  <a:pt x="59" y="494"/>
                </a:lnTo>
                <a:lnTo>
                  <a:pt x="52" y="485"/>
                </a:lnTo>
                <a:lnTo>
                  <a:pt x="46" y="479"/>
                </a:lnTo>
                <a:lnTo>
                  <a:pt x="44" y="470"/>
                </a:lnTo>
                <a:lnTo>
                  <a:pt x="42" y="464"/>
                </a:lnTo>
                <a:lnTo>
                  <a:pt x="42" y="464"/>
                </a:lnTo>
                <a:lnTo>
                  <a:pt x="44" y="455"/>
                </a:lnTo>
                <a:lnTo>
                  <a:pt x="46" y="448"/>
                </a:lnTo>
                <a:lnTo>
                  <a:pt x="52" y="440"/>
                </a:lnTo>
                <a:lnTo>
                  <a:pt x="59" y="433"/>
                </a:lnTo>
                <a:lnTo>
                  <a:pt x="67" y="425"/>
                </a:lnTo>
                <a:lnTo>
                  <a:pt x="78" y="418"/>
                </a:lnTo>
                <a:lnTo>
                  <a:pt x="91" y="412"/>
                </a:lnTo>
                <a:lnTo>
                  <a:pt x="104" y="405"/>
                </a:lnTo>
                <a:lnTo>
                  <a:pt x="104" y="405"/>
                </a:lnTo>
                <a:close/>
                <a:moveTo>
                  <a:pt x="279" y="866"/>
                </a:moveTo>
                <a:lnTo>
                  <a:pt x="279" y="866"/>
                </a:lnTo>
                <a:lnTo>
                  <a:pt x="232" y="865"/>
                </a:lnTo>
                <a:lnTo>
                  <a:pt x="190" y="859"/>
                </a:lnTo>
                <a:lnTo>
                  <a:pt x="151" y="853"/>
                </a:lnTo>
                <a:lnTo>
                  <a:pt x="118" y="843"/>
                </a:lnTo>
                <a:lnTo>
                  <a:pt x="89" y="829"/>
                </a:lnTo>
                <a:lnTo>
                  <a:pt x="67" y="818"/>
                </a:lnTo>
                <a:lnTo>
                  <a:pt x="57" y="809"/>
                </a:lnTo>
                <a:lnTo>
                  <a:pt x="51" y="802"/>
                </a:lnTo>
                <a:lnTo>
                  <a:pt x="46" y="796"/>
                </a:lnTo>
                <a:lnTo>
                  <a:pt x="41" y="789"/>
                </a:lnTo>
                <a:lnTo>
                  <a:pt x="41" y="789"/>
                </a:lnTo>
                <a:lnTo>
                  <a:pt x="41" y="740"/>
                </a:lnTo>
                <a:lnTo>
                  <a:pt x="41" y="740"/>
                </a:lnTo>
                <a:lnTo>
                  <a:pt x="61" y="754"/>
                </a:lnTo>
                <a:lnTo>
                  <a:pt x="84" y="764"/>
                </a:lnTo>
                <a:lnTo>
                  <a:pt x="111" y="776"/>
                </a:lnTo>
                <a:lnTo>
                  <a:pt x="140" y="784"/>
                </a:lnTo>
                <a:lnTo>
                  <a:pt x="171" y="791"/>
                </a:lnTo>
                <a:lnTo>
                  <a:pt x="205" y="796"/>
                </a:lnTo>
                <a:lnTo>
                  <a:pt x="242" y="799"/>
                </a:lnTo>
                <a:lnTo>
                  <a:pt x="279" y="799"/>
                </a:lnTo>
                <a:lnTo>
                  <a:pt x="279" y="799"/>
                </a:lnTo>
                <a:lnTo>
                  <a:pt x="317" y="799"/>
                </a:lnTo>
                <a:lnTo>
                  <a:pt x="353" y="796"/>
                </a:lnTo>
                <a:lnTo>
                  <a:pt x="386" y="791"/>
                </a:lnTo>
                <a:lnTo>
                  <a:pt x="418" y="782"/>
                </a:lnTo>
                <a:lnTo>
                  <a:pt x="448" y="774"/>
                </a:lnTo>
                <a:lnTo>
                  <a:pt x="475" y="764"/>
                </a:lnTo>
                <a:lnTo>
                  <a:pt x="497" y="752"/>
                </a:lnTo>
                <a:lnTo>
                  <a:pt x="517" y="739"/>
                </a:lnTo>
                <a:lnTo>
                  <a:pt x="519" y="782"/>
                </a:lnTo>
                <a:lnTo>
                  <a:pt x="519" y="782"/>
                </a:lnTo>
                <a:lnTo>
                  <a:pt x="515" y="789"/>
                </a:lnTo>
                <a:lnTo>
                  <a:pt x="512" y="797"/>
                </a:lnTo>
                <a:lnTo>
                  <a:pt x="505" y="806"/>
                </a:lnTo>
                <a:lnTo>
                  <a:pt x="497" y="812"/>
                </a:lnTo>
                <a:lnTo>
                  <a:pt x="487" y="819"/>
                </a:lnTo>
                <a:lnTo>
                  <a:pt x="475" y="828"/>
                </a:lnTo>
                <a:lnTo>
                  <a:pt x="462" y="834"/>
                </a:lnTo>
                <a:lnTo>
                  <a:pt x="446" y="839"/>
                </a:lnTo>
                <a:lnTo>
                  <a:pt x="411" y="851"/>
                </a:lnTo>
                <a:lnTo>
                  <a:pt x="373" y="859"/>
                </a:lnTo>
                <a:lnTo>
                  <a:pt x="327" y="865"/>
                </a:lnTo>
                <a:lnTo>
                  <a:pt x="304" y="866"/>
                </a:lnTo>
                <a:lnTo>
                  <a:pt x="279" y="866"/>
                </a:lnTo>
                <a:lnTo>
                  <a:pt x="279" y="866"/>
                </a:lnTo>
                <a:close/>
                <a:moveTo>
                  <a:pt x="564" y="730"/>
                </a:moveTo>
                <a:lnTo>
                  <a:pt x="564" y="730"/>
                </a:lnTo>
                <a:lnTo>
                  <a:pt x="557" y="730"/>
                </a:lnTo>
                <a:lnTo>
                  <a:pt x="557" y="685"/>
                </a:lnTo>
                <a:lnTo>
                  <a:pt x="557" y="685"/>
                </a:lnTo>
                <a:lnTo>
                  <a:pt x="559" y="678"/>
                </a:lnTo>
                <a:lnTo>
                  <a:pt x="559" y="678"/>
                </a:lnTo>
                <a:lnTo>
                  <a:pt x="559" y="675"/>
                </a:lnTo>
                <a:lnTo>
                  <a:pt x="559" y="670"/>
                </a:lnTo>
                <a:lnTo>
                  <a:pt x="559" y="670"/>
                </a:lnTo>
                <a:lnTo>
                  <a:pt x="596" y="673"/>
                </a:lnTo>
                <a:lnTo>
                  <a:pt x="634" y="675"/>
                </a:lnTo>
                <a:lnTo>
                  <a:pt x="634" y="675"/>
                </a:lnTo>
                <a:lnTo>
                  <a:pt x="683" y="673"/>
                </a:lnTo>
                <a:lnTo>
                  <a:pt x="730" y="668"/>
                </a:lnTo>
                <a:lnTo>
                  <a:pt x="730" y="668"/>
                </a:lnTo>
                <a:lnTo>
                  <a:pt x="727" y="673"/>
                </a:lnTo>
                <a:lnTo>
                  <a:pt x="727" y="678"/>
                </a:lnTo>
                <a:lnTo>
                  <a:pt x="727" y="678"/>
                </a:lnTo>
                <a:lnTo>
                  <a:pt x="727" y="727"/>
                </a:lnTo>
                <a:lnTo>
                  <a:pt x="727" y="727"/>
                </a:lnTo>
                <a:lnTo>
                  <a:pt x="681" y="734"/>
                </a:lnTo>
                <a:lnTo>
                  <a:pt x="634" y="735"/>
                </a:lnTo>
                <a:lnTo>
                  <a:pt x="634" y="735"/>
                </a:lnTo>
                <a:lnTo>
                  <a:pt x="599" y="734"/>
                </a:lnTo>
                <a:lnTo>
                  <a:pt x="564" y="730"/>
                </a:lnTo>
                <a:lnTo>
                  <a:pt x="564" y="730"/>
                </a:lnTo>
                <a:close/>
                <a:moveTo>
                  <a:pt x="1005" y="866"/>
                </a:moveTo>
                <a:lnTo>
                  <a:pt x="1005" y="866"/>
                </a:lnTo>
                <a:lnTo>
                  <a:pt x="960" y="865"/>
                </a:lnTo>
                <a:lnTo>
                  <a:pt x="916" y="859"/>
                </a:lnTo>
                <a:lnTo>
                  <a:pt x="877" y="853"/>
                </a:lnTo>
                <a:lnTo>
                  <a:pt x="844" y="843"/>
                </a:lnTo>
                <a:lnTo>
                  <a:pt x="815" y="829"/>
                </a:lnTo>
                <a:lnTo>
                  <a:pt x="794" y="818"/>
                </a:lnTo>
                <a:lnTo>
                  <a:pt x="785" y="809"/>
                </a:lnTo>
                <a:lnTo>
                  <a:pt x="777" y="802"/>
                </a:lnTo>
                <a:lnTo>
                  <a:pt x="772" y="796"/>
                </a:lnTo>
                <a:lnTo>
                  <a:pt x="768" y="789"/>
                </a:lnTo>
                <a:lnTo>
                  <a:pt x="768" y="789"/>
                </a:lnTo>
                <a:lnTo>
                  <a:pt x="767" y="745"/>
                </a:lnTo>
                <a:lnTo>
                  <a:pt x="767" y="745"/>
                </a:lnTo>
                <a:lnTo>
                  <a:pt x="787" y="759"/>
                </a:lnTo>
                <a:lnTo>
                  <a:pt x="810" y="771"/>
                </a:lnTo>
                <a:lnTo>
                  <a:pt x="836" y="781"/>
                </a:lnTo>
                <a:lnTo>
                  <a:pt x="864" y="791"/>
                </a:lnTo>
                <a:lnTo>
                  <a:pt x="896" y="797"/>
                </a:lnTo>
                <a:lnTo>
                  <a:pt x="929" y="802"/>
                </a:lnTo>
                <a:lnTo>
                  <a:pt x="966" y="806"/>
                </a:lnTo>
                <a:lnTo>
                  <a:pt x="1003" y="806"/>
                </a:lnTo>
                <a:lnTo>
                  <a:pt x="1003" y="806"/>
                </a:lnTo>
                <a:lnTo>
                  <a:pt x="1042" y="806"/>
                </a:lnTo>
                <a:lnTo>
                  <a:pt x="1079" y="802"/>
                </a:lnTo>
                <a:lnTo>
                  <a:pt x="1114" y="796"/>
                </a:lnTo>
                <a:lnTo>
                  <a:pt x="1146" y="789"/>
                </a:lnTo>
                <a:lnTo>
                  <a:pt x="1176" y="779"/>
                </a:lnTo>
                <a:lnTo>
                  <a:pt x="1203" y="769"/>
                </a:lnTo>
                <a:lnTo>
                  <a:pt x="1225" y="755"/>
                </a:lnTo>
                <a:lnTo>
                  <a:pt x="1245" y="742"/>
                </a:lnTo>
                <a:lnTo>
                  <a:pt x="1245" y="782"/>
                </a:lnTo>
                <a:lnTo>
                  <a:pt x="1245" y="782"/>
                </a:lnTo>
                <a:lnTo>
                  <a:pt x="1243" y="789"/>
                </a:lnTo>
                <a:lnTo>
                  <a:pt x="1238" y="797"/>
                </a:lnTo>
                <a:lnTo>
                  <a:pt x="1231" y="806"/>
                </a:lnTo>
                <a:lnTo>
                  <a:pt x="1223" y="812"/>
                </a:lnTo>
                <a:lnTo>
                  <a:pt x="1213" y="819"/>
                </a:lnTo>
                <a:lnTo>
                  <a:pt x="1201" y="828"/>
                </a:lnTo>
                <a:lnTo>
                  <a:pt x="1188" y="834"/>
                </a:lnTo>
                <a:lnTo>
                  <a:pt x="1173" y="839"/>
                </a:lnTo>
                <a:lnTo>
                  <a:pt x="1137" y="851"/>
                </a:lnTo>
                <a:lnTo>
                  <a:pt x="1099" y="859"/>
                </a:lnTo>
                <a:lnTo>
                  <a:pt x="1054" y="865"/>
                </a:lnTo>
                <a:lnTo>
                  <a:pt x="1030" y="866"/>
                </a:lnTo>
                <a:lnTo>
                  <a:pt x="1005" y="866"/>
                </a:lnTo>
                <a:lnTo>
                  <a:pt x="1005" y="86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34" name="Google Shape;196;p13">
            <a:extLst>
              <a:ext uri="{FF2B5EF4-FFF2-40B4-BE49-F238E27FC236}">
                <a16:creationId xmlns:a16="http://schemas.microsoft.com/office/drawing/2014/main" id="{F25CCEB9-FE6A-464F-BDE6-5F90FBCE70BA}"/>
              </a:ext>
            </a:extLst>
          </p:cNvPr>
          <p:cNvGrpSpPr/>
          <p:nvPr/>
        </p:nvGrpSpPr>
        <p:grpSpPr>
          <a:xfrm>
            <a:off x="7850421" y="1361907"/>
            <a:ext cx="882031" cy="1002362"/>
            <a:chOff x="0" y="0"/>
            <a:chExt cx="2147483647" cy="2147483647"/>
          </a:xfrm>
        </p:grpSpPr>
        <p:sp>
          <p:nvSpPr>
            <p:cNvPr id="35" name="Google Shape;197;p13">
              <a:extLst>
                <a:ext uri="{FF2B5EF4-FFF2-40B4-BE49-F238E27FC236}">
                  <a16:creationId xmlns:a16="http://schemas.microsoft.com/office/drawing/2014/main" id="{3AEFD972-4065-4835-B06D-94A6DEC550F3}"/>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36" name="Google Shape;198;p13">
              <a:extLst>
                <a:ext uri="{FF2B5EF4-FFF2-40B4-BE49-F238E27FC236}">
                  <a16:creationId xmlns:a16="http://schemas.microsoft.com/office/drawing/2014/main" id="{578E4AED-2500-4DA6-BE39-20ED0615D5F0}"/>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
        <p:nvSpPr>
          <p:cNvPr id="37" name="Google Shape;800;p86">
            <a:extLst>
              <a:ext uri="{FF2B5EF4-FFF2-40B4-BE49-F238E27FC236}">
                <a16:creationId xmlns:a16="http://schemas.microsoft.com/office/drawing/2014/main" id="{E8314BB2-5D87-4ECC-9FBF-D41A446B74C7}"/>
              </a:ext>
            </a:extLst>
          </p:cNvPr>
          <p:cNvSpPr/>
          <p:nvPr/>
        </p:nvSpPr>
        <p:spPr>
          <a:xfrm>
            <a:off x="8064476" y="1946333"/>
            <a:ext cx="454318" cy="320321"/>
          </a:xfrm>
          <a:custGeom>
            <a:avLst/>
            <a:gdLst/>
            <a:ahLst/>
            <a:cxnLst/>
            <a:rect l="l" t="t" r="r" b="b"/>
            <a:pathLst>
              <a:path w="1285" h="906" extrusionOk="0">
                <a:moveTo>
                  <a:pt x="1283" y="685"/>
                </a:moveTo>
                <a:lnTo>
                  <a:pt x="1283" y="685"/>
                </a:lnTo>
                <a:lnTo>
                  <a:pt x="1282" y="677"/>
                </a:lnTo>
                <a:lnTo>
                  <a:pt x="1278" y="672"/>
                </a:lnTo>
                <a:lnTo>
                  <a:pt x="1278" y="672"/>
                </a:lnTo>
                <a:lnTo>
                  <a:pt x="1275" y="658"/>
                </a:lnTo>
                <a:lnTo>
                  <a:pt x="1270" y="646"/>
                </a:lnTo>
                <a:lnTo>
                  <a:pt x="1263" y="635"/>
                </a:lnTo>
                <a:lnTo>
                  <a:pt x="1253" y="623"/>
                </a:lnTo>
                <a:lnTo>
                  <a:pt x="1241" y="613"/>
                </a:lnTo>
                <a:lnTo>
                  <a:pt x="1228" y="603"/>
                </a:lnTo>
                <a:lnTo>
                  <a:pt x="1213" y="593"/>
                </a:lnTo>
                <a:lnTo>
                  <a:pt x="1194" y="584"/>
                </a:lnTo>
                <a:lnTo>
                  <a:pt x="1176" y="578"/>
                </a:lnTo>
                <a:lnTo>
                  <a:pt x="1154" y="571"/>
                </a:lnTo>
                <a:lnTo>
                  <a:pt x="1132" y="564"/>
                </a:lnTo>
                <a:lnTo>
                  <a:pt x="1109" y="559"/>
                </a:lnTo>
                <a:lnTo>
                  <a:pt x="1084" y="556"/>
                </a:lnTo>
                <a:lnTo>
                  <a:pt x="1059" y="552"/>
                </a:lnTo>
                <a:lnTo>
                  <a:pt x="1032" y="551"/>
                </a:lnTo>
                <a:lnTo>
                  <a:pt x="1003" y="551"/>
                </a:lnTo>
                <a:lnTo>
                  <a:pt x="1003" y="551"/>
                </a:lnTo>
                <a:lnTo>
                  <a:pt x="958" y="552"/>
                </a:lnTo>
                <a:lnTo>
                  <a:pt x="914" y="557"/>
                </a:lnTo>
                <a:lnTo>
                  <a:pt x="913" y="457"/>
                </a:lnTo>
                <a:lnTo>
                  <a:pt x="913" y="457"/>
                </a:lnTo>
                <a:lnTo>
                  <a:pt x="914" y="452"/>
                </a:lnTo>
                <a:lnTo>
                  <a:pt x="914" y="452"/>
                </a:lnTo>
                <a:lnTo>
                  <a:pt x="914" y="448"/>
                </a:lnTo>
                <a:lnTo>
                  <a:pt x="913" y="349"/>
                </a:lnTo>
                <a:lnTo>
                  <a:pt x="913" y="349"/>
                </a:lnTo>
                <a:lnTo>
                  <a:pt x="914" y="343"/>
                </a:lnTo>
                <a:lnTo>
                  <a:pt x="914" y="343"/>
                </a:lnTo>
                <a:lnTo>
                  <a:pt x="914" y="341"/>
                </a:lnTo>
                <a:lnTo>
                  <a:pt x="913" y="242"/>
                </a:lnTo>
                <a:lnTo>
                  <a:pt x="913" y="242"/>
                </a:lnTo>
                <a:lnTo>
                  <a:pt x="914" y="235"/>
                </a:lnTo>
                <a:lnTo>
                  <a:pt x="914" y="235"/>
                </a:lnTo>
                <a:lnTo>
                  <a:pt x="914" y="232"/>
                </a:lnTo>
                <a:lnTo>
                  <a:pt x="913" y="135"/>
                </a:lnTo>
                <a:lnTo>
                  <a:pt x="913" y="135"/>
                </a:lnTo>
                <a:lnTo>
                  <a:pt x="911" y="126"/>
                </a:lnTo>
                <a:lnTo>
                  <a:pt x="908" y="121"/>
                </a:lnTo>
                <a:lnTo>
                  <a:pt x="908" y="121"/>
                </a:lnTo>
                <a:lnTo>
                  <a:pt x="906" y="108"/>
                </a:lnTo>
                <a:lnTo>
                  <a:pt x="899" y="96"/>
                </a:lnTo>
                <a:lnTo>
                  <a:pt x="893" y="84"/>
                </a:lnTo>
                <a:lnTo>
                  <a:pt x="883" y="73"/>
                </a:lnTo>
                <a:lnTo>
                  <a:pt x="871" y="63"/>
                </a:lnTo>
                <a:lnTo>
                  <a:pt x="857" y="52"/>
                </a:lnTo>
                <a:lnTo>
                  <a:pt x="842" y="42"/>
                </a:lnTo>
                <a:lnTo>
                  <a:pt x="824" y="34"/>
                </a:lnTo>
                <a:lnTo>
                  <a:pt x="805" y="27"/>
                </a:lnTo>
                <a:lnTo>
                  <a:pt x="785" y="21"/>
                </a:lnTo>
                <a:lnTo>
                  <a:pt x="762" y="14"/>
                </a:lnTo>
                <a:lnTo>
                  <a:pt x="738" y="9"/>
                </a:lnTo>
                <a:lnTo>
                  <a:pt x="715" y="5"/>
                </a:lnTo>
                <a:lnTo>
                  <a:pt x="688" y="2"/>
                </a:lnTo>
                <a:lnTo>
                  <a:pt x="661" y="0"/>
                </a:lnTo>
                <a:lnTo>
                  <a:pt x="633" y="0"/>
                </a:lnTo>
                <a:lnTo>
                  <a:pt x="633" y="0"/>
                </a:lnTo>
                <a:lnTo>
                  <a:pt x="606" y="0"/>
                </a:lnTo>
                <a:lnTo>
                  <a:pt x="579" y="2"/>
                </a:lnTo>
                <a:lnTo>
                  <a:pt x="554" y="5"/>
                </a:lnTo>
                <a:lnTo>
                  <a:pt x="529" y="9"/>
                </a:lnTo>
                <a:lnTo>
                  <a:pt x="505" y="14"/>
                </a:lnTo>
                <a:lnTo>
                  <a:pt x="483" y="19"/>
                </a:lnTo>
                <a:lnTo>
                  <a:pt x="463" y="26"/>
                </a:lnTo>
                <a:lnTo>
                  <a:pt x="445" y="34"/>
                </a:lnTo>
                <a:lnTo>
                  <a:pt x="426" y="42"/>
                </a:lnTo>
                <a:lnTo>
                  <a:pt x="411" y="51"/>
                </a:lnTo>
                <a:lnTo>
                  <a:pt x="398" y="61"/>
                </a:lnTo>
                <a:lnTo>
                  <a:pt x="386" y="71"/>
                </a:lnTo>
                <a:lnTo>
                  <a:pt x="376" y="83"/>
                </a:lnTo>
                <a:lnTo>
                  <a:pt x="368" y="93"/>
                </a:lnTo>
                <a:lnTo>
                  <a:pt x="363" y="106"/>
                </a:lnTo>
                <a:lnTo>
                  <a:pt x="359" y="118"/>
                </a:lnTo>
                <a:lnTo>
                  <a:pt x="359" y="118"/>
                </a:lnTo>
                <a:lnTo>
                  <a:pt x="358" y="123"/>
                </a:lnTo>
                <a:lnTo>
                  <a:pt x="356" y="128"/>
                </a:lnTo>
                <a:lnTo>
                  <a:pt x="356" y="128"/>
                </a:lnTo>
                <a:lnTo>
                  <a:pt x="358" y="230"/>
                </a:lnTo>
                <a:lnTo>
                  <a:pt x="358" y="230"/>
                </a:lnTo>
                <a:lnTo>
                  <a:pt x="356" y="235"/>
                </a:lnTo>
                <a:lnTo>
                  <a:pt x="356" y="235"/>
                </a:lnTo>
                <a:lnTo>
                  <a:pt x="358" y="341"/>
                </a:lnTo>
                <a:lnTo>
                  <a:pt x="358" y="341"/>
                </a:lnTo>
                <a:lnTo>
                  <a:pt x="317" y="336"/>
                </a:lnTo>
                <a:lnTo>
                  <a:pt x="277" y="334"/>
                </a:lnTo>
                <a:lnTo>
                  <a:pt x="277" y="334"/>
                </a:lnTo>
                <a:lnTo>
                  <a:pt x="249" y="336"/>
                </a:lnTo>
                <a:lnTo>
                  <a:pt x="223" y="338"/>
                </a:lnTo>
                <a:lnTo>
                  <a:pt x="197" y="339"/>
                </a:lnTo>
                <a:lnTo>
                  <a:pt x="173" y="344"/>
                </a:lnTo>
                <a:lnTo>
                  <a:pt x="150" y="349"/>
                </a:lnTo>
                <a:lnTo>
                  <a:pt x="128" y="354"/>
                </a:lnTo>
                <a:lnTo>
                  <a:pt x="106" y="361"/>
                </a:lnTo>
                <a:lnTo>
                  <a:pt x="88" y="368"/>
                </a:lnTo>
                <a:lnTo>
                  <a:pt x="71" y="376"/>
                </a:lnTo>
                <a:lnTo>
                  <a:pt x="54" y="386"/>
                </a:lnTo>
                <a:lnTo>
                  <a:pt x="41" y="395"/>
                </a:lnTo>
                <a:lnTo>
                  <a:pt x="29" y="406"/>
                </a:lnTo>
                <a:lnTo>
                  <a:pt x="19" y="417"/>
                </a:lnTo>
                <a:lnTo>
                  <a:pt x="12" y="428"/>
                </a:lnTo>
                <a:lnTo>
                  <a:pt x="5" y="440"/>
                </a:lnTo>
                <a:lnTo>
                  <a:pt x="2" y="453"/>
                </a:lnTo>
                <a:lnTo>
                  <a:pt x="2" y="453"/>
                </a:lnTo>
                <a:lnTo>
                  <a:pt x="0" y="458"/>
                </a:lnTo>
                <a:lnTo>
                  <a:pt x="0" y="464"/>
                </a:lnTo>
                <a:lnTo>
                  <a:pt x="0" y="464"/>
                </a:lnTo>
                <a:lnTo>
                  <a:pt x="0" y="566"/>
                </a:lnTo>
                <a:lnTo>
                  <a:pt x="0" y="566"/>
                </a:lnTo>
                <a:lnTo>
                  <a:pt x="0" y="571"/>
                </a:lnTo>
                <a:lnTo>
                  <a:pt x="0" y="571"/>
                </a:lnTo>
                <a:lnTo>
                  <a:pt x="0" y="673"/>
                </a:lnTo>
                <a:lnTo>
                  <a:pt x="0" y="673"/>
                </a:lnTo>
                <a:lnTo>
                  <a:pt x="0" y="678"/>
                </a:lnTo>
                <a:lnTo>
                  <a:pt x="0" y="678"/>
                </a:lnTo>
                <a:lnTo>
                  <a:pt x="0" y="792"/>
                </a:lnTo>
                <a:lnTo>
                  <a:pt x="0" y="792"/>
                </a:lnTo>
                <a:lnTo>
                  <a:pt x="2" y="799"/>
                </a:lnTo>
                <a:lnTo>
                  <a:pt x="2" y="799"/>
                </a:lnTo>
                <a:lnTo>
                  <a:pt x="7" y="811"/>
                </a:lnTo>
                <a:lnTo>
                  <a:pt x="14" y="821"/>
                </a:lnTo>
                <a:lnTo>
                  <a:pt x="22" y="833"/>
                </a:lnTo>
                <a:lnTo>
                  <a:pt x="34" y="843"/>
                </a:lnTo>
                <a:lnTo>
                  <a:pt x="47" y="853"/>
                </a:lnTo>
                <a:lnTo>
                  <a:pt x="61" y="861"/>
                </a:lnTo>
                <a:lnTo>
                  <a:pt x="78" y="870"/>
                </a:lnTo>
                <a:lnTo>
                  <a:pt x="94" y="876"/>
                </a:lnTo>
                <a:lnTo>
                  <a:pt x="114" y="883"/>
                </a:lnTo>
                <a:lnTo>
                  <a:pt x="135" y="890"/>
                </a:lnTo>
                <a:lnTo>
                  <a:pt x="156" y="895"/>
                </a:lnTo>
                <a:lnTo>
                  <a:pt x="178" y="900"/>
                </a:lnTo>
                <a:lnTo>
                  <a:pt x="202" y="903"/>
                </a:lnTo>
                <a:lnTo>
                  <a:pt x="227" y="905"/>
                </a:lnTo>
                <a:lnTo>
                  <a:pt x="252" y="906"/>
                </a:lnTo>
                <a:lnTo>
                  <a:pt x="279" y="906"/>
                </a:lnTo>
                <a:lnTo>
                  <a:pt x="279" y="906"/>
                </a:lnTo>
                <a:lnTo>
                  <a:pt x="307" y="906"/>
                </a:lnTo>
                <a:lnTo>
                  <a:pt x="334" y="905"/>
                </a:lnTo>
                <a:lnTo>
                  <a:pt x="361" y="901"/>
                </a:lnTo>
                <a:lnTo>
                  <a:pt x="384" y="898"/>
                </a:lnTo>
                <a:lnTo>
                  <a:pt x="410" y="893"/>
                </a:lnTo>
                <a:lnTo>
                  <a:pt x="431" y="888"/>
                </a:lnTo>
                <a:lnTo>
                  <a:pt x="453" y="881"/>
                </a:lnTo>
                <a:lnTo>
                  <a:pt x="472" y="873"/>
                </a:lnTo>
                <a:lnTo>
                  <a:pt x="490" y="865"/>
                </a:lnTo>
                <a:lnTo>
                  <a:pt x="505" y="856"/>
                </a:lnTo>
                <a:lnTo>
                  <a:pt x="520" y="846"/>
                </a:lnTo>
                <a:lnTo>
                  <a:pt x="532" y="834"/>
                </a:lnTo>
                <a:lnTo>
                  <a:pt x="542" y="824"/>
                </a:lnTo>
                <a:lnTo>
                  <a:pt x="550" y="811"/>
                </a:lnTo>
                <a:lnTo>
                  <a:pt x="555" y="799"/>
                </a:lnTo>
                <a:lnTo>
                  <a:pt x="559" y="786"/>
                </a:lnTo>
                <a:lnTo>
                  <a:pt x="559" y="786"/>
                </a:lnTo>
                <a:lnTo>
                  <a:pt x="559" y="784"/>
                </a:lnTo>
                <a:lnTo>
                  <a:pt x="559" y="771"/>
                </a:lnTo>
                <a:lnTo>
                  <a:pt x="559" y="771"/>
                </a:lnTo>
                <a:lnTo>
                  <a:pt x="596" y="774"/>
                </a:lnTo>
                <a:lnTo>
                  <a:pt x="634" y="776"/>
                </a:lnTo>
                <a:lnTo>
                  <a:pt x="634" y="776"/>
                </a:lnTo>
                <a:lnTo>
                  <a:pt x="681" y="774"/>
                </a:lnTo>
                <a:lnTo>
                  <a:pt x="727" y="769"/>
                </a:lnTo>
                <a:lnTo>
                  <a:pt x="727" y="769"/>
                </a:lnTo>
                <a:lnTo>
                  <a:pt x="728" y="792"/>
                </a:lnTo>
                <a:lnTo>
                  <a:pt x="728" y="792"/>
                </a:lnTo>
                <a:lnTo>
                  <a:pt x="728" y="799"/>
                </a:lnTo>
                <a:lnTo>
                  <a:pt x="728" y="799"/>
                </a:lnTo>
                <a:lnTo>
                  <a:pt x="733" y="811"/>
                </a:lnTo>
                <a:lnTo>
                  <a:pt x="740" y="821"/>
                </a:lnTo>
                <a:lnTo>
                  <a:pt x="750" y="833"/>
                </a:lnTo>
                <a:lnTo>
                  <a:pt x="760" y="843"/>
                </a:lnTo>
                <a:lnTo>
                  <a:pt x="774" y="853"/>
                </a:lnTo>
                <a:lnTo>
                  <a:pt x="787" y="861"/>
                </a:lnTo>
                <a:lnTo>
                  <a:pt x="804" y="870"/>
                </a:lnTo>
                <a:lnTo>
                  <a:pt x="820" y="876"/>
                </a:lnTo>
                <a:lnTo>
                  <a:pt x="841" y="883"/>
                </a:lnTo>
                <a:lnTo>
                  <a:pt x="861" y="890"/>
                </a:lnTo>
                <a:lnTo>
                  <a:pt x="883" y="895"/>
                </a:lnTo>
                <a:lnTo>
                  <a:pt x="904" y="900"/>
                </a:lnTo>
                <a:lnTo>
                  <a:pt x="929" y="903"/>
                </a:lnTo>
                <a:lnTo>
                  <a:pt x="953" y="905"/>
                </a:lnTo>
                <a:lnTo>
                  <a:pt x="978" y="906"/>
                </a:lnTo>
                <a:lnTo>
                  <a:pt x="1005" y="906"/>
                </a:lnTo>
                <a:lnTo>
                  <a:pt x="1005" y="906"/>
                </a:lnTo>
                <a:lnTo>
                  <a:pt x="1033" y="906"/>
                </a:lnTo>
                <a:lnTo>
                  <a:pt x="1060" y="905"/>
                </a:lnTo>
                <a:lnTo>
                  <a:pt x="1087" y="901"/>
                </a:lnTo>
                <a:lnTo>
                  <a:pt x="1112" y="898"/>
                </a:lnTo>
                <a:lnTo>
                  <a:pt x="1136" y="893"/>
                </a:lnTo>
                <a:lnTo>
                  <a:pt x="1158" y="888"/>
                </a:lnTo>
                <a:lnTo>
                  <a:pt x="1179" y="881"/>
                </a:lnTo>
                <a:lnTo>
                  <a:pt x="1198" y="873"/>
                </a:lnTo>
                <a:lnTo>
                  <a:pt x="1216" y="865"/>
                </a:lnTo>
                <a:lnTo>
                  <a:pt x="1233" y="856"/>
                </a:lnTo>
                <a:lnTo>
                  <a:pt x="1246" y="846"/>
                </a:lnTo>
                <a:lnTo>
                  <a:pt x="1258" y="834"/>
                </a:lnTo>
                <a:lnTo>
                  <a:pt x="1268" y="824"/>
                </a:lnTo>
                <a:lnTo>
                  <a:pt x="1277" y="811"/>
                </a:lnTo>
                <a:lnTo>
                  <a:pt x="1282" y="799"/>
                </a:lnTo>
                <a:lnTo>
                  <a:pt x="1285" y="786"/>
                </a:lnTo>
                <a:lnTo>
                  <a:pt x="1285" y="786"/>
                </a:lnTo>
                <a:lnTo>
                  <a:pt x="1285" y="784"/>
                </a:lnTo>
                <a:lnTo>
                  <a:pt x="1283" y="685"/>
                </a:lnTo>
                <a:close/>
                <a:moveTo>
                  <a:pt x="1176" y="621"/>
                </a:moveTo>
                <a:lnTo>
                  <a:pt x="1176" y="621"/>
                </a:lnTo>
                <a:lnTo>
                  <a:pt x="1189" y="628"/>
                </a:lnTo>
                <a:lnTo>
                  <a:pt x="1203" y="635"/>
                </a:lnTo>
                <a:lnTo>
                  <a:pt x="1213" y="641"/>
                </a:lnTo>
                <a:lnTo>
                  <a:pt x="1221" y="648"/>
                </a:lnTo>
                <a:lnTo>
                  <a:pt x="1230" y="656"/>
                </a:lnTo>
                <a:lnTo>
                  <a:pt x="1235" y="663"/>
                </a:lnTo>
                <a:lnTo>
                  <a:pt x="1238" y="672"/>
                </a:lnTo>
                <a:lnTo>
                  <a:pt x="1238" y="678"/>
                </a:lnTo>
                <a:lnTo>
                  <a:pt x="1238" y="678"/>
                </a:lnTo>
                <a:lnTo>
                  <a:pt x="1238" y="687"/>
                </a:lnTo>
                <a:lnTo>
                  <a:pt x="1235" y="693"/>
                </a:lnTo>
                <a:lnTo>
                  <a:pt x="1230" y="702"/>
                </a:lnTo>
                <a:lnTo>
                  <a:pt x="1221" y="708"/>
                </a:lnTo>
                <a:lnTo>
                  <a:pt x="1213" y="715"/>
                </a:lnTo>
                <a:lnTo>
                  <a:pt x="1203" y="724"/>
                </a:lnTo>
                <a:lnTo>
                  <a:pt x="1189" y="730"/>
                </a:lnTo>
                <a:lnTo>
                  <a:pt x="1176" y="737"/>
                </a:lnTo>
                <a:lnTo>
                  <a:pt x="1176" y="737"/>
                </a:lnTo>
                <a:lnTo>
                  <a:pt x="1158" y="744"/>
                </a:lnTo>
                <a:lnTo>
                  <a:pt x="1139" y="749"/>
                </a:lnTo>
                <a:lnTo>
                  <a:pt x="1119" y="754"/>
                </a:lnTo>
                <a:lnTo>
                  <a:pt x="1097" y="759"/>
                </a:lnTo>
                <a:lnTo>
                  <a:pt x="1075" y="762"/>
                </a:lnTo>
                <a:lnTo>
                  <a:pt x="1052" y="764"/>
                </a:lnTo>
                <a:lnTo>
                  <a:pt x="1003" y="766"/>
                </a:lnTo>
                <a:lnTo>
                  <a:pt x="1003" y="766"/>
                </a:lnTo>
                <a:lnTo>
                  <a:pt x="955" y="764"/>
                </a:lnTo>
                <a:lnTo>
                  <a:pt x="933" y="762"/>
                </a:lnTo>
                <a:lnTo>
                  <a:pt x="909" y="759"/>
                </a:lnTo>
                <a:lnTo>
                  <a:pt x="889" y="754"/>
                </a:lnTo>
                <a:lnTo>
                  <a:pt x="867" y="749"/>
                </a:lnTo>
                <a:lnTo>
                  <a:pt x="849" y="744"/>
                </a:lnTo>
                <a:lnTo>
                  <a:pt x="831" y="737"/>
                </a:lnTo>
                <a:lnTo>
                  <a:pt x="831" y="737"/>
                </a:lnTo>
                <a:lnTo>
                  <a:pt x="817" y="730"/>
                </a:lnTo>
                <a:lnTo>
                  <a:pt x="805" y="724"/>
                </a:lnTo>
                <a:lnTo>
                  <a:pt x="794" y="715"/>
                </a:lnTo>
                <a:lnTo>
                  <a:pt x="785" y="708"/>
                </a:lnTo>
                <a:lnTo>
                  <a:pt x="779" y="702"/>
                </a:lnTo>
                <a:lnTo>
                  <a:pt x="774" y="693"/>
                </a:lnTo>
                <a:lnTo>
                  <a:pt x="770" y="687"/>
                </a:lnTo>
                <a:lnTo>
                  <a:pt x="768" y="678"/>
                </a:lnTo>
                <a:lnTo>
                  <a:pt x="768" y="678"/>
                </a:lnTo>
                <a:lnTo>
                  <a:pt x="770" y="672"/>
                </a:lnTo>
                <a:lnTo>
                  <a:pt x="774" y="663"/>
                </a:lnTo>
                <a:lnTo>
                  <a:pt x="779" y="656"/>
                </a:lnTo>
                <a:lnTo>
                  <a:pt x="785" y="648"/>
                </a:lnTo>
                <a:lnTo>
                  <a:pt x="794" y="641"/>
                </a:lnTo>
                <a:lnTo>
                  <a:pt x="805" y="635"/>
                </a:lnTo>
                <a:lnTo>
                  <a:pt x="817" y="628"/>
                </a:lnTo>
                <a:lnTo>
                  <a:pt x="831" y="621"/>
                </a:lnTo>
                <a:lnTo>
                  <a:pt x="831" y="621"/>
                </a:lnTo>
                <a:lnTo>
                  <a:pt x="849" y="615"/>
                </a:lnTo>
                <a:lnTo>
                  <a:pt x="867" y="608"/>
                </a:lnTo>
                <a:lnTo>
                  <a:pt x="889" y="603"/>
                </a:lnTo>
                <a:lnTo>
                  <a:pt x="909" y="599"/>
                </a:lnTo>
                <a:lnTo>
                  <a:pt x="933" y="596"/>
                </a:lnTo>
                <a:lnTo>
                  <a:pt x="955" y="593"/>
                </a:lnTo>
                <a:lnTo>
                  <a:pt x="1003" y="591"/>
                </a:lnTo>
                <a:lnTo>
                  <a:pt x="1003" y="591"/>
                </a:lnTo>
                <a:lnTo>
                  <a:pt x="1052" y="593"/>
                </a:lnTo>
                <a:lnTo>
                  <a:pt x="1075" y="596"/>
                </a:lnTo>
                <a:lnTo>
                  <a:pt x="1097" y="599"/>
                </a:lnTo>
                <a:lnTo>
                  <a:pt x="1119" y="603"/>
                </a:lnTo>
                <a:lnTo>
                  <a:pt x="1139" y="608"/>
                </a:lnTo>
                <a:lnTo>
                  <a:pt x="1158" y="615"/>
                </a:lnTo>
                <a:lnTo>
                  <a:pt x="1176" y="621"/>
                </a:lnTo>
                <a:lnTo>
                  <a:pt x="1176" y="621"/>
                </a:lnTo>
                <a:close/>
                <a:moveTo>
                  <a:pt x="753" y="625"/>
                </a:moveTo>
                <a:lnTo>
                  <a:pt x="753" y="625"/>
                </a:lnTo>
                <a:lnTo>
                  <a:pt x="752" y="625"/>
                </a:lnTo>
                <a:lnTo>
                  <a:pt x="752" y="625"/>
                </a:lnTo>
                <a:lnTo>
                  <a:pt x="727" y="628"/>
                </a:lnTo>
                <a:lnTo>
                  <a:pt x="696" y="631"/>
                </a:lnTo>
                <a:lnTo>
                  <a:pt x="666" y="633"/>
                </a:lnTo>
                <a:lnTo>
                  <a:pt x="634" y="635"/>
                </a:lnTo>
                <a:lnTo>
                  <a:pt x="634" y="635"/>
                </a:lnTo>
                <a:lnTo>
                  <a:pt x="596" y="633"/>
                </a:lnTo>
                <a:lnTo>
                  <a:pt x="557" y="630"/>
                </a:lnTo>
                <a:lnTo>
                  <a:pt x="557" y="578"/>
                </a:lnTo>
                <a:lnTo>
                  <a:pt x="557" y="578"/>
                </a:lnTo>
                <a:lnTo>
                  <a:pt x="559" y="571"/>
                </a:lnTo>
                <a:lnTo>
                  <a:pt x="559" y="571"/>
                </a:lnTo>
                <a:lnTo>
                  <a:pt x="559" y="568"/>
                </a:lnTo>
                <a:lnTo>
                  <a:pt x="559" y="568"/>
                </a:lnTo>
                <a:lnTo>
                  <a:pt x="559" y="568"/>
                </a:lnTo>
                <a:lnTo>
                  <a:pt x="596" y="571"/>
                </a:lnTo>
                <a:lnTo>
                  <a:pt x="634" y="573"/>
                </a:lnTo>
                <a:lnTo>
                  <a:pt x="634" y="573"/>
                </a:lnTo>
                <a:lnTo>
                  <a:pt x="673" y="571"/>
                </a:lnTo>
                <a:lnTo>
                  <a:pt x="710" y="568"/>
                </a:lnTo>
                <a:lnTo>
                  <a:pt x="743" y="563"/>
                </a:lnTo>
                <a:lnTo>
                  <a:pt x="775" y="556"/>
                </a:lnTo>
                <a:lnTo>
                  <a:pt x="804" y="547"/>
                </a:lnTo>
                <a:lnTo>
                  <a:pt x="831" y="537"/>
                </a:lnTo>
                <a:lnTo>
                  <a:pt x="854" y="526"/>
                </a:lnTo>
                <a:lnTo>
                  <a:pt x="874" y="512"/>
                </a:lnTo>
                <a:lnTo>
                  <a:pt x="874" y="564"/>
                </a:lnTo>
                <a:lnTo>
                  <a:pt x="874" y="564"/>
                </a:lnTo>
                <a:lnTo>
                  <a:pt x="854" y="569"/>
                </a:lnTo>
                <a:lnTo>
                  <a:pt x="836" y="576"/>
                </a:lnTo>
                <a:lnTo>
                  <a:pt x="819" y="583"/>
                </a:lnTo>
                <a:lnTo>
                  <a:pt x="802" y="589"/>
                </a:lnTo>
                <a:lnTo>
                  <a:pt x="789" y="598"/>
                </a:lnTo>
                <a:lnTo>
                  <a:pt x="775" y="606"/>
                </a:lnTo>
                <a:lnTo>
                  <a:pt x="763" y="615"/>
                </a:lnTo>
                <a:lnTo>
                  <a:pt x="753" y="625"/>
                </a:lnTo>
                <a:lnTo>
                  <a:pt x="753" y="625"/>
                </a:lnTo>
                <a:close/>
                <a:moveTo>
                  <a:pt x="874" y="232"/>
                </a:moveTo>
                <a:lnTo>
                  <a:pt x="874" y="232"/>
                </a:lnTo>
                <a:lnTo>
                  <a:pt x="872" y="239"/>
                </a:lnTo>
                <a:lnTo>
                  <a:pt x="867" y="247"/>
                </a:lnTo>
                <a:lnTo>
                  <a:pt x="861" y="255"/>
                </a:lnTo>
                <a:lnTo>
                  <a:pt x="852" y="262"/>
                </a:lnTo>
                <a:lnTo>
                  <a:pt x="842" y="269"/>
                </a:lnTo>
                <a:lnTo>
                  <a:pt x="831" y="277"/>
                </a:lnTo>
                <a:lnTo>
                  <a:pt x="817" y="284"/>
                </a:lnTo>
                <a:lnTo>
                  <a:pt x="802" y="289"/>
                </a:lnTo>
                <a:lnTo>
                  <a:pt x="768" y="301"/>
                </a:lnTo>
                <a:lnTo>
                  <a:pt x="728" y="309"/>
                </a:lnTo>
                <a:lnTo>
                  <a:pt x="683" y="314"/>
                </a:lnTo>
                <a:lnTo>
                  <a:pt x="659" y="316"/>
                </a:lnTo>
                <a:lnTo>
                  <a:pt x="634" y="316"/>
                </a:lnTo>
                <a:lnTo>
                  <a:pt x="634" y="316"/>
                </a:lnTo>
                <a:lnTo>
                  <a:pt x="589" y="314"/>
                </a:lnTo>
                <a:lnTo>
                  <a:pt x="545" y="309"/>
                </a:lnTo>
                <a:lnTo>
                  <a:pt x="507" y="302"/>
                </a:lnTo>
                <a:lnTo>
                  <a:pt x="473" y="291"/>
                </a:lnTo>
                <a:lnTo>
                  <a:pt x="446" y="279"/>
                </a:lnTo>
                <a:lnTo>
                  <a:pt x="423" y="266"/>
                </a:lnTo>
                <a:lnTo>
                  <a:pt x="415" y="259"/>
                </a:lnTo>
                <a:lnTo>
                  <a:pt x="406" y="252"/>
                </a:lnTo>
                <a:lnTo>
                  <a:pt x="401" y="245"/>
                </a:lnTo>
                <a:lnTo>
                  <a:pt x="398" y="239"/>
                </a:lnTo>
                <a:lnTo>
                  <a:pt x="398" y="239"/>
                </a:lnTo>
                <a:lnTo>
                  <a:pt x="398" y="195"/>
                </a:lnTo>
                <a:lnTo>
                  <a:pt x="398" y="195"/>
                </a:lnTo>
                <a:lnTo>
                  <a:pt x="416" y="209"/>
                </a:lnTo>
                <a:lnTo>
                  <a:pt x="440" y="220"/>
                </a:lnTo>
                <a:lnTo>
                  <a:pt x="465" y="230"/>
                </a:lnTo>
                <a:lnTo>
                  <a:pt x="495" y="239"/>
                </a:lnTo>
                <a:lnTo>
                  <a:pt x="525" y="247"/>
                </a:lnTo>
                <a:lnTo>
                  <a:pt x="559" y="252"/>
                </a:lnTo>
                <a:lnTo>
                  <a:pt x="596" y="255"/>
                </a:lnTo>
                <a:lnTo>
                  <a:pt x="633" y="255"/>
                </a:lnTo>
                <a:lnTo>
                  <a:pt x="633" y="255"/>
                </a:lnTo>
                <a:lnTo>
                  <a:pt x="673" y="255"/>
                </a:lnTo>
                <a:lnTo>
                  <a:pt x="710" y="252"/>
                </a:lnTo>
                <a:lnTo>
                  <a:pt x="743" y="245"/>
                </a:lnTo>
                <a:lnTo>
                  <a:pt x="777" y="239"/>
                </a:lnTo>
                <a:lnTo>
                  <a:pt x="805" y="229"/>
                </a:lnTo>
                <a:lnTo>
                  <a:pt x="832" y="219"/>
                </a:lnTo>
                <a:lnTo>
                  <a:pt x="854" y="205"/>
                </a:lnTo>
                <a:lnTo>
                  <a:pt x="874" y="192"/>
                </a:lnTo>
                <a:lnTo>
                  <a:pt x="874" y="232"/>
                </a:lnTo>
                <a:close/>
                <a:moveTo>
                  <a:pt x="874" y="405"/>
                </a:moveTo>
                <a:lnTo>
                  <a:pt x="874" y="445"/>
                </a:lnTo>
                <a:lnTo>
                  <a:pt x="874" y="445"/>
                </a:lnTo>
                <a:lnTo>
                  <a:pt x="872" y="452"/>
                </a:lnTo>
                <a:lnTo>
                  <a:pt x="872" y="452"/>
                </a:lnTo>
                <a:lnTo>
                  <a:pt x="869" y="460"/>
                </a:lnTo>
                <a:lnTo>
                  <a:pt x="864" y="467"/>
                </a:lnTo>
                <a:lnTo>
                  <a:pt x="857" y="474"/>
                </a:lnTo>
                <a:lnTo>
                  <a:pt x="849" y="482"/>
                </a:lnTo>
                <a:lnTo>
                  <a:pt x="837" y="489"/>
                </a:lnTo>
                <a:lnTo>
                  <a:pt x="825" y="495"/>
                </a:lnTo>
                <a:lnTo>
                  <a:pt x="797" y="507"/>
                </a:lnTo>
                <a:lnTo>
                  <a:pt x="763" y="517"/>
                </a:lnTo>
                <a:lnTo>
                  <a:pt x="725" y="526"/>
                </a:lnTo>
                <a:lnTo>
                  <a:pt x="681" y="531"/>
                </a:lnTo>
                <a:lnTo>
                  <a:pt x="634" y="532"/>
                </a:lnTo>
                <a:lnTo>
                  <a:pt x="634" y="532"/>
                </a:lnTo>
                <a:lnTo>
                  <a:pt x="596" y="531"/>
                </a:lnTo>
                <a:lnTo>
                  <a:pt x="557" y="527"/>
                </a:lnTo>
                <a:lnTo>
                  <a:pt x="557" y="469"/>
                </a:lnTo>
                <a:lnTo>
                  <a:pt x="557" y="469"/>
                </a:lnTo>
                <a:lnTo>
                  <a:pt x="555" y="464"/>
                </a:lnTo>
                <a:lnTo>
                  <a:pt x="554" y="458"/>
                </a:lnTo>
                <a:lnTo>
                  <a:pt x="554" y="458"/>
                </a:lnTo>
                <a:lnTo>
                  <a:pt x="594" y="464"/>
                </a:lnTo>
                <a:lnTo>
                  <a:pt x="634" y="465"/>
                </a:lnTo>
                <a:lnTo>
                  <a:pt x="634" y="465"/>
                </a:lnTo>
                <a:lnTo>
                  <a:pt x="673" y="464"/>
                </a:lnTo>
                <a:lnTo>
                  <a:pt x="710" y="460"/>
                </a:lnTo>
                <a:lnTo>
                  <a:pt x="743" y="455"/>
                </a:lnTo>
                <a:lnTo>
                  <a:pt x="775" y="448"/>
                </a:lnTo>
                <a:lnTo>
                  <a:pt x="804" y="440"/>
                </a:lnTo>
                <a:lnTo>
                  <a:pt x="831" y="430"/>
                </a:lnTo>
                <a:lnTo>
                  <a:pt x="854" y="418"/>
                </a:lnTo>
                <a:lnTo>
                  <a:pt x="874" y="405"/>
                </a:lnTo>
                <a:lnTo>
                  <a:pt x="874" y="405"/>
                </a:lnTo>
                <a:close/>
                <a:moveTo>
                  <a:pt x="517" y="527"/>
                </a:moveTo>
                <a:lnTo>
                  <a:pt x="519" y="566"/>
                </a:lnTo>
                <a:lnTo>
                  <a:pt x="519" y="566"/>
                </a:lnTo>
                <a:lnTo>
                  <a:pt x="515" y="574"/>
                </a:lnTo>
                <a:lnTo>
                  <a:pt x="512" y="583"/>
                </a:lnTo>
                <a:lnTo>
                  <a:pt x="505" y="589"/>
                </a:lnTo>
                <a:lnTo>
                  <a:pt x="497" y="598"/>
                </a:lnTo>
                <a:lnTo>
                  <a:pt x="487" y="604"/>
                </a:lnTo>
                <a:lnTo>
                  <a:pt x="475" y="611"/>
                </a:lnTo>
                <a:lnTo>
                  <a:pt x="462" y="618"/>
                </a:lnTo>
                <a:lnTo>
                  <a:pt x="446" y="625"/>
                </a:lnTo>
                <a:lnTo>
                  <a:pt x="411" y="635"/>
                </a:lnTo>
                <a:lnTo>
                  <a:pt x="373" y="643"/>
                </a:lnTo>
                <a:lnTo>
                  <a:pt x="327" y="650"/>
                </a:lnTo>
                <a:lnTo>
                  <a:pt x="304" y="651"/>
                </a:lnTo>
                <a:lnTo>
                  <a:pt x="279" y="651"/>
                </a:lnTo>
                <a:lnTo>
                  <a:pt x="279" y="651"/>
                </a:lnTo>
                <a:lnTo>
                  <a:pt x="232" y="650"/>
                </a:lnTo>
                <a:lnTo>
                  <a:pt x="190" y="645"/>
                </a:lnTo>
                <a:lnTo>
                  <a:pt x="151" y="636"/>
                </a:lnTo>
                <a:lnTo>
                  <a:pt x="118" y="626"/>
                </a:lnTo>
                <a:lnTo>
                  <a:pt x="89" y="615"/>
                </a:lnTo>
                <a:lnTo>
                  <a:pt x="67" y="601"/>
                </a:lnTo>
                <a:lnTo>
                  <a:pt x="57" y="594"/>
                </a:lnTo>
                <a:lnTo>
                  <a:pt x="51" y="588"/>
                </a:lnTo>
                <a:lnTo>
                  <a:pt x="46" y="581"/>
                </a:lnTo>
                <a:lnTo>
                  <a:pt x="41" y="573"/>
                </a:lnTo>
                <a:lnTo>
                  <a:pt x="41" y="573"/>
                </a:lnTo>
                <a:lnTo>
                  <a:pt x="41" y="531"/>
                </a:lnTo>
                <a:lnTo>
                  <a:pt x="41" y="531"/>
                </a:lnTo>
                <a:lnTo>
                  <a:pt x="61" y="544"/>
                </a:lnTo>
                <a:lnTo>
                  <a:pt x="83" y="556"/>
                </a:lnTo>
                <a:lnTo>
                  <a:pt x="109" y="566"/>
                </a:lnTo>
                <a:lnTo>
                  <a:pt x="138" y="574"/>
                </a:lnTo>
                <a:lnTo>
                  <a:pt x="170" y="581"/>
                </a:lnTo>
                <a:lnTo>
                  <a:pt x="203" y="586"/>
                </a:lnTo>
                <a:lnTo>
                  <a:pt x="239" y="589"/>
                </a:lnTo>
                <a:lnTo>
                  <a:pt x="277" y="591"/>
                </a:lnTo>
                <a:lnTo>
                  <a:pt x="277" y="591"/>
                </a:lnTo>
                <a:lnTo>
                  <a:pt x="316" y="589"/>
                </a:lnTo>
                <a:lnTo>
                  <a:pt x="353" y="586"/>
                </a:lnTo>
                <a:lnTo>
                  <a:pt x="388" y="581"/>
                </a:lnTo>
                <a:lnTo>
                  <a:pt x="420" y="574"/>
                </a:lnTo>
                <a:lnTo>
                  <a:pt x="450" y="564"/>
                </a:lnTo>
                <a:lnTo>
                  <a:pt x="475" y="552"/>
                </a:lnTo>
                <a:lnTo>
                  <a:pt x="498" y="541"/>
                </a:lnTo>
                <a:lnTo>
                  <a:pt x="517" y="527"/>
                </a:lnTo>
                <a:lnTo>
                  <a:pt x="517" y="527"/>
                </a:lnTo>
                <a:close/>
                <a:moveTo>
                  <a:pt x="279" y="692"/>
                </a:moveTo>
                <a:lnTo>
                  <a:pt x="279" y="692"/>
                </a:lnTo>
                <a:lnTo>
                  <a:pt x="316" y="690"/>
                </a:lnTo>
                <a:lnTo>
                  <a:pt x="353" y="687"/>
                </a:lnTo>
                <a:lnTo>
                  <a:pt x="386" y="682"/>
                </a:lnTo>
                <a:lnTo>
                  <a:pt x="418" y="675"/>
                </a:lnTo>
                <a:lnTo>
                  <a:pt x="448" y="667"/>
                </a:lnTo>
                <a:lnTo>
                  <a:pt x="475" y="656"/>
                </a:lnTo>
                <a:lnTo>
                  <a:pt x="497" y="645"/>
                </a:lnTo>
                <a:lnTo>
                  <a:pt x="517" y="631"/>
                </a:lnTo>
                <a:lnTo>
                  <a:pt x="519" y="675"/>
                </a:lnTo>
                <a:lnTo>
                  <a:pt x="519" y="675"/>
                </a:lnTo>
                <a:lnTo>
                  <a:pt x="515" y="682"/>
                </a:lnTo>
                <a:lnTo>
                  <a:pt x="512" y="690"/>
                </a:lnTo>
                <a:lnTo>
                  <a:pt x="505" y="697"/>
                </a:lnTo>
                <a:lnTo>
                  <a:pt x="497" y="705"/>
                </a:lnTo>
                <a:lnTo>
                  <a:pt x="487" y="712"/>
                </a:lnTo>
                <a:lnTo>
                  <a:pt x="475" y="719"/>
                </a:lnTo>
                <a:lnTo>
                  <a:pt x="462" y="725"/>
                </a:lnTo>
                <a:lnTo>
                  <a:pt x="446" y="732"/>
                </a:lnTo>
                <a:lnTo>
                  <a:pt x="411" y="744"/>
                </a:lnTo>
                <a:lnTo>
                  <a:pt x="373" y="752"/>
                </a:lnTo>
                <a:lnTo>
                  <a:pt x="327" y="757"/>
                </a:lnTo>
                <a:lnTo>
                  <a:pt x="304" y="759"/>
                </a:lnTo>
                <a:lnTo>
                  <a:pt x="279" y="759"/>
                </a:lnTo>
                <a:lnTo>
                  <a:pt x="279" y="759"/>
                </a:lnTo>
                <a:lnTo>
                  <a:pt x="232" y="757"/>
                </a:lnTo>
                <a:lnTo>
                  <a:pt x="190" y="752"/>
                </a:lnTo>
                <a:lnTo>
                  <a:pt x="151" y="744"/>
                </a:lnTo>
                <a:lnTo>
                  <a:pt x="118" y="734"/>
                </a:lnTo>
                <a:lnTo>
                  <a:pt x="89" y="722"/>
                </a:lnTo>
                <a:lnTo>
                  <a:pt x="67" y="708"/>
                </a:lnTo>
                <a:lnTo>
                  <a:pt x="57" y="702"/>
                </a:lnTo>
                <a:lnTo>
                  <a:pt x="51" y="695"/>
                </a:lnTo>
                <a:lnTo>
                  <a:pt x="46" y="688"/>
                </a:lnTo>
                <a:lnTo>
                  <a:pt x="41" y="680"/>
                </a:lnTo>
                <a:lnTo>
                  <a:pt x="41" y="680"/>
                </a:lnTo>
                <a:lnTo>
                  <a:pt x="41" y="633"/>
                </a:lnTo>
                <a:lnTo>
                  <a:pt x="41" y="633"/>
                </a:lnTo>
                <a:lnTo>
                  <a:pt x="61" y="645"/>
                </a:lnTo>
                <a:lnTo>
                  <a:pt x="84" y="656"/>
                </a:lnTo>
                <a:lnTo>
                  <a:pt x="111" y="667"/>
                </a:lnTo>
                <a:lnTo>
                  <a:pt x="140" y="675"/>
                </a:lnTo>
                <a:lnTo>
                  <a:pt x="171" y="682"/>
                </a:lnTo>
                <a:lnTo>
                  <a:pt x="205" y="687"/>
                </a:lnTo>
                <a:lnTo>
                  <a:pt x="242" y="690"/>
                </a:lnTo>
                <a:lnTo>
                  <a:pt x="279" y="692"/>
                </a:lnTo>
                <a:lnTo>
                  <a:pt x="279" y="692"/>
                </a:lnTo>
                <a:close/>
                <a:moveTo>
                  <a:pt x="462" y="71"/>
                </a:moveTo>
                <a:lnTo>
                  <a:pt x="462" y="71"/>
                </a:lnTo>
                <a:lnTo>
                  <a:pt x="478" y="64"/>
                </a:lnTo>
                <a:lnTo>
                  <a:pt x="498" y="58"/>
                </a:lnTo>
                <a:lnTo>
                  <a:pt x="519" y="52"/>
                </a:lnTo>
                <a:lnTo>
                  <a:pt x="540" y="47"/>
                </a:lnTo>
                <a:lnTo>
                  <a:pt x="562" y="44"/>
                </a:lnTo>
                <a:lnTo>
                  <a:pt x="586" y="42"/>
                </a:lnTo>
                <a:lnTo>
                  <a:pt x="633" y="41"/>
                </a:lnTo>
                <a:lnTo>
                  <a:pt x="633" y="41"/>
                </a:lnTo>
                <a:lnTo>
                  <a:pt x="681" y="42"/>
                </a:lnTo>
                <a:lnTo>
                  <a:pt x="705" y="44"/>
                </a:lnTo>
                <a:lnTo>
                  <a:pt x="727" y="47"/>
                </a:lnTo>
                <a:lnTo>
                  <a:pt x="748" y="52"/>
                </a:lnTo>
                <a:lnTo>
                  <a:pt x="768" y="58"/>
                </a:lnTo>
                <a:lnTo>
                  <a:pt x="789" y="64"/>
                </a:lnTo>
                <a:lnTo>
                  <a:pt x="805" y="71"/>
                </a:lnTo>
                <a:lnTo>
                  <a:pt x="805" y="71"/>
                </a:lnTo>
                <a:lnTo>
                  <a:pt x="819" y="76"/>
                </a:lnTo>
                <a:lnTo>
                  <a:pt x="832" y="84"/>
                </a:lnTo>
                <a:lnTo>
                  <a:pt x="842" y="91"/>
                </a:lnTo>
                <a:lnTo>
                  <a:pt x="852" y="98"/>
                </a:lnTo>
                <a:lnTo>
                  <a:pt x="859" y="106"/>
                </a:lnTo>
                <a:lnTo>
                  <a:pt x="864" y="113"/>
                </a:lnTo>
                <a:lnTo>
                  <a:pt x="867" y="121"/>
                </a:lnTo>
                <a:lnTo>
                  <a:pt x="867" y="128"/>
                </a:lnTo>
                <a:lnTo>
                  <a:pt x="867" y="128"/>
                </a:lnTo>
                <a:lnTo>
                  <a:pt x="867" y="135"/>
                </a:lnTo>
                <a:lnTo>
                  <a:pt x="864" y="143"/>
                </a:lnTo>
                <a:lnTo>
                  <a:pt x="859" y="150"/>
                </a:lnTo>
                <a:lnTo>
                  <a:pt x="852" y="158"/>
                </a:lnTo>
                <a:lnTo>
                  <a:pt x="842" y="165"/>
                </a:lnTo>
                <a:lnTo>
                  <a:pt x="832" y="173"/>
                </a:lnTo>
                <a:lnTo>
                  <a:pt x="819" y="180"/>
                </a:lnTo>
                <a:lnTo>
                  <a:pt x="805" y="185"/>
                </a:lnTo>
                <a:lnTo>
                  <a:pt x="805" y="185"/>
                </a:lnTo>
                <a:lnTo>
                  <a:pt x="789" y="192"/>
                </a:lnTo>
                <a:lnTo>
                  <a:pt x="768" y="198"/>
                </a:lnTo>
                <a:lnTo>
                  <a:pt x="748" y="203"/>
                </a:lnTo>
                <a:lnTo>
                  <a:pt x="727" y="209"/>
                </a:lnTo>
                <a:lnTo>
                  <a:pt x="705" y="212"/>
                </a:lnTo>
                <a:lnTo>
                  <a:pt x="681" y="214"/>
                </a:lnTo>
                <a:lnTo>
                  <a:pt x="633" y="215"/>
                </a:lnTo>
                <a:lnTo>
                  <a:pt x="633" y="215"/>
                </a:lnTo>
                <a:lnTo>
                  <a:pt x="586" y="214"/>
                </a:lnTo>
                <a:lnTo>
                  <a:pt x="562" y="212"/>
                </a:lnTo>
                <a:lnTo>
                  <a:pt x="540" y="209"/>
                </a:lnTo>
                <a:lnTo>
                  <a:pt x="519" y="203"/>
                </a:lnTo>
                <a:lnTo>
                  <a:pt x="498" y="198"/>
                </a:lnTo>
                <a:lnTo>
                  <a:pt x="478" y="192"/>
                </a:lnTo>
                <a:lnTo>
                  <a:pt x="462" y="185"/>
                </a:lnTo>
                <a:lnTo>
                  <a:pt x="462" y="185"/>
                </a:lnTo>
                <a:lnTo>
                  <a:pt x="446" y="180"/>
                </a:lnTo>
                <a:lnTo>
                  <a:pt x="435" y="173"/>
                </a:lnTo>
                <a:lnTo>
                  <a:pt x="425" y="165"/>
                </a:lnTo>
                <a:lnTo>
                  <a:pt x="415" y="158"/>
                </a:lnTo>
                <a:lnTo>
                  <a:pt x="408" y="150"/>
                </a:lnTo>
                <a:lnTo>
                  <a:pt x="403" y="143"/>
                </a:lnTo>
                <a:lnTo>
                  <a:pt x="400" y="135"/>
                </a:lnTo>
                <a:lnTo>
                  <a:pt x="398" y="128"/>
                </a:lnTo>
                <a:lnTo>
                  <a:pt x="398" y="128"/>
                </a:lnTo>
                <a:lnTo>
                  <a:pt x="400" y="121"/>
                </a:lnTo>
                <a:lnTo>
                  <a:pt x="403" y="113"/>
                </a:lnTo>
                <a:lnTo>
                  <a:pt x="408" y="106"/>
                </a:lnTo>
                <a:lnTo>
                  <a:pt x="415" y="98"/>
                </a:lnTo>
                <a:lnTo>
                  <a:pt x="425" y="91"/>
                </a:lnTo>
                <a:lnTo>
                  <a:pt x="435" y="84"/>
                </a:lnTo>
                <a:lnTo>
                  <a:pt x="446" y="76"/>
                </a:lnTo>
                <a:lnTo>
                  <a:pt x="462" y="71"/>
                </a:lnTo>
                <a:lnTo>
                  <a:pt x="462" y="71"/>
                </a:lnTo>
                <a:close/>
                <a:moveTo>
                  <a:pt x="398" y="297"/>
                </a:moveTo>
                <a:lnTo>
                  <a:pt x="398" y="297"/>
                </a:lnTo>
                <a:lnTo>
                  <a:pt x="418" y="311"/>
                </a:lnTo>
                <a:lnTo>
                  <a:pt x="441" y="323"/>
                </a:lnTo>
                <a:lnTo>
                  <a:pt x="467" y="333"/>
                </a:lnTo>
                <a:lnTo>
                  <a:pt x="497" y="341"/>
                </a:lnTo>
                <a:lnTo>
                  <a:pt x="529" y="348"/>
                </a:lnTo>
                <a:lnTo>
                  <a:pt x="562" y="353"/>
                </a:lnTo>
                <a:lnTo>
                  <a:pt x="597" y="356"/>
                </a:lnTo>
                <a:lnTo>
                  <a:pt x="634" y="356"/>
                </a:lnTo>
                <a:lnTo>
                  <a:pt x="634" y="356"/>
                </a:lnTo>
                <a:lnTo>
                  <a:pt x="673" y="356"/>
                </a:lnTo>
                <a:lnTo>
                  <a:pt x="710" y="353"/>
                </a:lnTo>
                <a:lnTo>
                  <a:pt x="743" y="348"/>
                </a:lnTo>
                <a:lnTo>
                  <a:pt x="775" y="341"/>
                </a:lnTo>
                <a:lnTo>
                  <a:pt x="804" y="331"/>
                </a:lnTo>
                <a:lnTo>
                  <a:pt x="831" y="321"/>
                </a:lnTo>
                <a:lnTo>
                  <a:pt x="854" y="309"/>
                </a:lnTo>
                <a:lnTo>
                  <a:pt x="874" y="296"/>
                </a:lnTo>
                <a:lnTo>
                  <a:pt x="874" y="339"/>
                </a:lnTo>
                <a:lnTo>
                  <a:pt x="874" y="339"/>
                </a:lnTo>
                <a:lnTo>
                  <a:pt x="872" y="348"/>
                </a:lnTo>
                <a:lnTo>
                  <a:pt x="867" y="354"/>
                </a:lnTo>
                <a:lnTo>
                  <a:pt x="861" y="363"/>
                </a:lnTo>
                <a:lnTo>
                  <a:pt x="852" y="370"/>
                </a:lnTo>
                <a:lnTo>
                  <a:pt x="842" y="378"/>
                </a:lnTo>
                <a:lnTo>
                  <a:pt x="831" y="385"/>
                </a:lnTo>
                <a:lnTo>
                  <a:pt x="817" y="391"/>
                </a:lnTo>
                <a:lnTo>
                  <a:pt x="802" y="396"/>
                </a:lnTo>
                <a:lnTo>
                  <a:pt x="768" y="408"/>
                </a:lnTo>
                <a:lnTo>
                  <a:pt x="728" y="417"/>
                </a:lnTo>
                <a:lnTo>
                  <a:pt x="683" y="422"/>
                </a:lnTo>
                <a:lnTo>
                  <a:pt x="659" y="423"/>
                </a:lnTo>
                <a:lnTo>
                  <a:pt x="634" y="425"/>
                </a:lnTo>
                <a:lnTo>
                  <a:pt x="634" y="425"/>
                </a:lnTo>
                <a:lnTo>
                  <a:pt x="587" y="422"/>
                </a:lnTo>
                <a:lnTo>
                  <a:pt x="542" y="417"/>
                </a:lnTo>
                <a:lnTo>
                  <a:pt x="542" y="417"/>
                </a:lnTo>
                <a:lnTo>
                  <a:pt x="535" y="417"/>
                </a:lnTo>
                <a:lnTo>
                  <a:pt x="535" y="417"/>
                </a:lnTo>
                <a:lnTo>
                  <a:pt x="524" y="405"/>
                </a:lnTo>
                <a:lnTo>
                  <a:pt x="512" y="395"/>
                </a:lnTo>
                <a:lnTo>
                  <a:pt x="497" y="385"/>
                </a:lnTo>
                <a:lnTo>
                  <a:pt x="480" y="375"/>
                </a:lnTo>
                <a:lnTo>
                  <a:pt x="463" y="366"/>
                </a:lnTo>
                <a:lnTo>
                  <a:pt x="443" y="360"/>
                </a:lnTo>
                <a:lnTo>
                  <a:pt x="421" y="353"/>
                </a:lnTo>
                <a:lnTo>
                  <a:pt x="398" y="348"/>
                </a:lnTo>
                <a:lnTo>
                  <a:pt x="398" y="348"/>
                </a:lnTo>
                <a:lnTo>
                  <a:pt x="398" y="297"/>
                </a:lnTo>
                <a:lnTo>
                  <a:pt x="398" y="297"/>
                </a:lnTo>
                <a:close/>
                <a:moveTo>
                  <a:pt x="104" y="405"/>
                </a:moveTo>
                <a:lnTo>
                  <a:pt x="104" y="405"/>
                </a:lnTo>
                <a:lnTo>
                  <a:pt x="123" y="398"/>
                </a:lnTo>
                <a:lnTo>
                  <a:pt x="141" y="393"/>
                </a:lnTo>
                <a:lnTo>
                  <a:pt x="161" y="388"/>
                </a:lnTo>
                <a:lnTo>
                  <a:pt x="183" y="383"/>
                </a:lnTo>
                <a:lnTo>
                  <a:pt x="205" y="380"/>
                </a:lnTo>
                <a:lnTo>
                  <a:pt x="228" y="378"/>
                </a:lnTo>
                <a:lnTo>
                  <a:pt x="277" y="375"/>
                </a:lnTo>
                <a:lnTo>
                  <a:pt x="277" y="375"/>
                </a:lnTo>
                <a:lnTo>
                  <a:pt x="326" y="378"/>
                </a:lnTo>
                <a:lnTo>
                  <a:pt x="348" y="380"/>
                </a:lnTo>
                <a:lnTo>
                  <a:pt x="371" y="383"/>
                </a:lnTo>
                <a:lnTo>
                  <a:pt x="391" y="388"/>
                </a:lnTo>
                <a:lnTo>
                  <a:pt x="413" y="393"/>
                </a:lnTo>
                <a:lnTo>
                  <a:pt x="431" y="398"/>
                </a:lnTo>
                <a:lnTo>
                  <a:pt x="450" y="405"/>
                </a:lnTo>
                <a:lnTo>
                  <a:pt x="450" y="405"/>
                </a:lnTo>
                <a:lnTo>
                  <a:pt x="463" y="412"/>
                </a:lnTo>
                <a:lnTo>
                  <a:pt x="475" y="418"/>
                </a:lnTo>
                <a:lnTo>
                  <a:pt x="487" y="425"/>
                </a:lnTo>
                <a:lnTo>
                  <a:pt x="495" y="433"/>
                </a:lnTo>
                <a:lnTo>
                  <a:pt x="502" y="440"/>
                </a:lnTo>
                <a:lnTo>
                  <a:pt x="507" y="448"/>
                </a:lnTo>
                <a:lnTo>
                  <a:pt x="510" y="455"/>
                </a:lnTo>
                <a:lnTo>
                  <a:pt x="512" y="464"/>
                </a:lnTo>
                <a:lnTo>
                  <a:pt x="512" y="464"/>
                </a:lnTo>
                <a:lnTo>
                  <a:pt x="510" y="470"/>
                </a:lnTo>
                <a:lnTo>
                  <a:pt x="507" y="479"/>
                </a:lnTo>
                <a:lnTo>
                  <a:pt x="502" y="485"/>
                </a:lnTo>
                <a:lnTo>
                  <a:pt x="495" y="494"/>
                </a:lnTo>
                <a:lnTo>
                  <a:pt x="487" y="500"/>
                </a:lnTo>
                <a:lnTo>
                  <a:pt x="475" y="507"/>
                </a:lnTo>
                <a:lnTo>
                  <a:pt x="463" y="514"/>
                </a:lnTo>
                <a:lnTo>
                  <a:pt x="450" y="521"/>
                </a:lnTo>
                <a:lnTo>
                  <a:pt x="450" y="521"/>
                </a:lnTo>
                <a:lnTo>
                  <a:pt x="431" y="527"/>
                </a:lnTo>
                <a:lnTo>
                  <a:pt x="413" y="534"/>
                </a:lnTo>
                <a:lnTo>
                  <a:pt x="391" y="539"/>
                </a:lnTo>
                <a:lnTo>
                  <a:pt x="371" y="542"/>
                </a:lnTo>
                <a:lnTo>
                  <a:pt x="348" y="546"/>
                </a:lnTo>
                <a:lnTo>
                  <a:pt x="326" y="549"/>
                </a:lnTo>
                <a:lnTo>
                  <a:pt x="277" y="551"/>
                </a:lnTo>
                <a:lnTo>
                  <a:pt x="277" y="551"/>
                </a:lnTo>
                <a:lnTo>
                  <a:pt x="228" y="549"/>
                </a:lnTo>
                <a:lnTo>
                  <a:pt x="205" y="546"/>
                </a:lnTo>
                <a:lnTo>
                  <a:pt x="183" y="542"/>
                </a:lnTo>
                <a:lnTo>
                  <a:pt x="161" y="539"/>
                </a:lnTo>
                <a:lnTo>
                  <a:pt x="141" y="534"/>
                </a:lnTo>
                <a:lnTo>
                  <a:pt x="123" y="527"/>
                </a:lnTo>
                <a:lnTo>
                  <a:pt x="104" y="521"/>
                </a:lnTo>
                <a:lnTo>
                  <a:pt x="104" y="521"/>
                </a:lnTo>
                <a:lnTo>
                  <a:pt x="91" y="514"/>
                </a:lnTo>
                <a:lnTo>
                  <a:pt x="78" y="507"/>
                </a:lnTo>
                <a:lnTo>
                  <a:pt x="67" y="500"/>
                </a:lnTo>
                <a:lnTo>
                  <a:pt x="59" y="494"/>
                </a:lnTo>
                <a:lnTo>
                  <a:pt x="52" y="485"/>
                </a:lnTo>
                <a:lnTo>
                  <a:pt x="46" y="479"/>
                </a:lnTo>
                <a:lnTo>
                  <a:pt x="44" y="470"/>
                </a:lnTo>
                <a:lnTo>
                  <a:pt x="42" y="464"/>
                </a:lnTo>
                <a:lnTo>
                  <a:pt x="42" y="464"/>
                </a:lnTo>
                <a:lnTo>
                  <a:pt x="44" y="455"/>
                </a:lnTo>
                <a:lnTo>
                  <a:pt x="46" y="448"/>
                </a:lnTo>
                <a:lnTo>
                  <a:pt x="52" y="440"/>
                </a:lnTo>
                <a:lnTo>
                  <a:pt x="59" y="433"/>
                </a:lnTo>
                <a:lnTo>
                  <a:pt x="67" y="425"/>
                </a:lnTo>
                <a:lnTo>
                  <a:pt x="78" y="418"/>
                </a:lnTo>
                <a:lnTo>
                  <a:pt x="91" y="412"/>
                </a:lnTo>
                <a:lnTo>
                  <a:pt x="104" y="405"/>
                </a:lnTo>
                <a:lnTo>
                  <a:pt x="104" y="405"/>
                </a:lnTo>
                <a:close/>
                <a:moveTo>
                  <a:pt x="279" y="866"/>
                </a:moveTo>
                <a:lnTo>
                  <a:pt x="279" y="866"/>
                </a:lnTo>
                <a:lnTo>
                  <a:pt x="232" y="865"/>
                </a:lnTo>
                <a:lnTo>
                  <a:pt x="190" y="859"/>
                </a:lnTo>
                <a:lnTo>
                  <a:pt x="151" y="853"/>
                </a:lnTo>
                <a:lnTo>
                  <a:pt x="118" y="843"/>
                </a:lnTo>
                <a:lnTo>
                  <a:pt x="89" y="829"/>
                </a:lnTo>
                <a:lnTo>
                  <a:pt x="67" y="818"/>
                </a:lnTo>
                <a:lnTo>
                  <a:pt x="57" y="809"/>
                </a:lnTo>
                <a:lnTo>
                  <a:pt x="51" y="802"/>
                </a:lnTo>
                <a:lnTo>
                  <a:pt x="46" y="796"/>
                </a:lnTo>
                <a:lnTo>
                  <a:pt x="41" y="789"/>
                </a:lnTo>
                <a:lnTo>
                  <a:pt x="41" y="789"/>
                </a:lnTo>
                <a:lnTo>
                  <a:pt x="41" y="740"/>
                </a:lnTo>
                <a:lnTo>
                  <a:pt x="41" y="740"/>
                </a:lnTo>
                <a:lnTo>
                  <a:pt x="61" y="754"/>
                </a:lnTo>
                <a:lnTo>
                  <a:pt x="84" y="764"/>
                </a:lnTo>
                <a:lnTo>
                  <a:pt x="111" y="776"/>
                </a:lnTo>
                <a:lnTo>
                  <a:pt x="140" y="784"/>
                </a:lnTo>
                <a:lnTo>
                  <a:pt x="171" y="791"/>
                </a:lnTo>
                <a:lnTo>
                  <a:pt x="205" y="796"/>
                </a:lnTo>
                <a:lnTo>
                  <a:pt x="242" y="799"/>
                </a:lnTo>
                <a:lnTo>
                  <a:pt x="279" y="799"/>
                </a:lnTo>
                <a:lnTo>
                  <a:pt x="279" y="799"/>
                </a:lnTo>
                <a:lnTo>
                  <a:pt x="317" y="799"/>
                </a:lnTo>
                <a:lnTo>
                  <a:pt x="353" y="796"/>
                </a:lnTo>
                <a:lnTo>
                  <a:pt x="386" y="791"/>
                </a:lnTo>
                <a:lnTo>
                  <a:pt x="418" y="782"/>
                </a:lnTo>
                <a:lnTo>
                  <a:pt x="448" y="774"/>
                </a:lnTo>
                <a:lnTo>
                  <a:pt x="475" y="764"/>
                </a:lnTo>
                <a:lnTo>
                  <a:pt x="497" y="752"/>
                </a:lnTo>
                <a:lnTo>
                  <a:pt x="517" y="739"/>
                </a:lnTo>
                <a:lnTo>
                  <a:pt x="519" y="782"/>
                </a:lnTo>
                <a:lnTo>
                  <a:pt x="519" y="782"/>
                </a:lnTo>
                <a:lnTo>
                  <a:pt x="515" y="789"/>
                </a:lnTo>
                <a:lnTo>
                  <a:pt x="512" y="797"/>
                </a:lnTo>
                <a:lnTo>
                  <a:pt x="505" y="806"/>
                </a:lnTo>
                <a:lnTo>
                  <a:pt x="497" y="812"/>
                </a:lnTo>
                <a:lnTo>
                  <a:pt x="487" y="819"/>
                </a:lnTo>
                <a:lnTo>
                  <a:pt x="475" y="828"/>
                </a:lnTo>
                <a:lnTo>
                  <a:pt x="462" y="834"/>
                </a:lnTo>
                <a:lnTo>
                  <a:pt x="446" y="839"/>
                </a:lnTo>
                <a:lnTo>
                  <a:pt x="411" y="851"/>
                </a:lnTo>
                <a:lnTo>
                  <a:pt x="373" y="859"/>
                </a:lnTo>
                <a:lnTo>
                  <a:pt x="327" y="865"/>
                </a:lnTo>
                <a:lnTo>
                  <a:pt x="304" y="866"/>
                </a:lnTo>
                <a:lnTo>
                  <a:pt x="279" y="866"/>
                </a:lnTo>
                <a:lnTo>
                  <a:pt x="279" y="866"/>
                </a:lnTo>
                <a:close/>
                <a:moveTo>
                  <a:pt x="564" y="730"/>
                </a:moveTo>
                <a:lnTo>
                  <a:pt x="564" y="730"/>
                </a:lnTo>
                <a:lnTo>
                  <a:pt x="557" y="730"/>
                </a:lnTo>
                <a:lnTo>
                  <a:pt x="557" y="685"/>
                </a:lnTo>
                <a:lnTo>
                  <a:pt x="557" y="685"/>
                </a:lnTo>
                <a:lnTo>
                  <a:pt x="559" y="678"/>
                </a:lnTo>
                <a:lnTo>
                  <a:pt x="559" y="678"/>
                </a:lnTo>
                <a:lnTo>
                  <a:pt x="559" y="675"/>
                </a:lnTo>
                <a:lnTo>
                  <a:pt x="559" y="670"/>
                </a:lnTo>
                <a:lnTo>
                  <a:pt x="559" y="670"/>
                </a:lnTo>
                <a:lnTo>
                  <a:pt x="596" y="673"/>
                </a:lnTo>
                <a:lnTo>
                  <a:pt x="634" y="675"/>
                </a:lnTo>
                <a:lnTo>
                  <a:pt x="634" y="675"/>
                </a:lnTo>
                <a:lnTo>
                  <a:pt x="683" y="673"/>
                </a:lnTo>
                <a:lnTo>
                  <a:pt x="730" y="668"/>
                </a:lnTo>
                <a:lnTo>
                  <a:pt x="730" y="668"/>
                </a:lnTo>
                <a:lnTo>
                  <a:pt x="727" y="673"/>
                </a:lnTo>
                <a:lnTo>
                  <a:pt x="727" y="678"/>
                </a:lnTo>
                <a:lnTo>
                  <a:pt x="727" y="678"/>
                </a:lnTo>
                <a:lnTo>
                  <a:pt x="727" y="727"/>
                </a:lnTo>
                <a:lnTo>
                  <a:pt x="727" y="727"/>
                </a:lnTo>
                <a:lnTo>
                  <a:pt x="681" y="734"/>
                </a:lnTo>
                <a:lnTo>
                  <a:pt x="634" y="735"/>
                </a:lnTo>
                <a:lnTo>
                  <a:pt x="634" y="735"/>
                </a:lnTo>
                <a:lnTo>
                  <a:pt x="599" y="734"/>
                </a:lnTo>
                <a:lnTo>
                  <a:pt x="564" y="730"/>
                </a:lnTo>
                <a:lnTo>
                  <a:pt x="564" y="730"/>
                </a:lnTo>
                <a:close/>
                <a:moveTo>
                  <a:pt x="1005" y="866"/>
                </a:moveTo>
                <a:lnTo>
                  <a:pt x="1005" y="866"/>
                </a:lnTo>
                <a:lnTo>
                  <a:pt x="960" y="865"/>
                </a:lnTo>
                <a:lnTo>
                  <a:pt x="916" y="859"/>
                </a:lnTo>
                <a:lnTo>
                  <a:pt x="877" y="853"/>
                </a:lnTo>
                <a:lnTo>
                  <a:pt x="844" y="843"/>
                </a:lnTo>
                <a:lnTo>
                  <a:pt x="815" y="829"/>
                </a:lnTo>
                <a:lnTo>
                  <a:pt x="794" y="818"/>
                </a:lnTo>
                <a:lnTo>
                  <a:pt x="785" y="809"/>
                </a:lnTo>
                <a:lnTo>
                  <a:pt x="777" y="802"/>
                </a:lnTo>
                <a:lnTo>
                  <a:pt x="772" y="796"/>
                </a:lnTo>
                <a:lnTo>
                  <a:pt x="768" y="789"/>
                </a:lnTo>
                <a:lnTo>
                  <a:pt x="768" y="789"/>
                </a:lnTo>
                <a:lnTo>
                  <a:pt x="767" y="745"/>
                </a:lnTo>
                <a:lnTo>
                  <a:pt x="767" y="745"/>
                </a:lnTo>
                <a:lnTo>
                  <a:pt x="787" y="759"/>
                </a:lnTo>
                <a:lnTo>
                  <a:pt x="810" y="771"/>
                </a:lnTo>
                <a:lnTo>
                  <a:pt x="836" y="781"/>
                </a:lnTo>
                <a:lnTo>
                  <a:pt x="864" y="791"/>
                </a:lnTo>
                <a:lnTo>
                  <a:pt x="896" y="797"/>
                </a:lnTo>
                <a:lnTo>
                  <a:pt x="929" y="802"/>
                </a:lnTo>
                <a:lnTo>
                  <a:pt x="966" y="806"/>
                </a:lnTo>
                <a:lnTo>
                  <a:pt x="1003" y="806"/>
                </a:lnTo>
                <a:lnTo>
                  <a:pt x="1003" y="806"/>
                </a:lnTo>
                <a:lnTo>
                  <a:pt x="1042" y="806"/>
                </a:lnTo>
                <a:lnTo>
                  <a:pt x="1079" y="802"/>
                </a:lnTo>
                <a:lnTo>
                  <a:pt x="1114" y="796"/>
                </a:lnTo>
                <a:lnTo>
                  <a:pt x="1146" y="789"/>
                </a:lnTo>
                <a:lnTo>
                  <a:pt x="1176" y="779"/>
                </a:lnTo>
                <a:lnTo>
                  <a:pt x="1203" y="769"/>
                </a:lnTo>
                <a:lnTo>
                  <a:pt x="1225" y="755"/>
                </a:lnTo>
                <a:lnTo>
                  <a:pt x="1245" y="742"/>
                </a:lnTo>
                <a:lnTo>
                  <a:pt x="1245" y="782"/>
                </a:lnTo>
                <a:lnTo>
                  <a:pt x="1245" y="782"/>
                </a:lnTo>
                <a:lnTo>
                  <a:pt x="1243" y="789"/>
                </a:lnTo>
                <a:lnTo>
                  <a:pt x="1238" y="797"/>
                </a:lnTo>
                <a:lnTo>
                  <a:pt x="1231" y="806"/>
                </a:lnTo>
                <a:lnTo>
                  <a:pt x="1223" y="812"/>
                </a:lnTo>
                <a:lnTo>
                  <a:pt x="1213" y="819"/>
                </a:lnTo>
                <a:lnTo>
                  <a:pt x="1201" y="828"/>
                </a:lnTo>
                <a:lnTo>
                  <a:pt x="1188" y="834"/>
                </a:lnTo>
                <a:lnTo>
                  <a:pt x="1173" y="839"/>
                </a:lnTo>
                <a:lnTo>
                  <a:pt x="1137" y="851"/>
                </a:lnTo>
                <a:lnTo>
                  <a:pt x="1099" y="859"/>
                </a:lnTo>
                <a:lnTo>
                  <a:pt x="1054" y="865"/>
                </a:lnTo>
                <a:lnTo>
                  <a:pt x="1030" y="866"/>
                </a:lnTo>
                <a:lnTo>
                  <a:pt x="1005" y="866"/>
                </a:lnTo>
                <a:lnTo>
                  <a:pt x="1005" y="86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38" name="Google Shape;196;p13">
            <a:extLst>
              <a:ext uri="{FF2B5EF4-FFF2-40B4-BE49-F238E27FC236}">
                <a16:creationId xmlns:a16="http://schemas.microsoft.com/office/drawing/2014/main" id="{C6C4AC8E-F90E-4FB4-B2AC-42033A3FEAEC}"/>
              </a:ext>
            </a:extLst>
          </p:cNvPr>
          <p:cNvGrpSpPr/>
          <p:nvPr/>
        </p:nvGrpSpPr>
        <p:grpSpPr>
          <a:xfrm>
            <a:off x="9398300" y="2658674"/>
            <a:ext cx="882031" cy="1002362"/>
            <a:chOff x="0" y="0"/>
            <a:chExt cx="2147483647" cy="2147483647"/>
          </a:xfrm>
        </p:grpSpPr>
        <p:sp>
          <p:nvSpPr>
            <p:cNvPr id="39" name="Google Shape;197;p13">
              <a:extLst>
                <a:ext uri="{FF2B5EF4-FFF2-40B4-BE49-F238E27FC236}">
                  <a16:creationId xmlns:a16="http://schemas.microsoft.com/office/drawing/2014/main" id="{2AF295B5-1661-49F0-89FB-B6AF3FC78E00}"/>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0" name="Google Shape;198;p13">
              <a:extLst>
                <a:ext uri="{FF2B5EF4-FFF2-40B4-BE49-F238E27FC236}">
                  <a16:creationId xmlns:a16="http://schemas.microsoft.com/office/drawing/2014/main" id="{8785FF25-7A9B-442C-A52A-C3789334A17B}"/>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
        <p:nvSpPr>
          <p:cNvPr id="41" name="Google Shape;800;p86">
            <a:extLst>
              <a:ext uri="{FF2B5EF4-FFF2-40B4-BE49-F238E27FC236}">
                <a16:creationId xmlns:a16="http://schemas.microsoft.com/office/drawing/2014/main" id="{5AA52510-F743-4C4C-9D75-3CCCD7D5ABAE}"/>
              </a:ext>
            </a:extLst>
          </p:cNvPr>
          <p:cNvSpPr/>
          <p:nvPr/>
        </p:nvSpPr>
        <p:spPr>
          <a:xfrm>
            <a:off x="9612355" y="3243100"/>
            <a:ext cx="454318" cy="320321"/>
          </a:xfrm>
          <a:custGeom>
            <a:avLst/>
            <a:gdLst/>
            <a:ahLst/>
            <a:cxnLst/>
            <a:rect l="l" t="t" r="r" b="b"/>
            <a:pathLst>
              <a:path w="1285" h="906" extrusionOk="0">
                <a:moveTo>
                  <a:pt x="1283" y="685"/>
                </a:moveTo>
                <a:lnTo>
                  <a:pt x="1283" y="685"/>
                </a:lnTo>
                <a:lnTo>
                  <a:pt x="1282" y="677"/>
                </a:lnTo>
                <a:lnTo>
                  <a:pt x="1278" y="672"/>
                </a:lnTo>
                <a:lnTo>
                  <a:pt x="1278" y="672"/>
                </a:lnTo>
                <a:lnTo>
                  <a:pt x="1275" y="658"/>
                </a:lnTo>
                <a:lnTo>
                  <a:pt x="1270" y="646"/>
                </a:lnTo>
                <a:lnTo>
                  <a:pt x="1263" y="635"/>
                </a:lnTo>
                <a:lnTo>
                  <a:pt x="1253" y="623"/>
                </a:lnTo>
                <a:lnTo>
                  <a:pt x="1241" y="613"/>
                </a:lnTo>
                <a:lnTo>
                  <a:pt x="1228" y="603"/>
                </a:lnTo>
                <a:lnTo>
                  <a:pt x="1213" y="593"/>
                </a:lnTo>
                <a:lnTo>
                  <a:pt x="1194" y="584"/>
                </a:lnTo>
                <a:lnTo>
                  <a:pt x="1176" y="578"/>
                </a:lnTo>
                <a:lnTo>
                  <a:pt x="1154" y="571"/>
                </a:lnTo>
                <a:lnTo>
                  <a:pt x="1132" y="564"/>
                </a:lnTo>
                <a:lnTo>
                  <a:pt x="1109" y="559"/>
                </a:lnTo>
                <a:lnTo>
                  <a:pt x="1084" y="556"/>
                </a:lnTo>
                <a:lnTo>
                  <a:pt x="1059" y="552"/>
                </a:lnTo>
                <a:lnTo>
                  <a:pt x="1032" y="551"/>
                </a:lnTo>
                <a:lnTo>
                  <a:pt x="1003" y="551"/>
                </a:lnTo>
                <a:lnTo>
                  <a:pt x="1003" y="551"/>
                </a:lnTo>
                <a:lnTo>
                  <a:pt x="958" y="552"/>
                </a:lnTo>
                <a:lnTo>
                  <a:pt x="914" y="557"/>
                </a:lnTo>
                <a:lnTo>
                  <a:pt x="913" y="457"/>
                </a:lnTo>
                <a:lnTo>
                  <a:pt x="913" y="457"/>
                </a:lnTo>
                <a:lnTo>
                  <a:pt x="914" y="452"/>
                </a:lnTo>
                <a:lnTo>
                  <a:pt x="914" y="452"/>
                </a:lnTo>
                <a:lnTo>
                  <a:pt x="914" y="448"/>
                </a:lnTo>
                <a:lnTo>
                  <a:pt x="913" y="349"/>
                </a:lnTo>
                <a:lnTo>
                  <a:pt x="913" y="349"/>
                </a:lnTo>
                <a:lnTo>
                  <a:pt x="914" y="343"/>
                </a:lnTo>
                <a:lnTo>
                  <a:pt x="914" y="343"/>
                </a:lnTo>
                <a:lnTo>
                  <a:pt x="914" y="341"/>
                </a:lnTo>
                <a:lnTo>
                  <a:pt x="913" y="242"/>
                </a:lnTo>
                <a:lnTo>
                  <a:pt x="913" y="242"/>
                </a:lnTo>
                <a:lnTo>
                  <a:pt x="914" y="235"/>
                </a:lnTo>
                <a:lnTo>
                  <a:pt x="914" y="235"/>
                </a:lnTo>
                <a:lnTo>
                  <a:pt x="914" y="232"/>
                </a:lnTo>
                <a:lnTo>
                  <a:pt x="913" y="135"/>
                </a:lnTo>
                <a:lnTo>
                  <a:pt x="913" y="135"/>
                </a:lnTo>
                <a:lnTo>
                  <a:pt x="911" y="126"/>
                </a:lnTo>
                <a:lnTo>
                  <a:pt x="908" y="121"/>
                </a:lnTo>
                <a:lnTo>
                  <a:pt x="908" y="121"/>
                </a:lnTo>
                <a:lnTo>
                  <a:pt x="906" y="108"/>
                </a:lnTo>
                <a:lnTo>
                  <a:pt x="899" y="96"/>
                </a:lnTo>
                <a:lnTo>
                  <a:pt x="893" y="84"/>
                </a:lnTo>
                <a:lnTo>
                  <a:pt x="883" y="73"/>
                </a:lnTo>
                <a:lnTo>
                  <a:pt x="871" y="63"/>
                </a:lnTo>
                <a:lnTo>
                  <a:pt x="857" y="52"/>
                </a:lnTo>
                <a:lnTo>
                  <a:pt x="842" y="42"/>
                </a:lnTo>
                <a:lnTo>
                  <a:pt x="824" y="34"/>
                </a:lnTo>
                <a:lnTo>
                  <a:pt x="805" y="27"/>
                </a:lnTo>
                <a:lnTo>
                  <a:pt x="785" y="21"/>
                </a:lnTo>
                <a:lnTo>
                  <a:pt x="762" y="14"/>
                </a:lnTo>
                <a:lnTo>
                  <a:pt x="738" y="9"/>
                </a:lnTo>
                <a:lnTo>
                  <a:pt x="715" y="5"/>
                </a:lnTo>
                <a:lnTo>
                  <a:pt x="688" y="2"/>
                </a:lnTo>
                <a:lnTo>
                  <a:pt x="661" y="0"/>
                </a:lnTo>
                <a:lnTo>
                  <a:pt x="633" y="0"/>
                </a:lnTo>
                <a:lnTo>
                  <a:pt x="633" y="0"/>
                </a:lnTo>
                <a:lnTo>
                  <a:pt x="606" y="0"/>
                </a:lnTo>
                <a:lnTo>
                  <a:pt x="579" y="2"/>
                </a:lnTo>
                <a:lnTo>
                  <a:pt x="554" y="5"/>
                </a:lnTo>
                <a:lnTo>
                  <a:pt x="529" y="9"/>
                </a:lnTo>
                <a:lnTo>
                  <a:pt x="505" y="14"/>
                </a:lnTo>
                <a:lnTo>
                  <a:pt x="483" y="19"/>
                </a:lnTo>
                <a:lnTo>
                  <a:pt x="463" y="26"/>
                </a:lnTo>
                <a:lnTo>
                  <a:pt x="445" y="34"/>
                </a:lnTo>
                <a:lnTo>
                  <a:pt x="426" y="42"/>
                </a:lnTo>
                <a:lnTo>
                  <a:pt x="411" y="51"/>
                </a:lnTo>
                <a:lnTo>
                  <a:pt x="398" y="61"/>
                </a:lnTo>
                <a:lnTo>
                  <a:pt x="386" y="71"/>
                </a:lnTo>
                <a:lnTo>
                  <a:pt x="376" y="83"/>
                </a:lnTo>
                <a:lnTo>
                  <a:pt x="368" y="93"/>
                </a:lnTo>
                <a:lnTo>
                  <a:pt x="363" y="106"/>
                </a:lnTo>
                <a:lnTo>
                  <a:pt x="359" y="118"/>
                </a:lnTo>
                <a:lnTo>
                  <a:pt x="359" y="118"/>
                </a:lnTo>
                <a:lnTo>
                  <a:pt x="358" y="123"/>
                </a:lnTo>
                <a:lnTo>
                  <a:pt x="356" y="128"/>
                </a:lnTo>
                <a:lnTo>
                  <a:pt x="356" y="128"/>
                </a:lnTo>
                <a:lnTo>
                  <a:pt x="358" y="230"/>
                </a:lnTo>
                <a:lnTo>
                  <a:pt x="358" y="230"/>
                </a:lnTo>
                <a:lnTo>
                  <a:pt x="356" y="235"/>
                </a:lnTo>
                <a:lnTo>
                  <a:pt x="356" y="235"/>
                </a:lnTo>
                <a:lnTo>
                  <a:pt x="358" y="341"/>
                </a:lnTo>
                <a:lnTo>
                  <a:pt x="358" y="341"/>
                </a:lnTo>
                <a:lnTo>
                  <a:pt x="317" y="336"/>
                </a:lnTo>
                <a:lnTo>
                  <a:pt x="277" y="334"/>
                </a:lnTo>
                <a:lnTo>
                  <a:pt x="277" y="334"/>
                </a:lnTo>
                <a:lnTo>
                  <a:pt x="249" y="336"/>
                </a:lnTo>
                <a:lnTo>
                  <a:pt x="223" y="338"/>
                </a:lnTo>
                <a:lnTo>
                  <a:pt x="197" y="339"/>
                </a:lnTo>
                <a:lnTo>
                  <a:pt x="173" y="344"/>
                </a:lnTo>
                <a:lnTo>
                  <a:pt x="150" y="349"/>
                </a:lnTo>
                <a:lnTo>
                  <a:pt x="128" y="354"/>
                </a:lnTo>
                <a:lnTo>
                  <a:pt x="106" y="361"/>
                </a:lnTo>
                <a:lnTo>
                  <a:pt x="88" y="368"/>
                </a:lnTo>
                <a:lnTo>
                  <a:pt x="71" y="376"/>
                </a:lnTo>
                <a:lnTo>
                  <a:pt x="54" y="386"/>
                </a:lnTo>
                <a:lnTo>
                  <a:pt x="41" y="395"/>
                </a:lnTo>
                <a:lnTo>
                  <a:pt x="29" y="406"/>
                </a:lnTo>
                <a:lnTo>
                  <a:pt x="19" y="417"/>
                </a:lnTo>
                <a:lnTo>
                  <a:pt x="12" y="428"/>
                </a:lnTo>
                <a:lnTo>
                  <a:pt x="5" y="440"/>
                </a:lnTo>
                <a:lnTo>
                  <a:pt x="2" y="453"/>
                </a:lnTo>
                <a:lnTo>
                  <a:pt x="2" y="453"/>
                </a:lnTo>
                <a:lnTo>
                  <a:pt x="0" y="458"/>
                </a:lnTo>
                <a:lnTo>
                  <a:pt x="0" y="464"/>
                </a:lnTo>
                <a:lnTo>
                  <a:pt x="0" y="464"/>
                </a:lnTo>
                <a:lnTo>
                  <a:pt x="0" y="566"/>
                </a:lnTo>
                <a:lnTo>
                  <a:pt x="0" y="566"/>
                </a:lnTo>
                <a:lnTo>
                  <a:pt x="0" y="571"/>
                </a:lnTo>
                <a:lnTo>
                  <a:pt x="0" y="571"/>
                </a:lnTo>
                <a:lnTo>
                  <a:pt x="0" y="673"/>
                </a:lnTo>
                <a:lnTo>
                  <a:pt x="0" y="673"/>
                </a:lnTo>
                <a:lnTo>
                  <a:pt x="0" y="678"/>
                </a:lnTo>
                <a:lnTo>
                  <a:pt x="0" y="678"/>
                </a:lnTo>
                <a:lnTo>
                  <a:pt x="0" y="792"/>
                </a:lnTo>
                <a:lnTo>
                  <a:pt x="0" y="792"/>
                </a:lnTo>
                <a:lnTo>
                  <a:pt x="2" y="799"/>
                </a:lnTo>
                <a:lnTo>
                  <a:pt x="2" y="799"/>
                </a:lnTo>
                <a:lnTo>
                  <a:pt x="7" y="811"/>
                </a:lnTo>
                <a:lnTo>
                  <a:pt x="14" y="821"/>
                </a:lnTo>
                <a:lnTo>
                  <a:pt x="22" y="833"/>
                </a:lnTo>
                <a:lnTo>
                  <a:pt x="34" y="843"/>
                </a:lnTo>
                <a:lnTo>
                  <a:pt x="47" y="853"/>
                </a:lnTo>
                <a:lnTo>
                  <a:pt x="61" y="861"/>
                </a:lnTo>
                <a:lnTo>
                  <a:pt x="78" y="870"/>
                </a:lnTo>
                <a:lnTo>
                  <a:pt x="94" y="876"/>
                </a:lnTo>
                <a:lnTo>
                  <a:pt x="114" y="883"/>
                </a:lnTo>
                <a:lnTo>
                  <a:pt x="135" y="890"/>
                </a:lnTo>
                <a:lnTo>
                  <a:pt x="156" y="895"/>
                </a:lnTo>
                <a:lnTo>
                  <a:pt x="178" y="900"/>
                </a:lnTo>
                <a:lnTo>
                  <a:pt x="202" y="903"/>
                </a:lnTo>
                <a:lnTo>
                  <a:pt x="227" y="905"/>
                </a:lnTo>
                <a:lnTo>
                  <a:pt x="252" y="906"/>
                </a:lnTo>
                <a:lnTo>
                  <a:pt x="279" y="906"/>
                </a:lnTo>
                <a:lnTo>
                  <a:pt x="279" y="906"/>
                </a:lnTo>
                <a:lnTo>
                  <a:pt x="307" y="906"/>
                </a:lnTo>
                <a:lnTo>
                  <a:pt x="334" y="905"/>
                </a:lnTo>
                <a:lnTo>
                  <a:pt x="361" y="901"/>
                </a:lnTo>
                <a:lnTo>
                  <a:pt x="384" y="898"/>
                </a:lnTo>
                <a:lnTo>
                  <a:pt x="410" y="893"/>
                </a:lnTo>
                <a:lnTo>
                  <a:pt x="431" y="888"/>
                </a:lnTo>
                <a:lnTo>
                  <a:pt x="453" y="881"/>
                </a:lnTo>
                <a:lnTo>
                  <a:pt x="472" y="873"/>
                </a:lnTo>
                <a:lnTo>
                  <a:pt x="490" y="865"/>
                </a:lnTo>
                <a:lnTo>
                  <a:pt x="505" y="856"/>
                </a:lnTo>
                <a:lnTo>
                  <a:pt x="520" y="846"/>
                </a:lnTo>
                <a:lnTo>
                  <a:pt x="532" y="834"/>
                </a:lnTo>
                <a:lnTo>
                  <a:pt x="542" y="824"/>
                </a:lnTo>
                <a:lnTo>
                  <a:pt x="550" y="811"/>
                </a:lnTo>
                <a:lnTo>
                  <a:pt x="555" y="799"/>
                </a:lnTo>
                <a:lnTo>
                  <a:pt x="559" y="786"/>
                </a:lnTo>
                <a:lnTo>
                  <a:pt x="559" y="786"/>
                </a:lnTo>
                <a:lnTo>
                  <a:pt x="559" y="784"/>
                </a:lnTo>
                <a:lnTo>
                  <a:pt x="559" y="771"/>
                </a:lnTo>
                <a:lnTo>
                  <a:pt x="559" y="771"/>
                </a:lnTo>
                <a:lnTo>
                  <a:pt x="596" y="774"/>
                </a:lnTo>
                <a:lnTo>
                  <a:pt x="634" y="776"/>
                </a:lnTo>
                <a:lnTo>
                  <a:pt x="634" y="776"/>
                </a:lnTo>
                <a:lnTo>
                  <a:pt x="681" y="774"/>
                </a:lnTo>
                <a:lnTo>
                  <a:pt x="727" y="769"/>
                </a:lnTo>
                <a:lnTo>
                  <a:pt x="727" y="769"/>
                </a:lnTo>
                <a:lnTo>
                  <a:pt x="728" y="792"/>
                </a:lnTo>
                <a:lnTo>
                  <a:pt x="728" y="792"/>
                </a:lnTo>
                <a:lnTo>
                  <a:pt x="728" y="799"/>
                </a:lnTo>
                <a:lnTo>
                  <a:pt x="728" y="799"/>
                </a:lnTo>
                <a:lnTo>
                  <a:pt x="733" y="811"/>
                </a:lnTo>
                <a:lnTo>
                  <a:pt x="740" y="821"/>
                </a:lnTo>
                <a:lnTo>
                  <a:pt x="750" y="833"/>
                </a:lnTo>
                <a:lnTo>
                  <a:pt x="760" y="843"/>
                </a:lnTo>
                <a:lnTo>
                  <a:pt x="774" y="853"/>
                </a:lnTo>
                <a:lnTo>
                  <a:pt x="787" y="861"/>
                </a:lnTo>
                <a:lnTo>
                  <a:pt x="804" y="870"/>
                </a:lnTo>
                <a:lnTo>
                  <a:pt x="820" y="876"/>
                </a:lnTo>
                <a:lnTo>
                  <a:pt x="841" y="883"/>
                </a:lnTo>
                <a:lnTo>
                  <a:pt x="861" y="890"/>
                </a:lnTo>
                <a:lnTo>
                  <a:pt x="883" y="895"/>
                </a:lnTo>
                <a:lnTo>
                  <a:pt x="904" y="900"/>
                </a:lnTo>
                <a:lnTo>
                  <a:pt x="929" y="903"/>
                </a:lnTo>
                <a:lnTo>
                  <a:pt x="953" y="905"/>
                </a:lnTo>
                <a:lnTo>
                  <a:pt x="978" y="906"/>
                </a:lnTo>
                <a:lnTo>
                  <a:pt x="1005" y="906"/>
                </a:lnTo>
                <a:lnTo>
                  <a:pt x="1005" y="906"/>
                </a:lnTo>
                <a:lnTo>
                  <a:pt x="1033" y="906"/>
                </a:lnTo>
                <a:lnTo>
                  <a:pt x="1060" y="905"/>
                </a:lnTo>
                <a:lnTo>
                  <a:pt x="1087" y="901"/>
                </a:lnTo>
                <a:lnTo>
                  <a:pt x="1112" y="898"/>
                </a:lnTo>
                <a:lnTo>
                  <a:pt x="1136" y="893"/>
                </a:lnTo>
                <a:lnTo>
                  <a:pt x="1158" y="888"/>
                </a:lnTo>
                <a:lnTo>
                  <a:pt x="1179" y="881"/>
                </a:lnTo>
                <a:lnTo>
                  <a:pt x="1198" y="873"/>
                </a:lnTo>
                <a:lnTo>
                  <a:pt x="1216" y="865"/>
                </a:lnTo>
                <a:lnTo>
                  <a:pt x="1233" y="856"/>
                </a:lnTo>
                <a:lnTo>
                  <a:pt x="1246" y="846"/>
                </a:lnTo>
                <a:lnTo>
                  <a:pt x="1258" y="834"/>
                </a:lnTo>
                <a:lnTo>
                  <a:pt x="1268" y="824"/>
                </a:lnTo>
                <a:lnTo>
                  <a:pt x="1277" y="811"/>
                </a:lnTo>
                <a:lnTo>
                  <a:pt x="1282" y="799"/>
                </a:lnTo>
                <a:lnTo>
                  <a:pt x="1285" y="786"/>
                </a:lnTo>
                <a:lnTo>
                  <a:pt x="1285" y="786"/>
                </a:lnTo>
                <a:lnTo>
                  <a:pt x="1285" y="784"/>
                </a:lnTo>
                <a:lnTo>
                  <a:pt x="1283" y="685"/>
                </a:lnTo>
                <a:close/>
                <a:moveTo>
                  <a:pt x="1176" y="621"/>
                </a:moveTo>
                <a:lnTo>
                  <a:pt x="1176" y="621"/>
                </a:lnTo>
                <a:lnTo>
                  <a:pt x="1189" y="628"/>
                </a:lnTo>
                <a:lnTo>
                  <a:pt x="1203" y="635"/>
                </a:lnTo>
                <a:lnTo>
                  <a:pt x="1213" y="641"/>
                </a:lnTo>
                <a:lnTo>
                  <a:pt x="1221" y="648"/>
                </a:lnTo>
                <a:lnTo>
                  <a:pt x="1230" y="656"/>
                </a:lnTo>
                <a:lnTo>
                  <a:pt x="1235" y="663"/>
                </a:lnTo>
                <a:lnTo>
                  <a:pt x="1238" y="672"/>
                </a:lnTo>
                <a:lnTo>
                  <a:pt x="1238" y="678"/>
                </a:lnTo>
                <a:lnTo>
                  <a:pt x="1238" y="678"/>
                </a:lnTo>
                <a:lnTo>
                  <a:pt x="1238" y="687"/>
                </a:lnTo>
                <a:lnTo>
                  <a:pt x="1235" y="693"/>
                </a:lnTo>
                <a:lnTo>
                  <a:pt x="1230" y="702"/>
                </a:lnTo>
                <a:lnTo>
                  <a:pt x="1221" y="708"/>
                </a:lnTo>
                <a:lnTo>
                  <a:pt x="1213" y="715"/>
                </a:lnTo>
                <a:lnTo>
                  <a:pt x="1203" y="724"/>
                </a:lnTo>
                <a:lnTo>
                  <a:pt x="1189" y="730"/>
                </a:lnTo>
                <a:lnTo>
                  <a:pt x="1176" y="737"/>
                </a:lnTo>
                <a:lnTo>
                  <a:pt x="1176" y="737"/>
                </a:lnTo>
                <a:lnTo>
                  <a:pt x="1158" y="744"/>
                </a:lnTo>
                <a:lnTo>
                  <a:pt x="1139" y="749"/>
                </a:lnTo>
                <a:lnTo>
                  <a:pt x="1119" y="754"/>
                </a:lnTo>
                <a:lnTo>
                  <a:pt x="1097" y="759"/>
                </a:lnTo>
                <a:lnTo>
                  <a:pt x="1075" y="762"/>
                </a:lnTo>
                <a:lnTo>
                  <a:pt x="1052" y="764"/>
                </a:lnTo>
                <a:lnTo>
                  <a:pt x="1003" y="766"/>
                </a:lnTo>
                <a:lnTo>
                  <a:pt x="1003" y="766"/>
                </a:lnTo>
                <a:lnTo>
                  <a:pt x="955" y="764"/>
                </a:lnTo>
                <a:lnTo>
                  <a:pt x="933" y="762"/>
                </a:lnTo>
                <a:lnTo>
                  <a:pt x="909" y="759"/>
                </a:lnTo>
                <a:lnTo>
                  <a:pt x="889" y="754"/>
                </a:lnTo>
                <a:lnTo>
                  <a:pt x="867" y="749"/>
                </a:lnTo>
                <a:lnTo>
                  <a:pt x="849" y="744"/>
                </a:lnTo>
                <a:lnTo>
                  <a:pt x="831" y="737"/>
                </a:lnTo>
                <a:lnTo>
                  <a:pt x="831" y="737"/>
                </a:lnTo>
                <a:lnTo>
                  <a:pt x="817" y="730"/>
                </a:lnTo>
                <a:lnTo>
                  <a:pt x="805" y="724"/>
                </a:lnTo>
                <a:lnTo>
                  <a:pt x="794" y="715"/>
                </a:lnTo>
                <a:lnTo>
                  <a:pt x="785" y="708"/>
                </a:lnTo>
                <a:lnTo>
                  <a:pt x="779" y="702"/>
                </a:lnTo>
                <a:lnTo>
                  <a:pt x="774" y="693"/>
                </a:lnTo>
                <a:lnTo>
                  <a:pt x="770" y="687"/>
                </a:lnTo>
                <a:lnTo>
                  <a:pt x="768" y="678"/>
                </a:lnTo>
                <a:lnTo>
                  <a:pt x="768" y="678"/>
                </a:lnTo>
                <a:lnTo>
                  <a:pt x="770" y="672"/>
                </a:lnTo>
                <a:lnTo>
                  <a:pt x="774" y="663"/>
                </a:lnTo>
                <a:lnTo>
                  <a:pt x="779" y="656"/>
                </a:lnTo>
                <a:lnTo>
                  <a:pt x="785" y="648"/>
                </a:lnTo>
                <a:lnTo>
                  <a:pt x="794" y="641"/>
                </a:lnTo>
                <a:lnTo>
                  <a:pt x="805" y="635"/>
                </a:lnTo>
                <a:lnTo>
                  <a:pt x="817" y="628"/>
                </a:lnTo>
                <a:lnTo>
                  <a:pt x="831" y="621"/>
                </a:lnTo>
                <a:lnTo>
                  <a:pt x="831" y="621"/>
                </a:lnTo>
                <a:lnTo>
                  <a:pt x="849" y="615"/>
                </a:lnTo>
                <a:lnTo>
                  <a:pt x="867" y="608"/>
                </a:lnTo>
                <a:lnTo>
                  <a:pt x="889" y="603"/>
                </a:lnTo>
                <a:lnTo>
                  <a:pt x="909" y="599"/>
                </a:lnTo>
                <a:lnTo>
                  <a:pt x="933" y="596"/>
                </a:lnTo>
                <a:lnTo>
                  <a:pt x="955" y="593"/>
                </a:lnTo>
                <a:lnTo>
                  <a:pt x="1003" y="591"/>
                </a:lnTo>
                <a:lnTo>
                  <a:pt x="1003" y="591"/>
                </a:lnTo>
                <a:lnTo>
                  <a:pt x="1052" y="593"/>
                </a:lnTo>
                <a:lnTo>
                  <a:pt x="1075" y="596"/>
                </a:lnTo>
                <a:lnTo>
                  <a:pt x="1097" y="599"/>
                </a:lnTo>
                <a:lnTo>
                  <a:pt x="1119" y="603"/>
                </a:lnTo>
                <a:lnTo>
                  <a:pt x="1139" y="608"/>
                </a:lnTo>
                <a:lnTo>
                  <a:pt x="1158" y="615"/>
                </a:lnTo>
                <a:lnTo>
                  <a:pt x="1176" y="621"/>
                </a:lnTo>
                <a:lnTo>
                  <a:pt x="1176" y="621"/>
                </a:lnTo>
                <a:close/>
                <a:moveTo>
                  <a:pt x="753" y="625"/>
                </a:moveTo>
                <a:lnTo>
                  <a:pt x="753" y="625"/>
                </a:lnTo>
                <a:lnTo>
                  <a:pt x="752" y="625"/>
                </a:lnTo>
                <a:lnTo>
                  <a:pt x="752" y="625"/>
                </a:lnTo>
                <a:lnTo>
                  <a:pt x="727" y="628"/>
                </a:lnTo>
                <a:lnTo>
                  <a:pt x="696" y="631"/>
                </a:lnTo>
                <a:lnTo>
                  <a:pt x="666" y="633"/>
                </a:lnTo>
                <a:lnTo>
                  <a:pt x="634" y="635"/>
                </a:lnTo>
                <a:lnTo>
                  <a:pt x="634" y="635"/>
                </a:lnTo>
                <a:lnTo>
                  <a:pt x="596" y="633"/>
                </a:lnTo>
                <a:lnTo>
                  <a:pt x="557" y="630"/>
                </a:lnTo>
                <a:lnTo>
                  <a:pt x="557" y="578"/>
                </a:lnTo>
                <a:lnTo>
                  <a:pt x="557" y="578"/>
                </a:lnTo>
                <a:lnTo>
                  <a:pt x="559" y="571"/>
                </a:lnTo>
                <a:lnTo>
                  <a:pt x="559" y="571"/>
                </a:lnTo>
                <a:lnTo>
                  <a:pt x="559" y="568"/>
                </a:lnTo>
                <a:lnTo>
                  <a:pt x="559" y="568"/>
                </a:lnTo>
                <a:lnTo>
                  <a:pt x="559" y="568"/>
                </a:lnTo>
                <a:lnTo>
                  <a:pt x="596" y="571"/>
                </a:lnTo>
                <a:lnTo>
                  <a:pt x="634" y="573"/>
                </a:lnTo>
                <a:lnTo>
                  <a:pt x="634" y="573"/>
                </a:lnTo>
                <a:lnTo>
                  <a:pt x="673" y="571"/>
                </a:lnTo>
                <a:lnTo>
                  <a:pt x="710" y="568"/>
                </a:lnTo>
                <a:lnTo>
                  <a:pt x="743" y="563"/>
                </a:lnTo>
                <a:lnTo>
                  <a:pt x="775" y="556"/>
                </a:lnTo>
                <a:lnTo>
                  <a:pt x="804" y="547"/>
                </a:lnTo>
                <a:lnTo>
                  <a:pt x="831" y="537"/>
                </a:lnTo>
                <a:lnTo>
                  <a:pt x="854" y="526"/>
                </a:lnTo>
                <a:lnTo>
                  <a:pt x="874" y="512"/>
                </a:lnTo>
                <a:lnTo>
                  <a:pt x="874" y="564"/>
                </a:lnTo>
                <a:lnTo>
                  <a:pt x="874" y="564"/>
                </a:lnTo>
                <a:lnTo>
                  <a:pt x="854" y="569"/>
                </a:lnTo>
                <a:lnTo>
                  <a:pt x="836" y="576"/>
                </a:lnTo>
                <a:lnTo>
                  <a:pt x="819" y="583"/>
                </a:lnTo>
                <a:lnTo>
                  <a:pt x="802" y="589"/>
                </a:lnTo>
                <a:lnTo>
                  <a:pt x="789" y="598"/>
                </a:lnTo>
                <a:lnTo>
                  <a:pt x="775" y="606"/>
                </a:lnTo>
                <a:lnTo>
                  <a:pt x="763" y="615"/>
                </a:lnTo>
                <a:lnTo>
                  <a:pt x="753" y="625"/>
                </a:lnTo>
                <a:lnTo>
                  <a:pt x="753" y="625"/>
                </a:lnTo>
                <a:close/>
                <a:moveTo>
                  <a:pt x="874" y="232"/>
                </a:moveTo>
                <a:lnTo>
                  <a:pt x="874" y="232"/>
                </a:lnTo>
                <a:lnTo>
                  <a:pt x="872" y="239"/>
                </a:lnTo>
                <a:lnTo>
                  <a:pt x="867" y="247"/>
                </a:lnTo>
                <a:lnTo>
                  <a:pt x="861" y="255"/>
                </a:lnTo>
                <a:lnTo>
                  <a:pt x="852" y="262"/>
                </a:lnTo>
                <a:lnTo>
                  <a:pt x="842" y="269"/>
                </a:lnTo>
                <a:lnTo>
                  <a:pt x="831" y="277"/>
                </a:lnTo>
                <a:lnTo>
                  <a:pt x="817" y="284"/>
                </a:lnTo>
                <a:lnTo>
                  <a:pt x="802" y="289"/>
                </a:lnTo>
                <a:lnTo>
                  <a:pt x="768" y="301"/>
                </a:lnTo>
                <a:lnTo>
                  <a:pt x="728" y="309"/>
                </a:lnTo>
                <a:lnTo>
                  <a:pt x="683" y="314"/>
                </a:lnTo>
                <a:lnTo>
                  <a:pt x="659" y="316"/>
                </a:lnTo>
                <a:lnTo>
                  <a:pt x="634" y="316"/>
                </a:lnTo>
                <a:lnTo>
                  <a:pt x="634" y="316"/>
                </a:lnTo>
                <a:lnTo>
                  <a:pt x="589" y="314"/>
                </a:lnTo>
                <a:lnTo>
                  <a:pt x="545" y="309"/>
                </a:lnTo>
                <a:lnTo>
                  <a:pt x="507" y="302"/>
                </a:lnTo>
                <a:lnTo>
                  <a:pt x="473" y="291"/>
                </a:lnTo>
                <a:lnTo>
                  <a:pt x="446" y="279"/>
                </a:lnTo>
                <a:lnTo>
                  <a:pt x="423" y="266"/>
                </a:lnTo>
                <a:lnTo>
                  <a:pt x="415" y="259"/>
                </a:lnTo>
                <a:lnTo>
                  <a:pt x="406" y="252"/>
                </a:lnTo>
                <a:lnTo>
                  <a:pt x="401" y="245"/>
                </a:lnTo>
                <a:lnTo>
                  <a:pt x="398" y="239"/>
                </a:lnTo>
                <a:lnTo>
                  <a:pt x="398" y="239"/>
                </a:lnTo>
                <a:lnTo>
                  <a:pt x="398" y="195"/>
                </a:lnTo>
                <a:lnTo>
                  <a:pt x="398" y="195"/>
                </a:lnTo>
                <a:lnTo>
                  <a:pt x="416" y="209"/>
                </a:lnTo>
                <a:lnTo>
                  <a:pt x="440" y="220"/>
                </a:lnTo>
                <a:lnTo>
                  <a:pt x="465" y="230"/>
                </a:lnTo>
                <a:lnTo>
                  <a:pt x="495" y="239"/>
                </a:lnTo>
                <a:lnTo>
                  <a:pt x="525" y="247"/>
                </a:lnTo>
                <a:lnTo>
                  <a:pt x="559" y="252"/>
                </a:lnTo>
                <a:lnTo>
                  <a:pt x="596" y="255"/>
                </a:lnTo>
                <a:lnTo>
                  <a:pt x="633" y="255"/>
                </a:lnTo>
                <a:lnTo>
                  <a:pt x="633" y="255"/>
                </a:lnTo>
                <a:lnTo>
                  <a:pt x="673" y="255"/>
                </a:lnTo>
                <a:lnTo>
                  <a:pt x="710" y="252"/>
                </a:lnTo>
                <a:lnTo>
                  <a:pt x="743" y="245"/>
                </a:lnTo>
                <a:lnTo>
                  <a:pt x="777" y="239"/>
                </a:lnTo>
                <a:lnTo>
                  <a:pt x="805" y="229"/>
                </a:lnTo>
                <a:lnTo>
                  <a:pt x="832" y="219"/>
                </a:lnTo>
                <a:lnTo>
                  <a:pt x="854" y="205"/>
                </a:lnTo>
                <a:lnTo>
                  <a:pt x="874" y="192"/>
                </a:lnTo>
                <a:lnTo>
                  <a:pt x="874" y="232"/>
                </a:lnTo>
                <a:close/>
                <a:moveTo>
                  <a:pt x="874" y="405"/>
                </a:moveTo>
                <a:lnTo>
                  <a:pt x="874" y="445"/>
                </a:lnTo>
                <a:lnTo>
                  <a:pt x="874" y="445"/>
                </a:lnTo>
                <a:lnTo>
                  <a:pt x="872" y="452"/>
                </a:lnTo>
                <a:lnTo>
                  <a:pt x="872" y="452"/>
                </a:lnTo>
                <a:lnTo>
                  <a:pt x="869" y="460"/>
                </a:lnTo>
                <a:lnTo>
                  <a:pt x="864" y="467"/>
                </a:lnTo>
                <a:lnTo>
                  <a:pt x="857" y="474"/>
                </a:lnTo>
                <a:lnTo>
                  <a:pt x="849" y="482"/>
                </a:lnTo>
                <a:lnTo>
                  <a:pt x="837" y="489"/>
                </a:lnTo>
                <a:lnTo>
                  <a:pt x="825" y="495"/>
                </a:lnTo>
                <a:lnTo>
                  <a:pt x="797" y="507"/>
                </a:lnTo>
                <a:lnTo>
                  <a:pt x="763" y="517"/>
                </a:lnTo>
                <a:lnTo>
                  <a:pt x="725" y="526"/>
                </a:lnTo>
                <a:lnTo>
                  <a:pt x="681" y="531"/>
                </a:lnTo>
                <a:lnTo>
                  <a:pt x="634" y="532"/>
                </a:lnTo>
                <a:lnTo>
                  <a:pt x="634" y="532"/>
                </a:lnTo>
                <a:lnTo>
                  <a:pt x="596" y="531"/>
                </a:lnTo>
                <a:lnTo>
                  <a:pt x="557" y="527"/>
                </a:lnTo>
                <a:lnTo>
                  <a:pt x="557" y="469"/>
                </a:lnTo>
                <a:lnTo>
                  <a:pt x="557" y="469"/>
                </a:lnTo>
                <a:lnTo>
                  <a:pt x="555" y="464"/>
                </a:lnTo>
                <a:lnTo>
                  <a:pt x="554" y="458"/>
                </a:lnTo>
                <a:lnTo>
                  <a:pt x="554" y="458"/>
                </a:lnTo>
                <a:lnTo>
                  <a:pt x="594" y="464"/>
                </a:lnTo>
                <a:lnTo>
                  <a:pt x="634" y="465"/>
                </a:lnTo>
                <a:lnTo>
                  <a:pt x="634" y="465"/>
                </a:lnTo>
                <a:lnTo>
                  <a:pt x="673" y="464"/>
                </a:lnTo>
                <a:lnTo>
                  <a:pt x="710" y="460"/>
                </a:lnTo>
                <a:lnTo>
                  <a:pt x="743" y="455"/>
                </a:lnTo>
                <a:lnTo>
                  <a:pt x="775" y="448"/>
                </a:lnTo>
                <a:lnTo>
                  <a:pt x="804" y="440"/>
                </a:lnTo>
                <a:lnTo>
                  <a:pt x="831" y="430"/>
                </a:lnTo>
                <a:lnTo>
                  <a:pt x="854" y="418"/>
                </a:lnTo>
                <a:lnTo>
                  <a:pt x="874" y="405"/>
                </a:lnTo>
                <a:lnTo>
                  <a:pt x="874" y="405"/>
                </a:lnTo>
                <a:close/>
                <a:moveTo>
                  <a:pt x="517" y="527"/>
                </a:moveTo>
                <a:lnTo>
                  <a:pt x="519" y="566"/>
                </a:lnTo>
                <a:lnTo>
                  <a:pt x="519" y="566"/>
                </a:lnTo>
                <a:lnTo>
                  <a:pt x="515" y="574"/>
                </a:lnTo>
                <a:lnTo>
                  <a:pt x="512" y="583"/>
                </a:lnTo>
                <a:lnTo>
                  <a:pt x="505" y="589"/>
                </a:lnTo>
                <a:lnTo>
                  <a:pt x="497" y="598"/>
                </a:lnTo>
                <a:lnTo>
                  <a:pt x="487" y="604"/>
                </a:lnTo>
                <a:lnTo>
                  <a:pt x="475" y="611"/>
                </a:lnTo>
                <a:lnTo>
                  <a:pt x="462" y="618"/>
                </a:lnTo>
                <a:lnTo>
                  <a:pt x="446" y="625"/>
                </a:lnTo>
                <a:lnTo>
                  <a:pt x="411" y="635"/>
                </a:lnTo>
                <a:lnTo>
                  <a:pt x="373" y="643"/>
                </a:lnTo>
                <a:lnTo>
                  <a:pt x="327" y="650"/>
                </a:lnTo>
                <a:lnTo>
                  <a:pt x="304" y="651"/>
                </a:lnTo>
                <a:lnTo>
                  <a:pt x="279" y="651"/>
                </a:lnTo>
                <a:lnTo>
                  <a:pt x="279" y="651"/>
                </a:lnTo>
                <a:lnTo>
                  <a:pt x="232" y="650"/>
                </a:lnTo>
                <a:lnTo>
                  <a:pt x="190" y="645"/>
                </a:lnTo>
                <a:lnTo>
                  <a:pt x="151" y="636"/>
                </a:lnTo>
                <a:lnTo>
                  <a:pt x="118" y="626"/>
                </a:lnTo>
                <a:lnTo>
                  <a:pt x="89" y="615"/>
                </a:lnTo>
                <a:lnTo>
                  <a:pt x="67" y="601"/>
                </a:lnTo>
                <a:lnTo>
                  <a:pt x="57" y="594"/>
                </a:lnTo>
                <a:lnTo>
                  <a:pt x="51" y="588"/>
                </a:lnTo>
                <a:lnTo>
                  <a:pt x="46" y="581"/>
                </a:lnTo>
                <a:lnTo>
                  <a:pt x="41" y="573"/>
                </a:lnTo>
                <a:lnTo>
                  <a:pt x="41" y="573"/>
                </a:lnTo>
                <a:lnTo>
                  <a:pt x="41" y="531"/>
                </a:lnTo>
                <a:lnTo>
                  <a:pt x="41" y="531"/>
                </a:lnTo>
                <a:lnTo>
                  <a:pt x="61" y="544"/>
                </a:lnTo>
                <a:lnTo>
                  <a:pt x="83" y="556"/>
                </a:lnTo>
                <a:lnTo>
                  <a:pt x="109" y="566"/>
                </a:lnTo>
                <a:lnTo>
                  <a:pt x="138" y="574"/>
                </a:lnTo>
                <a:lnTo>
                  <a:pt x="170" y="581"/>
                </a:lnTo>
                <a:lnTo>
                  <a:pt x="203" y="586"/>
                </a:lnTo>
                <a:lnTo>
                  <a:pt x="239" y="589"/>
                </a:lnTo>
                <a:lnTo>
                  <a:pt x="277" y="591"/>
                </a:lnTo>
                <a:lnTo>
                  <a:pt x="277" y="591"/>
                </a:lnTo>
                <a:lnTo>
                  <a:pt x="316" y="589"/>
                </a:lnTo>
                <a:lnTo>
                  <a:pt x="353" y="586"/>
                </a:lnTo>
                <a:lnTo>
                  <a:pt x="388" y="581"/>
                </a:lnTo>
                <a:lnTo>
                  <a:pt x="420" y="574"/>
                </a:lnTo>
                <a:lnTo>
                  <a:pt x="450" y="564"/>
                </a:lnTo>
                <a:lnTo>
                  <a:pt x="475" y="552"/>
                </a:lnTo>
                <a:lnTo>
                  <a:pt x="498" y="541"/>
                </a:lnTo>
                <a:lnTo>
                  <a:pt x="517" y="527"/>
                </a:lnTo>
                <a:lnTo>
                  <a:pt x="517" y="527"/>
                </a:lnTo>
                <a:close/>
                <a:moveTo>
                  <a:pt x="279" y="692"/>
                </a:moveTo>
                <a:lnTo>
                  <a:pt x="279" y="692"/>
                </a:lnTo>
                <a:lnTo>
                  <a:pt x="316" y="690"/>
                </a:lnTo>
                <a:lnTo>
                  <a:pt x="353" y="687"/>
                </a:lnTo>
                <a:lnTo>
                  <a:pt x="386" y="682"/>
                </a:lnTo>
                <a:lnTo>
                  <a:pt x="418" y="675"/>
                </a:lnTo>
                <a:lnTo>
                  <a:pt x="448" y="667"/>
                </a:lnTo>
                <a:lnTo>
                  <a:pt x="475" y="656"/>
                </a:lnTo>
                <a:lnTo>
                  <a:pt x="497" y="645"/>
                </a:lnTo>
                <a:lnTo>
                  <a:pt x="517" y="631"/>
                </a:lnTo>
                <a:lnTo>
                  <a:pt x="519" y="675"/>
                </a:lnTo>
                <a:lnTo>
                  <a:pt x="519" y="675"/>
                </a:lnTo>
                <a:lnTo>
                  <a:pt x="515" y="682"/>
                </a:lnTo>
                <a:lnTo>
                  <a:pt x="512" y="690"/>
                </a:lnTo>
                <a:lnTo>
                  <a:pt x="505" y="697"/>
                </a:lnTo>
                <a:lnTo>
                  <a:pt x="497" y="705"/>
                </a:lnTo>
                <a:lnTo>
                  <a:pt x="487" y="712"/>
                </a:lnTo>
                <a:lnTo>
                  <a:pt x="475" y="719"/>
                </a:lnTo>
                <a:lnTo>
                  <a:pt x="462" y="725"/>
                </a:lnTo>
                <a:lnTo>
                  <a:pt x="446" y="732"/>
                </a:lnTo>
                <a:lnTo>
                  <a:pt x="411" y="744"/>
                </a:lnTo>
                <a:lnTo>
                  <a:pt x="373" y="752"/>
                </a:lnTo>
                <a:lnTo>
                  <a:pt x="327" y="757"/>
                </a:lnTo>
                <a:lnTo>
                  <a:pt x="304" y="759"/>
                </a:lnTo>
                <a:lnTo>
                  <a:pt x="279" y="759"/>
                </a:lnTo>
                <a:lnTo>
                  <a:pt x="279" y="759"/>
                </a:lnTo>
                <a:lnTo>
                  <a:pt x="232" y="757"/>
                </a:lnTo>
                <a:lnTo>
                  <a:pt x="190" y="752"/>
                </a:lnTo>
                <a:lnTo>
                  <a:pt x="151" y="744"/>
                </a:lnTo>
                <a:lnTo>
                  <a:pt x="118" y="734"/>
                </a:lnTo>
                <a:lnTo>
                  <a:pt x="89" y="722"/>
                </a:lnTo>
                <a:lnTo>
                  <a:pt x="67" y="708"/>
                </a:lnTo>
                <a:lnTo>
                  <a:pt x="57" y="702"/>
                </a:lnTo>
                <a:lnTo>
                  <a:pt x="51" y="695"/>
                </a:lnTo>
                <a:lnTo>
                  <a:pt x="46" y="688"/>
                </a:lnTo>
                <a:lnTo>
                  <a:pt x="41" y="680"/>
                </a:lnTo>
                <a:lnTo>
                  <a:pt x="41" y="680"/>
                </a:lnTo>
                <a:lnTo>
                  <a:pt x="41" y="633"/>
                </a:lnTo>
                <a:lnTo>
                  <a:pt x="41" y="633"/>
                </a:lnTo>
                <a:lnTo>
                  <a:pt x="61" y="645"/>
                </a:lnTo>
                <a:lnTo>
                  <a:pt x="84" y="656"/>
                </a:lnTo>
                <a:lnTo>
                  <a:pt x="111" y="667"/>
                </a:lnTo>
                <a:lnTo>
                  <a:pt x="140" y="675"/>
                </a:lnTo>
                <a:lnTo>
                  <a:pt x="171" y="682"/>
                </a:lnTo>
                <a:lnTo>
                  <a:pt x="205" y="687"/>
                </a:lnTo>
                <a:lnTo>
                  <a:pt x="242" y="690"/>
                </a:lnTo>
                <a:lnTo>
                  <a:pt x="279" y="692"/>
                </a:lnTo>
                <a:lnTo>
                  <a:pt x="279" y="692"/>
                </a:lnTo>
                <a:close/>
                <a:moveTo>
                  <a:pt x="462" y="71"/>
                </a:moveTo>
                <a:lnTo>
                  <a:pt x="462" y="71"/>
                </a:lnTo>
                <a:lnTo>
                  <a:pt x="478" y="64"/>
                </a:lnTo>
                <a:lnTo>
                  <a:pt x="498" y="58"/>
                </a:lnTo>
                <a:lnTo>
                  <a:pt x="519" y="52"/>
                </a:lnTo>
                <a:lnTo>
                  <a:pt x="540" y="47"/>
                </a:lnTo>
                <a:lnTo>
                  <a:pt x="562" y="44"/>
                </a:lnTo>
                <a:lnTo>
                  <a:pt x="586" y="42"/>
                </a:lnTo>
                <a:lnTo>
                  <a:pt x="633" y="41"/>
                </a:lnTo>
                <a:lnTo>
                  <a:pt x="633" y="41"/>
                </a:lnTo>
                <a:lnTo>
                  <a:pt x="681" y="42"/>
                </a:lnTo>
                <a:lnTo>
                  <a:pt x="705" y="44"/>
                </a:lnTo>
                <a:lnTo>
                  <a:pt x="727" y="47"/>
                </a:lnTo>
                <a:lnTo>
                  <a:pt x="748" y="52"/>
                </a:lnTo>
                <a:lnTo>
                  <a:pt x="768" y="58"/>
                </a:lnTo>
                <a:lnTo>
                  <a:pt x="789" y="64"/>
                </a:lnTo>
                <a:lnTo>
                  <a:pt x="805" y="71"/>
                </a:lnTo>
                <a:lnTo>
                  <a:pt x="805" y="71"/>
                </a:lnTo>
                <a:lnTo>
                  <a:pt x="819" y="76"/>
                </a:lnTo>
                <a:lnTo>
                  <a:pt x="832" y="84"/>
                </a:lnTo>
                <a:lnTo>
                  <a:pt x="842" y="91"/>
                </a:lnTo>
                <a:lnTo>
                  <a:pt x="852" y="98"/>
                </a:lnTo>
                <a:lnTo>
                  <a:pt x="859" y="106"/>
                </a:lnTo>
                <a:lnTo>
                  <a:pt x="864" y="113"/>
                </a:lnTo>
                <a:lnTo>
                  <a:pt x="867" y="121"/>
                </a:lnTo>
                <a:lnTo>
                  <a:pt x="867" y="128"/>
                </a:lnTo>
                <a:lnTo>
                  <a:pt x="867" y="128"/>
                </a:lnTo>
                <a:lnTo>
                  <a:pt x="867" y="135"/>
                </a:lnTo>
                <a:lnTo>
                  <a:pt x="864" y="143"/>
                </a:lnTo>
                <a:lnTo>
                  <a:pt x="859" y="150"/>
                </a:lnTo>
                <a:lnTo>
                  <a:pt x="852" y="158"/>
                </a:lnTo>
                <a:lnTo>
                  <a:pt x="842" y="165"/>
                </a:lnTo>
                <a:lnTo>
                  <a:pt x="832" y="173"/>
                </a:lnTo>
                <a:lnTo>
                  <a:pt x="819" y="180"/>
                </a:lnTo>
                <a:lnTo>
                  <a:pt x="805" y="185"/>
                </a:lnTo>
                <a:lnTo>
                  <a:pt x="805" y="185"/>
                </a:lnTo>
                <a:lnTo>
                  <a:pt x="789" y="192"/>
                </a:lnTo>
                <a:lnTo>
                  <a:pt x="768" y="198"/>
                </a:lnTo>
                <a:lnTo>
                  <a:pt x="748" y="203"/>
                </a:lnTo>
                <a:lnTo>
                  <a:pt x="727" y="209"/>
                </a:lnTo>
                <a:lnTo>
                  <a:pt x="705" y="212"/>
                </a:lnTo>
                <a:lnTo>
                  <a:pt x="681" y="214"/>
                </a:lnTo>
                <a:lnTo>
                  <a:pt x="633" y="215"/>
                </a:lnTo>
                <a:lnTo>
                  <a:pt x="633" y="215"/>
                </a:lnTo>
                <a:lnTo>
                  <a:pt x="586" y="214"/>
                </a:lnTo>
                <a:lnTo>
                  <a:pt x="562" y="212"/>
                </a:lnTo>
                <a:lnTo>
                  <a:pt x="540" y="209"/>
                </a:lnTo>
                <a:lnTo>
                  <a:pt x="519" y="203"/>
                </a:lnTo>
                <a:lnTo>
                  <a:pt x="498" y="198"/>
                </a:lnTo>
                <a:lnTo>
                  <a:pt x="478" y="192"/>
                </a:lnTo>
                <a:lnTo>
                  <a:pt x="462" y="185"/>
                </a:lnTo>
                <a:lnTo>
                  <a:pt x="462" y="185"/>
                </a:lnTo>
                <a:lnTo>
                  <a:pt x="446" y="180"/>
                </a:lnTo>
                <a:lnTo>
                  <a:pt x="435" y="173"/>
                </a:lnTo>
                <a:lnTo>
                  <a:pt x="425" y="165"/>
                </a:lnTo>
                <a:lnTo>
                  <a:pt x="415" y="158"/>
                </a:lnTo>
                <a:lnTo>
                  <a:pt x="408" y="150"/>
                </a:lnTo>
                <a:lnTo>
                  <a:pt x="403" y="143"/>
                </a:lnTo>
                <a:lnTo>
                  <a:pt x="400" y="135"/>
                </a:lnTo>
                <a:lnTo>
                  <a:pt x="398" y="128"/>
                </a:lnTo>
                <a:lnTo>
                  <a:pt x="398" y="128"/>
                </a:lnTo>
                <a:lnTo>
                  <a:pt x="400" y="121"/>
                </a:lnTo>
                <a:lnTo>
                  <a:pt x="403" y="113"/>
                </a:lnTo>
                <a:lnTo>
                  <a:pt x="408" y="106"/>
                </a:lnTo>
                <a:lnTo>
                  <a:pt x="415" y="98"/>
                </a:lnTo>
                <a:lnTo>
                  <a:pt x="425" y="91"/>
                </a:lnTo>
                <a:lnTo>
                  <a:pt x="435" y="84"/>
                </a:lnTo>
                <a:lnTo>
                  <a:pt x="446" y="76"/>
                </a:lnTo>
                <a:lnTo>
                  <a:pt x="462" y="71"/>
                </a:lnTo>
                <a:lnTo>
                  <a:pt x="462" y="71"/>
                </a:lnTo>
                <a:close/>
                <a:moveTo>
                  <a:pt x="398" y="297"/>
                </a:moveTo>
                <a:lnTo>
                  <a:pt x="398" y="297"/>
                </a:lnTo>
                <a:lnTo>
                  <a:pt x="418" y="311"/>
                </a:lnTo>
                <a:lnTo>
                  <a:pt x="441" y="323"/>
                </a:lnTo>
                <a:lnTo>
                  <a:pt x="467" y="333"/>
                </a:lnTo>
                <a:lnTo>
                  <a:pt x="497" y="341"/>
                </a:lnTo>
                <a:lnTo>
                  <a:pt x="529" y="348"/>
                </a:lnTo>
                <a:lnTo>
                  <a:pt x="562" y="353"/>
                </a:lnTo>
                <a:lnTo>
                  <a:pt x="597" y="356"/>
                </a:lnTo>
                <a:lnTo>
                  <a:pt x="634" y="356"/>
                </a:lnTo>
                <a:lnTo>
                  <a:pt x="634" y="356"/>
                </a:lnTo>
                <a:lnTo>
                  <a:pt x="673" y="356"/>
                </a:lnTo>
                <a:lnTo>
                  <a:pt x="710" y="353"/>
                </a:lnTo>
                <a:lnTo>
                  <a:pt x="743" y="348"/>
                </a:lnTo>
                <a:lnTo>
                  <a:pt x="775" y="341"/>
                </a:lnTo>
                <a:lnTo>
                  <a:pt x="804" y="331"/>
                </a:lnTo>
                <a:lnTo>
                  <a:pt x="831" y="321"/>
                </a:lnTo>
                <a:lnTo>
                  <a:pt x="854" y="309"/>
                </a:lnTo>
                <a:lnTo>
                  <a:pt x="874" y="296"/>
                </a:lnTo>
                <a:lnTo>
                  <a:pt x="874" y="339"/>
                </a:lnTo>
                <a:lnTo>
                  <a:pt x="874" y="339"/>
                </a:lnTo>
                <a:lnTo>
                  <a:pt x="872" y="348"/>
                </a:lnTo>
                <a:lnTo>
                  <a:pt x="867" y="354"/>
                </a:lnTo>
                <a:lnTo>
                  <a:pt x="861" y="363"/>
                </a:lnTo>
                <a:lnTo>
                  <a:pt x="852" y="370"/>
                </a:lnTo>
                <a:lnTo>
                  <a:pt x="842" y="378"/>
                </a:lnTo>
                <a:lnTo>
                  <a:pt x="831" y="385"/>
                </a:lnTo>
                <a:lnTo>
                  <a:pt x="817" y="391"/>
                </a:lnTo>
                <a:lnTo>
                  <a:pt x="802" y="396"/>
                </a:lnTo>
                <a:lnTo>
                  <a:pt x="768" y="408"/>
                </a:lnTo>
                <a:lnTo>
                  <a:pt x="728" y="417"/>
                </a:lnTo>
                <a:lnTo>
                  <a:pt x="683" y="422"/>
                </a:lnTo>
                <a:lnTo>
                  <a:pt x="659" y="423"/>
                </a:lnTo>
                <a:lnTo>
                  <a:pt x="634" y="425"/>
                </a:lnTo>
                <a:lnTo>
                  <a:pt x="634" y="425"/>
                </a:lnTo>
                <a:lnTo>
                  <a:pt x="587" y="422"/>
                </a:lnTo>
                <a:lnTo>
                  <a:pt x="542" y="417"/>
                </a:lnTo>
                <a:lnTo>
                  <a:pt x="542" y="417"/>
                </a:lnTo>
                <a:lnTo>
                  <a:pt x="535" y="417"/>
                </a:lnTo>
                <a:lnTo>
                  <a:pt x="535" y="417"/>
                </a:lnTo>
                <a:lnTo>
                  <a:pt x="524" y="405"/>
                </a:lnTo>
                <a:lnTo>
                  <a:pt x="512" y="395"/>
                </a:lnTo>
                <a:lnTo>
                  <a:pt x="497" y="385"/>
                </a:lnTo>
                <a:lnTo>
                  <a:pt x="480" y="375"/>
                </a:lnTo>
                <a:lnTo>
                  <a:pt x="463" y="366"/>
                </a:lnTo>
                <a:lnTo>
                  <a:pt x="443" y="360"/>
                </a:lnTo>
                <a:lnTo>
                  <a:pt x="421" y="353"/>
                </a:lnTo>
                <a:lnTo>
                  <a:pt x="398" y="348"/>
                </a:lnTo>
                <a:lnTo>
                  <a:pt x="398" y="348"/>
                </a:lnTo>
                <a:lnTo>
                  <a:pt x="398" y="297"/>
                </a:lnTo>
                <a:lnTo>
                  <a:pt x="398" y="297"/>
                </a:lnTo>
                <a:close/>
                <a:moveTo>
                  <a:pt x="104" y="405"/>
                </a:moveTo>
                <a:lnTo>
                  <a:pt x="104" y="405"/>
                </a:lnTo>
                <a:lnTo>
                  <a:pt x="123" y="398"/>
                </a:lnTo>
                <a:lnTo>
                  <a:pt x="141" y="393"/>
                </a:lnTo>
                <a:lnTo>
                  <a:pt x="161" y="388"/>
                </a:lnTo>
                <a:lnTo>
                  <a:pt x="183" y="383"/>
                </a:lnTo>
                <a:lnTo>
                  <a:pt x="205" y="380"/>
                </a:lnTo>
                <a:lnTo>
                  <a:pt x="228" y="378"/>
                </a:lnTo>
                <a:lnTo>
                  <a:pt x="277" y="375"/>
                </a:lnTo>
                <a:lnTo>
                  <a:pt x="277" y="375"/>
                </a:lnTo>
                <a:lnTo>
                  <a:pt x="326" y="378"/>
                </a:lnTo>
                <a:lnTo>
                  <a:pt x="348" y="380"/>
                </a:lnTo>
                <a:lnTo>
                  <a:pt x="371" y="383"/>
                </a:lnTo>
                <a:lnTo>
                  <a:pt x="391" y="388"/>
                </a:lnTo>
                <a:lnTo>
                  <a:pt x="413" y="393"/>
                </a:lnTo>
                <a:lnTo>
                  <a:pt x="431" y="398"/>
                </a:lnTo>
                <a:lnTo>
                  <a:pt x="450" y="405"/>
                </a:lnTo>
                <a:lnTo>
                  <a:pt x="450" y="405"/>
                </a:lnTo>
                <a:lnTo>
                  <a:pt x="463" y="412"/>
                </a:lnTo>
                <a:lnTo>
                  <a:pt x="475" y="418"/>
                </a:lnTo>
                <a:lnTo>
                  <a:pt x="487" y="425"/>
                </a:lnTo>
                <a:lnTo>
                  <a:pt x="495" y="433"/>
                </a:lnTo>
                <a:lnTo>
                  <a:pt x="502" y="440"/>
                </a:lnTo>
                <a:lnTo>
                  <a:pt x="507" y="448"/>
                </a:lnTo>
                <a:lnTo>
                  <a:pt x="510" y="455"/>
                </a:lnTo>
                <a:lnTo>
                  <a:pt x="512" y="464"/>
                </a:lnTo>
                <a:lnTo>
                  <a:pt x="512" y="464"/>
                </a:lnTo>
                <a:lnTo>
                  <a:pt x="510" y="470"/>
                </a:lnTo>
                <a:lnTo>
                  <a:pt x="507" y="479"/>
                </a:lnTo>
                <a:lnTo>
                  <a:pt x="502" y="485"/>
                </a:lnTo>
                <a:lnTo>
                  <a:pt x="495" y="494"/>
                </a:lnTo>
                <a:lnTo>
                  <a:pt x="487" y="500"/>
                </a:lnTo>
                <a:lnTo>
                  <a:pt x="475" y="507"/>
                </a:lnTo>
                <a:lnTo>
                  <a:pt x="463" y="514"/>
                </a:lnTo>
                <a:lnTo>
                  <a:pt x="450" y="521"/>
                </a:lnTo>
                <a:lnTo>
                  <a:pt x="450" y="521"/>
                </a:lnTo>
                <a:lnTo>
                  <a:pt x="431" y="527"/>
                </a:lnTo>
                <a:lnTo>
                  <a:pt x="413" y="534"/>
                </a:lnTo>
                <a:lnTo>
                  <a:pt x="391" y="539"/>
                </a:lnTo>
                <a:lnTo>
                  <a:pt x="371" y="542"/>
                </a:lnTo>
                <a:lnTo>
                  <a:pt x="348" y="546"/>
                </a:lnTo>
                <a:lnTo>
                  <a:pt x="326" y="549"/>
                </a:lnTo>
                <a:lnTo>
                  <a:pt x="277" y="551"/>
                </a:lnTo>
                <a:lnTo>
                  <a:pt x="277" y="551"/>
                </a:lnTo>
                <a:lnTo>
                  <a:pt x="228" y="549"/>
                </a:lnTo>
                <a:lnTo>
                  <a:pt x="205" y="546"/>
                </a:lnTo>
                <a:lnTo>
                  <a:pt x="183" y="542"/>
                </a:lnTo>
                <a:lnTo>
                  <a:pt x="161" y="539"/>
                </a:lnTo>
                <a:lnTo>
                  <a:pt x="141" y="534"/>
                </a:lnTo>
                <a:lnTo>
                  <a:pt x="123" y="527"/>
                </a:lnTo>
                <a:lnTo>
                  <a:pt x="104" y="521"/>
                </a:lnTo>
                <a:lnTo>
                  <a:pt x="104" y="521"/>
                </a:lnTo>
                <a:lnTo>
                  <a:pt x="91" y="514"/>
                </a:lnTo>
                <a:lnTo>
                  <a:pt x="78" y="507"/>
                </a:lnTo>
                <a:lnTo>
                  <a:pt x="67" y="500"/>
                </a:lnTo>
                <a:lnTo>
                  <a:pt x="59" y="494"/>
                </a:lnTo>
                <a:lnTo>
                  <a:pt x="52" y="485"/>
                </a:lnTo>
                <a:lnTo>
                  <a:pt x="46" y="479"/>
                </a:lnTo>
                <a:lnTo>
                  <a:pt x="44" y="470"/>
                </a:lnTo>
                <a:lnTo>
                  <a:pt x="42" y="464"/>
                </a:lnTo>
                <a:lnTo>
                  <a:pt x="42" y="464"/>
                </a:lnTo>
                <a:lnTo>
                  <a:pt x="44" y="455"/>
                </a:lnTo>
                <a:lnTo>
                  <a:pt x="46" y="448"/>
                </a:lnTo>
                <a:lnTo>
                  <a:pt x="52" y="440"/>
                </a:lnTo>
                <a:lnTo>
                  <a:pt x="59" y="433"/>
                </a:lnTo>
                <a:lnTo>
                  <a:pt x="67" y="425"/>
                </a:lnTo>
                <a:lnTo>
                  <a:pt x="78" y="418"/>
                </a:lnTo>
                <a:lnTo>
                  <a:pt x="91" y="412"/>
                </a:lnTo>
                <a:lnTo>
                  <a:pt x="104" y="405"/>
                </a:lnTo>
                <a:lnTo>
                  <a:pt x="104" y="405"/>
                </a:lnTo>
                <a:close/>
                <a:moveTo>
                  <a:pt x="279" y="866"/>
                </a:moveTo>
                <a:lnTo>
                  <a:pt x="279" y="866"/>
                </a:lnTo>
                <a:lnTo>
                  <a:pt x="232" y="865"/>
                </a:lnTo>
                <a:lnTo>
                  <a:pt x="190" y="859"/>
                </a:lnTo>
                <a:lnTo>
                  <a:pt x="151" y="853"/>
                </a:lnTo>
                <a:lnTo>
                  <a:pt x="118" y="843"/>
                </a:lnTo>
                <a:lnTo>
                  <a:pt x="89" y="829"/>
                </a:lnTo>
                <a:lnTo>
                  <a:pt x="67" y="818"/>
                </a:lnTo>
                <a:lnTo>
                  <a:pt x="57" y="809"/>
                </a:lnTo>
                <a:lnTo>
                  <a:pt x="51" y="802"/>
                </a:lnTo>
                <a:lnTo>
                  <a:pt x="46" y="796"/>
                </a:lnTo>
                <a:lnTo>
                  <a:pt x="41" y="789"/>
                </a:lnTo>
                <a:lnTo>
                  <a:pt x="41" y="789"/>
                </a:lnTo>
                <a:lnTo>
                  <a:pt x="41" y="740"/>
                </a:lnTo>
                <a:lnTo>
                  <a:pt x="41" y="740"/>
                </a:lnTo>
                <a:lnTo>
                  <a:pt x="61" y="754"/>
                </a:lnTo>
                <a:lnTo>
                  <a:pt x="84" y="764"/>
                </a:lnTo>
                <a:lnTo>
                  <a:pt x="111" y="776"/>
                </a:lnTo>
                <a:lnTo>
                  <a:pt x="140" y="784"/>
                </a:lnTo>
                <a:lnTo>
                  <a:pt x="171" y="791"/>
                </a:lnTo>
                <a:lnTo>
                  <a:pt x="205" y="796"/>
                </a:lnTo>
                <a:lnTo>
                  <a:pt x="242" y="799"/>
                </a:lnTo>
                <a:lnTo>
                  <a:pt x="279" y="799"/>
                </a:lnTo>
                <a:lnTo>
                  <a:pt x="279" y="799"/>
                </a:lnTo>
                <a:lnTo>
                  <a:pt x="317" y="799"/>
                </a:lnTo>
                <a:lnTo>
                  <a:pt x="353" y="796"/>
                </a:lnTo>
                <a:lnTo>
                  <a:pt x="386" y="791"/>
                </a:lnTo>
                <a:lnTo>
                  <a:pt x="418" y="782"/>
                </a:lnTo>
                <a:lnTo>
                  <a:pt x="448" y="774"/>
                </a:lnTo>
                <a:lnTo>
                  <a:pt x="475" y="764"/>
                </a:lnTo>
                <a:lnTo>
                  <a:pt x="497" y="752"/>
                </a:lnTo>
                <a:lnTo>
                  <a:pt x="517" y="739"/>
                </a:lnTo>
                <a:lnTo>
                  <a:pt x="519" y="782"/>
                </a:lnTo>
                <a:lnTo>
                  <a:pt x="519" y="782"/>
                </a:lnTo>
                <a:lnTo>
                  <a:pt x="515" y="789"/>
                </a:lnTo>
                <a:lnTo>
                  <a:pt x="512" y="797"/>
                </a:lnTo>
                <a:lnTo>
                  <a:pt x="505" y="806"/>
                </a:lnTo>
                <a:lnTo>
                  <a:pt x="497" y="812"/>
                </a:lnTo>
                <a:lnTo>
                  <a:pt x="487" y="819"/>
                </a:lnTo>
                <a:lnTo>
                  <a:pt x="475" y="828"/>
                </a:lnTo>
                <a:lnTo>
                  <a:pt x="462" y="834"/>
                </a:lnTo>
                <a:lnTo>
                  <a:pt x="446" y="839"/>
                </a:lnTo>
                <a:lnTo>
                  <a:pt x="411" y="851"/>
                </a:lnTo>
                <a:lnTo>
                  <a:pt x="373" y="859"/>
                </a:lnTo>
                <a:lnTo>
                  <a:pt x="327" y="865"/>
                </a:lnTo>
                <a:lnTo>
                  <a:pt x="304" y="866"/>
                </a:lnTo>
                <a:lnTo>
                  <a:pt x="279" y="866"/>
                </a:lnTo>
                <a:lnTo>
                  <a:pt x="279" y="866"/>
                </a:lnTo>
                <a:close/>
                <a:moveTo>
                  <a:pt x="564" y="730"/>
                </a:moveTo>
                <a:lnTo>
                  <a:pt x="564" y="730"/>
                </a:lnTo>
                <a:lnTo>
                  <a:pt x="557" y="730"/>
                </a:lnTo>
                <a:lnTo>
                  <a:pt x="557" y="685"/>
                </a:lnTo>
                <a:lnTo>
                  <a:pt x="557" y="685"/>
                </a:lnTo>
                <a:lnTo>
                  <a:pt x="559" y="678"/>
                </a:lnTo>
                <a:lnTo>
                  <a:pt x="559" y="678"/>
                </a:lnTo>
                <a:lnTo>
                  <a:pt x="559" y="675"/>
                </a:lnTo>
                <a:lnTo>
                  <a:pt x="559" y="670"/>
                </a:lnTo>
                <a:lnTo>
                  <a:pt x="559" y="670"/>
                </a:lnTo>
                <a:lnTo>
                  <a:pt x="596" y="673"/>
                </a:lnTo>
                <a:lnTo>
                  <a:pt x="634" y="675"/>
                </a:lnTo>
                <a:lnTo>
                  <a:pt x="634" y="675"/>
                </a:lnTo>
                <a:lnTo>
                  <a:pt x="683" y="673"/>
                </a:lnTo>
                <a:lnTo>
                  <a:pt x="730" y="668"/>
                </a:lnTo>
                <a:lnTo>
                  <a:pt x="730" y="668"/>
                </a:lnTo>
                <a:lnTo>
                  <a:pt x="727" y="673"/>
                </a:lnTo>
                <a:lnTo>
                  <a:pt x="727" y="678"/>
                </a:lnTo>
                <a:lnTo>
                  <a:pt x="727" y="678"/>
                </a:lnTo>
                <a:lnTo>
                  <a:pt x="727" y="727"/>
                </a:lnTo>
                <a:lnTo>
                  <a:pt x="727" y="727"/>
                </a:lnTo>
                <a:lnTo>
                  <a:pt x="681" y="734"/>
                </a:lnTo>
                <a:lnTo>
                  <a:pt x="634" y="735"/>
                </a:lnTo>
                <a:lnTo>
                  <a:pt x="634" y="735"/>
                </a:lnTo>
                <a:lnTo>
                  <a:pt x="599" y="734"/>
                </a:lnTo>
                <a:lnTo>
                  <a:pt x="564" y="730"/>
                </a:lnTo>
                <a:lnTo>
                  <a:pt x="564" y="730"/>
                </a:lnTo>
                <a:close/>
                <a:moveTo>
                  <a:pt x="1005" y="866"/>
                </a:moveTo>
                <a:lnTo>
                  <a:pt x="1005" y="866"/>
                </a:lnTo>
                <a:lnTo>
                  <a:pt x="960" y="865"/>
                </a:lnTo>
                <a:lnTo>
                  <a:pt x="916" y="859"/>
                </a:lnTo>
                <a:lnTo>
                  <a:pt x="877" y="853"/>
                </a:lnTo>
                <a:lnTo>
                  <a:pt x="844" y="843"/>
                </a:lnTo>
                <a:lnTo>
                  <a:pt x="815" y="829"/>
                </a:lnTo>
                <a:lnTo>
                  <a:pt x="794" y="818"/>
                </a:lnTo>
                <a:lnTo>
                  <a:pt x="785" y="809"/>
                </a:lnTo>
                <a:lnTo>
                  <a:pt x="777" y="802"/>
                </a:lnTo>
                <a:lnTo>
                  <a:pt x="772" y="796"/>
                </a:lnTo>
                <a:lnTo>
                  <a:pt x="768" y="789"/>
                </a:lnTo>
                <a:lnTo>
                  <a:pt x="768" y="789"/>
                </a:lnTo>
                <a:lnTo>
                  <a:pt x="767" y="745"/>
                </a:lnTo>
                <a:lnTo>
                  <a:pt x="767" y="745"/>
                </a:lnTo>
                <a:lnTo>
                  <a:pt x="787" y="759"/>
                </a:lnTo>
                <a:lnTo>
                  <a:pt x="810" y="771"/>
                </a:lnTo>
                <a:lnTo>
                  <a:pt x="836" y="781"/>
                </a:lnTo>
                <a:lnTo>
                  <a:pt x="864" y="791"/>
                </a:lnTo>
                <a:lnTo>
                  <a:pt x="896" y="797"/>
                </a:lnTo>
                <a:lnTo>
                  <a:pt x="929" y="802"/>
                </a:lnTo>
                <a:lnTo>
                  <a:pt x="966" y="806"/>
                </a:lnTo>
                <a:lnTo>
                  <a:pt x="1003" y="806"/>
                </a:lnTo>
                <a:lnTo>
                  <a:pt x="1003" y="806"/>
                </a:lnTo>
                <a:lnTo>
                  <a:pt x="1042" y="806"/>
                </a:lnTo>
                <a:lnTo>
                  <a:pt x="1079" y="802"/>
                </a:lnTo>
                <a:lnTo>
                  <a:pt x="1114" y="796"/>
                </a:lnTo>
                <a:lnTo>
                  <a:pt x="1146" y="789"/>
                </a:lnTo>
                <a:lnTo>
                  <a:pt x="1176" y="779"/>
                </a:lnTo>
                <a:lnTo>
                  <a:pt x="1203" y="769"/>
                </a:lnTo>
                <a:lnTo>
                  <a:pt x="1225" y="755"/>
                </a:lnTo>
                <a:lnTo>
                  <a:pt x="1245" y="742"/>
                </a:lnTo>
                <a:lnTo>
                  <a:pt x="1245" y="782"/>
                </a:lnTo>
                <a:lnTo>
                  <a:pt x="1245" y="782"/>
                </a:lnTo>
                <a:lnTo>
                  <a:pt x="1243" y="789"/>
                </a:lnTo>
                <a:lnTo>
                  <a:pt x="1238" y="797"/>
                </a:lnTo>
                <a:lnTo>
                  <a:pt x="1231" y="806"/>
                </a:lnTo>
                <a:lnTo>
                  <a:pt x="1223" y="812"/>
                </a:lnTo>
                <a:lnTo>
                  <a:pt x="1213" y="819"/>
                </a:lnTo>
                <a:lnTo>
                  <a:pt x="1201" y="828"/>
                </a:lnTo>
                <a:lnTo>
                  <a:pt x="1188" y="834"/>
                </a:lnTo>
                <a:lnTo>
                  <a:pt x="1173" y="839"/>
                </a:lnTo>
                <a:lnTo>
                  <a:pt x="1137" y="851"/>
                </a:lnTo>
                <a:lnTo>
                  <a:pt x="1099" y="859"/>
                </a:lnTo>
                <a:lnTo>
                  <a:pt x="1054" y="865"/>
                </a:lnTo>
                <a:lnTo>
                  <a:pt x="1030" y="866"/>
                </a:lnTo>
                <a:lnTo>
                  <a:pt x="1005" y="866"/>
                </a:lnTo>
                <a:lnTo>
                  <a:pt x="1005" y="86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42" name="Google Shape;196;p13">
            <a:extLst>
              <a:ext uri="{FF2B5EF4-FFF2-40B4-BE49-F238E27FC236}">
                <a16:creationId xmlns:a16="http://schemas.microsoft.com/office/drawing/2014/main" id="{7AA9A9D0-AAA9-4AC8-BB77-8527C255ECD0}"/>
              </a:ext>
            </a:extLst>
          </p:cNvPr>
          <p:cNvGrpSpPr/>
          <p:nvPr/>
        </p:nvGrpSpPr>
        <p:grpSpPr>
          <a:xfrm>
            <a:off x="9398300" y="3986731"/>
            <a:ext cx="882031" cy="1002362"/>
            <a:chOff x="0" y="0"/>
            <a:chExt cx="2147483647" cy="2147483647"/>
          </a:xfrm>
        </p:grpSpPr>
        <p:sp>
          <p:nvSpPr>
            <p:cNvPr id="43" name="Google Shape;197;p13">
              <a:extLst>
                <a:ext uri="{FF2B5EF4-FFF2-40B4-BE49-F238E27FC236}">
                  <a16:creationId xmlns:a16="http://schemas.microsoft.com/office/drawing/2014/main" id="{E95969D7-847A-4D69-8C40-B70F93A3DF4E}"/>
                </a:ext>
              </a:extLst>
            </p:cNvPr>
            <p:cNvSpPr/>
            <p:nvPr/>
          </p:nvSpPr>
          <p:spPr>
            <a:xfrm>
              <a:off x="0" y="1079695191"/>
              <a:ext cx="2147483647" cy="1067788455"/>
            </a:xfrm>
            <a:custGeom>
              <a:avLst/>
              <a:gdLst/>
              <a:ahLst/>
              <a:cxnLst/>
              <a:rect l="l" t="t" r="r" b="b"/>
              <a:pathLst>
                <a:path w="120000" h="120000" extrusionOk="0">
                  <a:moveTo>
                    <a:pt x="120000" y="120000"/>
                  </a:moveTo>
                  <a:cubicBezTo>
                    <a:pt x="0" y="120000"/>
                    <a:pt x="0" y="120000"/>
                    <a:pt x="0" y="120000"/>
                  </a:cubicBezTo>
                  <a:cubicBezTo>
                    <a:pt x="0" y="59209"/>
                    <a:pt x="0" y="59209"/>
                    <a:pt x="0" y="59209"/>
                  </a:cubicBezTo>
                  <a:cubicBezTo>
                    <a:pt x="0" y="26666"/>
                    <a:pt x="15063" y="0"/>
                    <a:pt x="33574" y="0"/>
                  </a:cubicBezTo>
                  <a:cubicBezTo>
                    <a:pt x="86553" y="0"/>
                    <a:pt x="86553" y="0"/>
                    <a:pt x="86553" y="0"/>
                  </a:cubicBezTo>
                  <a:cubicBezTo>
                    <a:pt x="104936" y="0"/>
                    <a:pt x="120000" y="26666"/>
                    <a:pt x="120000" y="59209"/>
                  </a:cubicBezTo>
                  <a:lnTo>
                    <a:pt x="120000" y="120000"/>
                  </a:lnTo>
                  <a:close/>
                  <a:moveTo>
                    <a:pt x="10212" y="101920"/>
                  </a:moveTo>
                  <a:cubicBezTo>
                    <a:pt x="109787" y="101920"/>
                    <a:pt x="109787" y="101920"/>
                    <a:pt x="109787" y="101920"/>
                  </a:cubicBezTo>
                  <a:cubicBezTo>
                    <a:pt x="109787" y="59209"/>
                    <a:pt x="109787" y="59209"/>
                    <a:pt x="109787" y="59209"/>
                  </a:cubicBezTo>
                  <a:cubicBezTo>
                    <a:pt x="109787" y="36610"/>
                    <a:pt x="99319" y="18079"/>
                    <a:pt x="86553" y="18079"/>
                  </a:cubicBezTo>
                  <a:cubicBezTo>
                    <a:pt x="33574" y="18079"/>
                    <a:pt x="33574" y="18079"/>
                    <a:pt x="33574" y="18079"/>
                  </a:cubicBezTo>
                  <a:cubicBezTo>
                    <a:pt x="20680" y="18079"/>
                    <a:pt x="10212" y="36610"/>
                    <a:pt x="10212" y="59209"/>
                  </a:cubicBezTo>
                  <a:lnTo>
                    <a:pt x="10212" y="101920"/>
                  </a:ln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44" name="Google Shape;198;p13">
              <a:extLst>
                <a:ext uri="{FF2B5EF4-FFF2-40B4-BE49-F238E27FC236}">
                  <a16:creationId xmlns:a16="http://schemas.microsoft.com/office/drawing/2014/main" id="{1C530318-F52B-4E60-9794-819CA3F19D19}"/>
                </a:ext>
              </a:extLst>
            </p:cNvPr>
            <p:cNvSpPr/>
            <p:nvPr/>
          </p:nvSpPr>
          <p:spPr>
            <a:xfrm>
              <a:off x="521160745" y="0"/>
              <a:ext cx="1106129975" cy="975044230"/>
            </a:xfrm>
            <a:custGeom>
              <a:avLst/>
              <a:gdLst/>
              <a:ahLst/>
              <a:cxnLst/>
              <a:rect l="l" t="t" r="r" b="b"/>
              <a:pathLst>
                <a:path w="120000" h="120000" extrusionOk="0">
                  <a:moveTo>
                    <a:pt x="60000" y="120000"/>
                  </a:moveTo>
                  <a:cubicBezTo>
                    <a:pt x="27024" y="120000"/>
                    <a:pt x="0" y="93030"/>
                    <a:pt x="0" y="59876"/>
                  </a:cubicBezTo>
                  <a:cubicBezTo>
                    <a:pt x="0" y="26969"/>
                    <a:pt x="27024" y="0"/>
                    <a:pt x="60000" y="0"/>
                  </a:cubicBezTo>
                  <a:cubicBezTo>
                    <a:pt x="93223" y="0"/>
                    <a:pt x="120000" y="26969"/>
                    <a:pt x="120000" y="59876"/>
                  </a:cubicBezTo>
                  <a:cubicBezTo>
                    <a:pt x="120000" y="93030"/>
                    <a:pt x="93223" y="120000"/>
                    <a:pt x="60000" y="120000"/>
                  </a:cubicBezTo>
                  <a:close/>
                  <a:moveTo>
                    <a:pt x="60000" y="19793"/>
                  </a:moveTo>
                  <a:cubicBezTo>
                    <a:pt x="37933" y="19793"/>
                    <a:pt x="19834" y="37855"/>
                    <a:pt x="19834" y="59876"/>
                  </a:cubicBezTo>
                  <a:cubicBezTo>
                    <a:pt x="19834" y="82144"/>
                    <a:pt x="37933" y="100206"/>
                    <a:pt x="60000" y="100206"/>
                  </a:cubicBezTo>
                  <a:cubicBezTo>
                    <a:pt x="82314" y="100206"/>
                    <a:pt x="100165" y="82144"/>
                    <a:pt x="100165" y="59876"/>
                  </a:cubicBezTo>
                  <a:cubicBezTo>
                    <a:pt x="100165" y="37855"/>
                    <a:pt x="82314" y="19793"/>
                    <a:pt x="60000" y="19793"/>
                  </a:cubicBezTo>
                  <a:close/>
                </a:path>
              </a:pathLst>
            </a:custGeom>
            <a:solidFill>
              <a:srgbClr val="3CA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
        <p:nvSpPr>
          <p:cNvPr id="45" name="Google Shape;800;p86">
            <a:extLst>
              <a:ext uri="{FF2B5EF4-FFF2-40B4-BE49-F238E27FC236}">
                <a16:creationId xmlns:a16="http://schemas.microsoft.com/office/drawing/2014/main" id="{9F51A60D-7EC1-4487-A7CF-8380D1E95DF0}"/>
              </a:ext>
            </a:extLst>
          </p:cNvPr>
          <p:cNvSpPr/>
          <p:nvPr/>
        </p:nvSpPr>
        <p:spPr>
          <a:xfrm>
            <a:off x="9612355" y="4571157"/>
            <a:ext cx="454318" cy="320321"/>
          </a:xfrm>
          <a:custGeom>
            <a:avLst/>
            <a:gdLst/>
            <a:ahLst/>
            <a:cxnLst/>
            <a:rect l="l" t="t" r="r" b="b"/>
            <a:pathLst>
              <a:path w="1285" h="906" extrusionOk="0">
                <a:moveTo>
                  <a:pt x="1283" y="685"/>
                </a:moveTo>
                <a:lnTo>
                  <a:pt x="1283" y="685"/>
                </a:lnTo>
                <a:lnTo>
                  <a:pt x="1282" y="677"/>
                </a:lnTo>
                <a:lnTo>
                  <a:pt x="1278" y="672"/>
                </a:lnTo>
                <a:lnTo>
                  <a:pt x="1278" y="672"/>
                </a:lnTo>
                <a:lnTo>
                  <a:pt x="1275" y="658"/>
                </a:lnTo>
                <a:lnTo>
                  <a:pt x="1270" y="646"/>
                </a:lnTo>
                <a:lnTo>
                  <a:pt x="1263" y="635"/>
                </a:lnTo>
                <a:lnTo>
                  <a:pt x="1253" y="623"/>
                </a:lnTo>
                <a:lnTo>
                  <a:pt x="1241" y="613"/>
                </a:lnTo>
                <a:lnTo>
                  <a:pt x="1228" y="603"/>
                </a:lnTo>
                <a:lnTo>
                  <a:pt x="1213" y="593"/>
                </a:lnTo>
                <a:lnTo>
                  <a:pt x="1194" y="584"/>
                </a:lnTo>
                <a:lnTo>
                  <a:pt x="1176" y="578"/>
                </a:lnTo>
                <a:lnTo>
                  <a:pt x="1154" y="571"/>
                </a:lnTo>
                <a:lnTo>
                  <a:pt x="1132" y="564"/>
                </a:lnTo>
                <a:lnTo>
                  <a:pt x="1109" y="559"/>
                </a:lnTo>
                <a:lnTo>
                  <a:pt x="1084" y="556"/>
                </a:lnTo>
                <a:lnTo>
                  <a:pt x="1059" y="552"/>
                </a:lnTo>
                <a:lnTo>
                  <a:pt x="1032" y="551"/>
                </a:lnTo>
                <a:lnTo>
                  <a:pt x="1003" y="551"/>
                </a:lnTo>
                <a:lnTo>
                  <a:pt x="1003" y="551"/>
                </a:lnTo>
                <a:lnTo>
                  <a:pt x="958" y="552"/>
                </a:lnTo>
                <a:lnTo>
                  <a:pt x="914" y="557"/>
                </a:lnTo>
                <a:lnTo>
                  <a:pt x="913" y="457"/>
                </a:lnTo>
                <a:lnTo>
                  <a:pt x="913" y="457"/>
                </a:lnTo>
                <a:lnTo>
                  <a:pt x="914" y="452"/>
                </a:lnTo>
                <a:lnTo>
                  <a:pt x="914" y="452"/>
                </a:lnTo>
                <a:lnTo>
                  <a:pt x="914" y="448"/>
                </a:lnTo>
                <a:lnTo>
                  <a:pt x="913" y="349"/>
                </a:lnTo>
                <a:lnTo>
                  <a:pt x="913" y="349"/>
                </a:lnTo>
                <a:lnTo>
                  <a:pt x="914" y="343"/>
                </a:lnTo>
                <a:lnTo>
                  <a:pt x="914" y="343"/>
                </a:lnTo>
                <a:lnTo>
                  <a:pt x="914" y="341"/>
                </a:lnTo>
                <a:lnTo>
                  <a:pt x="913" y="242"/>
                </a:lnTo>
                <a:lnTo>
                  <a:pt x="913" y="242"/>
                </a:lnTo>
                <a:lnTo>
                  <a:pt x="914" y="235"/>
                </a:lnTo>
                <a:lnTo>
                  <a:pt x="914" y="235"/>
                </a:lnTo>
                <a:lnTo>
                  <a:pt x="914" y="232"/>
                </a:lnTo>
                <a:lnTo>
                  <a:pt x="913" y="135"/>
                </a:lnTo>
                <a:lnTo>
                  <a:pt x="913" y="135"/>
                </a:lnTo>
                <a:lnTo>
                  <a:pt x="911" y="126"/>
                </a:lnTo>
                <a:lnTo>
                  <a:pt x="908" y="121"/>
                </a:lnTo>
                <a:lnTo>
                  <a:pt x="908" y="121"/>
                </a:lnTo>
                <a:lnTo>
                  <a:pt x="906" y="108"/>
                </a:lnTo>
                <a:lnTo>
                  <a:pt x="899" y="96"/>
                </a:lnTo>
                <a:lnTo>
                  <a:pt x="893" y="84"/>
                </a:lnTo>
                <a:lnTo>
                  <a:pt x="883" y="73"/>
                </a:lnTo>
                <a:lnTo>
                  <a:pt x="871" y="63"/>
                </a:lnTo>
                <a:lnTo>
                  <a:pt x="857" y="52"/>
                </a:lnTo>
                <a:lnTo>
                  <a:pt x="842" y="42"/>
                </a:lnTo>
                <a:lnTo>
                  <a:pt x="824" y="34"/>
                </a:lnTo>
                <a:lnTo>
                  <a:pt x="805" y="27"/>
                </a:lnTo>
                <a:lnTo>
                  <a:pt x="785" y="21"/>
                </a:lnTo>
                <a:lnTo>
                  <a:pt x="762" y="14"/>
                </a:lnTo>
                <a:lnTo>
                  <a:pt x="738" y="9"/>
                </a:lnTo>
                <a:lnTo>
                  <a:pt x="715" y="5"/>
                </a:lnTo>
                <a:lnTo>
                  <a:pt x="688" y="2"/>
                </a:lnTo>
                <a:lnTo>
                  <a:pt x="661" y="0"/>
                </a:lnTo>
                <a:lnTo>
                  <a:pt x="633" y="0"/>
                </a:lnTo>
                <a:lnTo>
                  <a:pt x="633" y="0"/>
                </a:lnTo>
                <a:lnTo>
                  <a:pt x="606" y="0"/>
                </a:lnTo>
                <a:lnTo>
                  <a:pt x="579" y="2"/>
                </a:lnTo>
                <a:lnTo>
                  <a:pt x="554" y="5"/>
                </a:lnTo>
                <a:lnTo>
                  <a:pt x="529" y="9"/>
                </a:lnTo>
                <a:lnTo>
                  <a:pt x="505" y="14"/>
                </a:lnTo>
                <a:lnTo>
                  <a:pt x="483" y="19"/>
                </a:lnTo>
                <a:lnTo>
                  <a:pt x="463" y="26"/>
                </a:lnTo>
                <a:lnTo>
                  <a:pt x="445" y="34"/>
                </a:lnTo>
                <a:lnTo>
                  <a:pt x="426" y="42"/>
                </a:lnTo>
                <a:lnTo>
                  <a:pt x="411" y="51"/>
                </a:lnTo>
                <a:lnTo>
                  <a:pt x="398" y="61"/>
                </a:lnTo>
                <a:lnTo>
                  <a:pt x="386" y="71"/>
                </a:lnTo>
                <a:lnTo>
                  <a:pt x="376" y="83"/>
                </a:lnTo>
                <a:lnTo>
                  <a:pt x="368" y="93"/>
                </a:lnTo>
                <a:lnTo>
                  <a:pt x="363" y="106"/>
                </a:lnTo>
                <a:lnTo>
                  <a:pt x="359" y="118"/>
                </a:lnTo>
                <a:lnTo>
                  <a:pt x="359" y="118"/>
                </a:lnTo>
                <a:lnTo>
                  <a:pt x="358" y="123"/>
                </a:lnTo>
                <a:lnTo>
                  <a:pt x="356" y="128"/>
                </a:lnTo>
                <a:lnTo>
                  <a:pt x="356" y="128"/>
                </a:lnTo>
                <a:lnTo>
                  <a:pt x="358" y="230"/>
                </a:lnTo>
                <a:lnTo>
                  <a:pt x="358" y="230"/>
                </a:lnTo>
                <a:lnTo>
                  <a:pt x="356" y="235"/>
                </a:lnTo>
                <a:lnTo>
                  <a:pt x="356" y="235"/>
                </a:lnTo>
                <a:lnTo>
                  <a:pt x="358" y="341"/>
                </a:lnTo>
                <a:lnTo>
                  <a:pt x="358" y="341"/>
                </a:lnTo>
                <a:lnTo>
                  <a:pt x="317" y="336"/>
                </a:lnTo>
                <a:lnTo>
                  <a:pt x="277" y="334"/>
                </a:lnTo>
                <a:lnTo>
                  <a:pt x="277" y="334"/>
                </a:lnTo>
                <a:lnTo>
                  <a:pt x="249" y="336"/>
                </a:lnTo>
                <a:lnTo>
                  <a:pt x="223" y="338"/>
                </a:lnTo>
                <a:lnTo>
                  <a:pt x="197" y="339"/>
                </a:lnTo>
                <a:lnTo>
                  <a:pt x="173" y="344"/>
                </a:lnTo>
                <a:lnTo>
                  <a:pt x="150" y="349"/>
                </a:lnTo>
                <a:lnTo>
                  <a:pt x="128" y="354"/>
                </a:lnTo>
                <a:lnTo>
                  <a:pt x="106" y="361"/>
                </a:lnTo>
                <a:lnTo>
                  <a:pt x="88" y="368"/>
                </a:lnTo>
                <a:lnTo>
                  <a:pt x="71" y="376"/>
                </a:lnTo>
                <a:lnTo>
                  <a:pt x="54" y="386"/>
                </a:lnTo>
                <a:lnTo>
                  <a:pt x="41" y="395"/>
                </a:lnTo>
                <a:lnTo>
                  <a:pt x="29" y="406"/>
                </a:lnTo>
                <a:lnTo>
                  <a:pt x="19" y="417"/>
                </a:lnTo>
                <a:lnTo>
                  <a:pt x="12" y="428"/>
                </a:lnTo>
                <a:lnTo>
                  <a:pt x="5" y="440"/>
                </a:lnTo>
                <a:lnTo>
                  <a:pt x="2" y="453"/>
                </a:lnTo>
                <a:lnTo>
                  <a:pt x="2" y="453"/>
                </a:lnTo>
                <a:lnTo>
                  <a:pt x="0" y="458"/>
                </a:lnTo>
                <a:lnTo>
                  <a:pt x="0" y="464"/>
                </a:lnTo>
                <a:lnTo>
                  <a:pt x="0" y="464"/>
                </a:lnTo>
                <a:lnTo>
                  <a:pt x="0" y="566"/>
                </a:lnTo>
                <a:lnTo>
                  <a:pt x="0" y="566"/>
                </a:lnTo>
                <a:lnTo>
                  <a:pt x="0" y="571"/>
                </a:lnTo>
                <a:lnTo>
                  <a:pt x="0" y="571"/>
                </a:lnTo>
                <a:lnTo>
                  <a:pt x="0" y="673"/>
                </a:lnTo>
                <a:lnTo>
                  <a:pt x="0" y="673"/>
                </a:lnTo>
                <a:lnTo>
                  <a:pt x="0" y="678"/>
                </a:lnTo>
                <a:lnTo>
                  <a:pt x="0" y="678"/>
                </a:lnTo>
                <a:lnTo>
                  <a:pt x="0" y="792"/>
                </a:lnTo>
                <a:lnTo>
                  <a:pt x="0" y="792"/>
                </a:lnTo>
                <a:lnTo>
                  <a:pt x="2" y="799"/>
                </a:lnTo>
                <a:lnTo>
                  <a:pt x="2" y="799"/>
                </a:lnTo>
                <a:lnTo>
                  <a:pt x="7" y="811"/>
                </a:lnTo>
                <a:lnTo>
                  <a:pt x="14" y="821"/>
                </a:lnTo>
                <a:lnTo>
                  <a:pt x="22" y="833"/>
                </a:lnTo>
                <a:lnTo>
                  <a:pt x="34" y="843"/>
                </a:lnTo>
                <a:lnTo>
                  <a:pt x="47" y="853"/>
                </a:lnTo>
                <a:lnTo>
                  <a:pt x="61" y="861"/>
                </a:lnTo>
                <a:lnTo>
                  <a:pt x="78" y="870"/>
                </a:lnTo>
                <a:lnTo>
                  <a:pt x="94" y="876"/>
                </a:lnTo>
                <a:lnTo>
                  <a:pt x="114" y="883"/>
                </a:lnTo>
                <a:lnTo>
                  <a:pt x="135" y="890"/>
                </a:lnTo>
                <a:lnTo>
                  <a:pt x="156" y="895"/>
                </a:lnTo>
                <a:lnTo>
                  <a:pt x="178" y="900"/>
                </a:lnTo>
                <a:lnTo>
                  <a:pt x="202" y="903"/>
                </a:lnTo>
                <a:lnTo>
                  <a:pt x="227" y="905"/>
                </a:lnTo>
                <a:lnTo>
                  <a:pt x="252" y="906"/>
                </a:lnTo>
                <a:lnTo>
                  <a:pt x="279" y="906"/>
                </a:lnTo>
                <a:lnTo>
                  <a:pt x="279" y="906"/>
                </a:lnTo>
                <a:lnTo>
                  <a:pt x="307" y="906"/>
                </a:lnTo>
                <a:lnTo>
                  <a:pt x="334" y="905"/>
                </a:lnTo>
                <a:lnTo>
                  <a:pt x="361" y="901"/>
                </a:lnTo>
                <a:lnTo>
                  <a:pt x="384" y="898"/>
                </a:lnTo>
                <a:lnTo>
                  <a:pt x="410" y="893"/>
                </a:lnTo>
                <a:lnTo>
                  <a:pt x="431" y="888"/>
                </a:lnTo>
                <a:lnTo>
                  <a:pt x="453" y="881"/>
                </a:lnTo>
                <a:lnTo>
                  <a:pt x="472" y="873"/>
                </a:lnTo>
                <a:lnTo>
                  <a:pt x="490" y="865"/>
                </a:lnTo>
                <a:lnTo>
                  <a:pt x="505" y="856"/>
                </a:lnTo>
                <a:lnTo>
                  <a:pt x="520" y="846"/>
                </a:lnTo>
                <a:lnTo>
                  <a:pt x="532" y="834"/>
                </a:lnTo>
                <a:lnTo>
                  <a:pt x="542" y="824"/>
                </a:lnTo>
                <a:lnTo>
                  <a:pt x="550" y="811"/>
                </a:lnTo>
                <a:lnTo>
                  <a:pt x="555" y="799"/>
                </a:lnTo>
                <a:lnTo>
                  <a:pt x="559" y="786"/>
                </a:lnTo>
                <a:lnTo>
                  <a:pt x="559" y="786"/>
                </a:lnTo>
                <a:lnTo>
                  <a:pt x="559" y="784"/>
                </a:lnTo>
                <a:lnTo>
                  <a:pt x="559" y="771"/>
                </a:lnTo>
                <a:lnTo>
                  <a:pt x="559" y="771"/>
                </a:lnTo>
                <a:lnTo>
                  <a:pt x="596" y="774"/>
                </a:lnTo>
                <a:lnTo>
                  <a:pt x="634" y="776"/>
                </a:lnTo>
                <a:lnTo>
                  <a:pt x="634" y="776"/>
                </a:lnTo>
                <a:lnTo>
                  <a:pt x="681" y="774"/>
                </a:lnTo>
                <a:lnTo>
                  <a:pt x="727" y="769"/>
                </a:lnTo>
                <a:lnTo>
                  <a:pt x="727" y="769"/>
                </a:lnTo>
                <a:lnTo>
                  <a:pt x="728" y="792"/>
                </a:lnTo>
                <a:lnTo>
                  <a:pt x="728" y="792"/>
                </a:lnTo>
                <a:lnTo>
                  <a:pt x="728" y="799"/>
                </a:lnTo>
                <a:lnTo>
                  <a:pt x="728" y="799"/>
                </a:lnTo>
                <a:lnTo>
                  <a:pt x="733" y="811"/>
                </a:lnTo>
                <a:lnTo>
                  <a:pt x="740" y="821"/>
                </a:lnTo>
                <a:lnTo>
                  <a:pt x="750" y="833"/>
                </a:lnTo>
                <a:lnTo>
                  <a:pt x="760" y="843"/>
                </a:lnTo>
                <a:lnTo>
                  <a:pt x="774" y="853"/>
                </a:lnTo>
                <a:lnTo>
                  <a:pt x="787" y="861"/>
                </a:lnTo>
                <a:lnTo>
                  <a:pt x="804" y="870"/>
                </a:lnTo>
                <a:lnTo>
                  <a:pt x="820" y="876"/>
                </a:lnTo>
                <a:lnTo>
                  <a:pt x="841" y="883"/>
                </a:lnTo>
                <a:lnTo>
                  <a:pt x="861" y="890"/>
                </a:lnTo>
                <a:lnTo>
                  <a:pt x="883" y="895"/>
                </a:lnTo>
                <a:lnTo>
                  <a:pt x="904" y="900"/>
                </a:lnTo>
                <a:lnTo>
                  <a:pt x="929" y="903"/>
                </a:lnTo>
                <a:lnTo>
                  <a:pt x="953" y="905"/>
                </a:lnTo>
                <a:lnTo>
                  <a:pt x="978" y="906"/>
                </a:lnTo>
                <a:lnTo>
                  <a:pt x="1005" y="906"/>
                </a:lnTo>
                <a:lnTo>
                  <a:pt x="1005" y="906"/>
                </a:lnTo>
                <a:lnTo>
                  <a:pt x="1033" y="906"/>
                </a:lnTo>
                <a:lnTo>
                  <a:pt x="1060" y="905"/>
                </a:lnTo>
                <a:lnTo>
                  <a:pt x="1087" y="901"/>
                </a:lnTo>
                <a:lnTo>
                  <a:pt x="1112" y="898"/>
                </a:lnTo>
                <a:lnTo>
                  <a:pt x="1136" y="893"/>
                </a:lnTo>
                <a:lnTo>
                  <a:pt x="1158" y="888"/>
                </a:lnTo>
                <a:lnTo>
                  <a:pt x="1179" y="881"/>
                </a:lnTo>
                <a:lnTo>
                  <a:pt x="1198" y="873"/>
                </a:lnTo>
                <a:lnTo>
                  <a:pt x="1216" y="865"/>
                </a:lnTo>
                <a:lnTo>
                  <a:pt x="1233" y="856"/>
                </a:lnTo>
                <a:lnTo>
                  <a:pt x="1246" y="846"/>
                </a:lnTo>
                <a:lnTo>
                  <a:pt x="1258" y="834"/>
                </a:lnTo>
                <a:lnTo>
                  <a:pt x="1268" y="824"/>
                </a:lnTo>
                <a:lnTo>
                  <a:pt x="1277" y="811"/>
                </a:lnTo>
                <a:lnTo>
                  <a:pt x="1282" y="799"/>
                </a:lnTo>
                <a:lnTo>
                  <a:pt x="1285" y="786"/>
                </a:lnTo>
                <a:lnTo>
                  <a:pt x="1285" y="786"/>
                </a:lnTo>
                <a:lnTo>
                  <a:pt x="1285" y="784"/>
                </a:lnTo>
                <a:lnTo>
                  <a:pt x="1283" y="685"/>
                </a:lnTo>
                <a:close/>
                <a:moveTo>
                  <a:pt x="1176" y="621"/>
                </a:moveTo>
                <a:lnTo>
                  <a:pt x="1176" y="621"/>
                </a:lnTo>
                <a:lnTo>
                  <a:pt x="1189" y="628"/>
                </a:lnTo>
                <a:lnTo>
                  <a:pt x="1203" y="635"/>
                </a:lnTo>
                <a:lnTo>
                  <a:pt x="1213" y="641"/>
                </a:lnTo>
                <a:lnTo>
                  <a:pt x="1221" y="648"/>
                </a:lnTo>
                <a:lnTo>
                  <a:pt x="1230" y="656"/>
                </a:lnTo>
                <a:lnTo>
                  <a:pt x="1235" y="663"/>
                </a:lnTo>
                <a:lnTo>
                  <a:pt x="1238" y="672"/>
                </a:lnTo>
                <a:lnTo>
                  <a:pt x="1238" y="678"/>
                </a:lnTo>
                <a:lnTo>
                  <a:pt x="1238" y="678"/>
                </a:lnTo>
                <a:lnTo>
                  <a:pt x="1238" y="687"/>
                </a:lnTo>
                <a:lnTo>
                  <a:pt x="1235" y="693"/>
                </a:lnTo>
                <a:lnTo>
                  <a:pt x="1230" y="702"/>
                </a:lnTo>
                <a:lnTo>
                  <a:pt x="1221" y="708"/>
                </a:lnTo>
                <a:lnTo>
                  <a:pt x="1213" y="715"/>
                </a:lnTo>
                <a:lnTo>
                  <a:pt x="1203" y="724"/>
                </a:lnTo>
                <a:lnTo>
                  <a:pt x="1189" y="730"/>
                </a:lnTo>
                <a:lnTo>
                  <a:pt x="1176" y="737"/>
                </a:lnTo>
                <a:lnTo>
                  <a:pt x="1176" y="737"/>
                </a:lnTo>
                <a:lnTo>
                  <a:pt x="1158" y="744"/>
                </a:lnTo>
                <a:lnTo>
                  <a:pt x="1139" y="749"/>
                </a:lnTo>
                <a:lnTo>
                  <a:pt x="1119" y="754"/>
                </a:lnTo>
                <a:lnTo>
                  <a:pt x="1097" y="759"/>
                </a:lnTo>
                <a:lnTo>
                  <a:pt x="1075" y="762"/>
                </a:lnTo>
                <a:lnTo>
                  <a:pt x="1052" y="764"/>
                </a:lnTo>
                <a:lnTo>
                  <a:pt x="1003" y="766"/>
                </a:lnTo>
                <a:lnTo>
                  <a:pt x="1003" y="766"/>
                </a:lnTo>
                <a:lnTo>
                  <a:pt x="955" y="764"/>
                </a:lnTo>
                <a:lnTo>
                  <a:pt x="933" y="762"/>
                </a:lnTo>
                <a:lnTo>
                  <a:pt x="909" y="759"/>
                </a:lnTo>
                <a:lnTo>
                  <a:pt x="889" y="754"/>
                </a:lnTo>
                <a:lnTo>
                  <a:pt x="867" y="749"/>
                </a:lnTo>
                <a:lnTo>
                  <a:pt x="849" y="744"/>
                </a:lnTo>
                <a:lnTo>
                  <a:pt x="831" y="737"/>
                </a:lnTo>
                <a:lnTo>
                  <a:pt x="831" y="737"/>
                </a:lnTo>
                <a:lnTo>
                  <a:pt x="817" y="730"/>
                </a:lnTo>
                <a:lnTo>
                  <a:pt x="805" y="724"/>
                </a:lnTo>
                <a:lnTo>
                  <a:pt x="794" y="715"/>
                </a:lnTo>
                <a:lnTo>
                  <a:pt x="785" y="708"/>
                </a:lnTo>
                <a:lnTo>
                  <a:pt x="779" y="702"/>
                </a:lnTo>
                <a:lnTo>
                  <a:pt x="774" y="693"/>
                </a:lnTo>
                <a:lnTo>
                  <a:pt x="770" y="687"/>
                </a:lnTo>
                <a:lnTo>
                  <a:pt x="768" y="678"/>
                </a:lnTo>
                <a:lnTo>
                  <a:pt x="768" y="678"/>
                </a:lnTo>
                <a:lnTo>
                  <a:pt x="770" y="672"/>
                </a:lnTo>
                <a:lnTo>
                  <a:pt x="774" y="663"/>
                </a:lnTo>
                <a:lnTo>
                  <a:pt x="779" y="656"/>
                </a:lnTo>
                <a:lnTo>
                  <a:pt x="785" y="648"/>
                </a:lnTo>
                <a:lnTo>
                  <a:pt x="794" y="641"/>
                </a:lnTo>
                <a:lnTo>
                  <a:pt x="805" y="635"/>
                </a:lnTo>
                <a:lnTo>
                  <a:pt x="817" y="628"/>
                </a:lnTo>
                <a:lnTo>
                  <a:pt x="831" y="621"/>
                </a:lnTo>
                <a:lnTo>
                  <a:pt x="831" y="621"/>
                </a:lnTo>
                <a:lnTo>
                  <a:pt x="849" y="615"/>
                </a:lnTo>
                <a:lnTo>
                  <a:pt x="867" y="608"/>
                </a:lnTo>
                <a:lnTo>
                  <a:pt x="889" y="603"/>
                </a:lnTo>
                <a:lnTo>
                  <a:pt x="909" y="599"/>
                </a:lnTo>
                <a:lnTo>
                  <a:pt x="933" y="596"/>
                </a:lnTo>
                <a:lnTo>
                  <a:pt x="955" y="593"/>
                </a:lnTo>
                <a:lnTo>
                  <a:pt x="1003" y="591"/>
                </a:lnTo>
                <a:lnTo>
                  <a:pt x="1003" y="591"/>
                </a:lnTo>
                <a:lnTo>
                  <a:pt x="1052" y="593"/>
                </a:lnTo>
                <a:lnTo>
                  <a:pt x="1075" y="596"/>
                </a:lnTo>
                <a:lnTo>
                  <a:pt x="1097" y="599"/>
                </a:lnTo>
                <a:lnTo>
                  <a:pt x="1119" y="603"/>
                </a:lnTo>
                <a:lnTo>
                  <a:pt x="1139" y="608"/>
                </a:lnTo>
                <a:lnTo>
                  <a:pt x="1158" y="615"/>
                </a:lnTo>
                <a:lnTo>
                  <a:pt x="1176" y="621"/>
                </a:lnTo>
                <a:lnTo>
                  <a:pt x="1176" y="621"/>
                </a:lnTo>
                <a:close/>
                <a:moveTo>
                  <a:pt x="753" y="625"/>
                </a:moveTo>
                <a:lnTo>
                  <a:pt x="753" y="625"/>
                </a:lnTo>
                <a:lnTo>
                  <a:pt x="752" y="625"/>
                </a:lnTo>
                <a:lnTo>
                  <a:pt x="752" y="625"/>
                </a:lnTo>
                <a:lnTo>
                  <a:pt x="727" y="628"/>
                </a:lnTo>
                <a:lnTo>
                  <a:pt x="696" y="631"/>
                </a:lnTo>
                <a:lnTo>
                  <a:pt x="666" y="633"/>
                </a:lnTo>
                <a:lnTo>
                  <a:pt x="634" y="635"/>
                </a:lnTo>
                <a:lnTo>
                  <a:pt x="634" y="635"/>
                </a:lnTo>
                <a:lnTo>
                  <a:pt x="596" y="633"/>
                </a:lnTo>
                <a:lnTo>
                  <a:pt x="557" y="630"/>
                </a:lnTo>
                <a:lnTo>
                  <a:pt x="557" y="578"/>
                </a:lnTo>
                <a:lnTo>
                  <a:pt x="557" y="578"/>
                </a:lnTo>
                <a:lnTo>
                  <a:pt x="559" y="571"/>
                </a:lnTo>
                <a:lnTo>
                  <a:pt x="559" y="571"/>
                </a:lnTo>
                <a:lnTo>
                  <a:pt x="559" y="568"/>
                </a:lnTo>
                <a:lnTo>
                  <a:pt x="559" y="568"/>
                </a:lnTo>
                <a:lnTo>
                  <a:pt x="559" y="568"/>
                </a:lnTo>
                <a:lnTo>
                  <a:pt x="596" y="571"/>
                </a:lnTo>
                <a:lnTo>
                  <a:pt x="634" y="573"/>
                </a:lnTo>
                <a:lnTo>
                  <a:pt x="634" y="573"/>
                </a:lnTo>
                <a:lnTo>
                  <a:pt x="673" y="571"/>
                </a:lnTo>
                <a:lnTo>
                  <a:pt x="710" y="568"/>
                </a:lnTo>
                <a:lnTo>
                  <a:pt x="743" y="563"/>
                </a:lnTo>
                <a:lnTo>
                  <a:pt x="775" y="556"/>
                </a:lnTo>
                <a:lnTo>
                  <a:pt x="804" y="547"/>
                </a:lnTo>
                <a:lnTo>
                  <a:pt x="831" y="537"/>
                </a:lnTo>
                <a:lnTo>
                  <a:pt x="854" y="526"/>
                </a:lnTo>
                <a:lnTo>
                  <a:pt x="874" y="512"/>
                </a:lnTo>
                <a:lnTo>
                  <a:pt x="874" y="564"/>
                </a:lnTo>
                <a:lnTo>
                  <a:pt x="874" y="564"/>
                </a:lnTo>
                <a:lnTo>
                  <a:pt x="854" y="569"/>
                </a:lnTo>
                <a:lnTo>
                  <a:pt x="836" y="576"/>
                </a:lnTo>
                <a:lnTo>
                  <a:pt x="819" y="583"/>
                </a:lnTo>
                <a:lnTo>
                  <a:pt x="802" y="589"/>
                </a:lnTo>
                <a:lnTo>
                  <a:pt x="789" y="598"/>
                </a:lnTo>
                <a:lnTo>
                  <a:pt x="775" y="606"/>
                </a:lnTo>
                <a:lnTo>
                  <a:pt x="763" y="615"/>
                </a:lnTo>
                <a:lnTo>
                  <a:pt x="753" y="625"/>
                </a:lnTo>
                <a:lnTo>
                  <a:pt x="753" y="625"/>
                </a:lnTo>
                <a:close/>
                <a:moveTo>
                  <a:pt x="874" y="232"/>
                </a:moveTo>
                <a:lnTo>
                  <a:pt x="874" y="232"/>
                </a:lnTo>
                <a:lnTo>
                  <a:pt x="872" y="239"/>
                </a:lnTo>
                <a:lnTo>
                  <a:pt x="867" y="247"/>
                </a:lnTo>
                <a:lnTo>
                  <a:pt x="861" y="255"/>
                </a:lnTo>
                <a:lnTo>
                  <a:pt x="852" y="262"/>
                </a:lnTo>
                <a:lnTo>
                  <a:pt x="842" y="269"/>
                </a:lnTo>
                <a:lnTo>
                  <a:pt x="831" y="277"/>
                </a:lnTo>
                <a:lnTo>
                  <a:pt x="817" y="284"/>
                </a:lnTo>
                <a:lnTo>
                  <a:pt x="802" y="289"/>
                </a:lnTo>
                <a:lnTo>
                  <a:pt x="768" y="301"/>
                </a:lnTo>
                <a:lnTo>
                  <a:pt x="728" y="309"/>
                </a:lnTo>
                <a:lnTo>
                  <a:pt x="683" y="314"/>
                </a:lnTo>
                <a:lnTo>
                  <a:pt x="659" y="316"/>
                </a:lnTo>
                <a:lnTo>
                  <a:pt x="634" y="316"/>
                </a:lnTo>
                <a:lnTo>
                  <a:pt x="634" y="316"/>
                </a:lnTo>
                <a:lnTo>
                  <a:pt x="589" y="314"/>
                </a:lnTo>
                <a:lnTo>
                  <a:pt x="545" y="309"/>
                </a:lnTo>
                <a:lnTo>
                  <a:pt x="507" y="302"/>
                </a:lnTo>
                <a:lnTo>
                  <a:pt x="473" y="291"/>
                </a:lnTo>
                <a:lnTo>
                  <a:pt x="446" y="279"/>
                </a:lnTo>
                <a:lnTo>
                  <a:pt x="423" y="266"/>
                </a:lnTo>
                <a:lnTo>
                  <a:pt x="415" y="259"/>
                </a:lnTo>
                <a:lnTo>
                  <a:pt x="406" y="252"/>
                </a:lnTo>
                <a:lnTo>
                  <a:pt x="401" y="245"/>
                </a:lnTo>
                <a:lnTo>
                  <a:pt x="398" y="239"/>
                </a:lnTo>
                <a:lnTo>
                  <a:pt x="398" y="239"/>
                </a:lnTo>
                <a:lnTo>
                  <a:pt x="398" y="195"/>
                </a:lnTo>
                <a:lnTo>
                  <a:pt x="398" y="195"/>
                </a:lnTo>
                <a:lnTo>
                  <a:pt x="416" y="209"/>
                </a:lnTo>
                <a:lnTo>
                  <a:pt x="440" y="220"/>
                </a:lnTo>
                <a:lnTo>
                  <a:pt x="465" y="230"/>
                </a:lnTo>
                <a:lnTo>
                  <a:pt x="495" y="239"/>
                </a:lnTo>
                <a:lnTo>
                  <a:pt x="525" y="247"/>
                </a:lnTo>
                <a:lnTo>
                  <a:pt x="559" y="252"/>
                </a:lnTo>
                <a:lnTo>
                  <a:pt x="596" y="255"/>
                </a:lnTo>
                <a:lnTo>
                  <a:pt x="633" y="255"/>
                </a:lnTo>
                <a:lnTo>
                  <a:pt x="633" y="255"/>
                </a:lnTo>
                <a:lnTo>
                  <a:pt x="673" y="255"/>
                </a:lnTo>
                <a:lnTo>
                  <a:pt x="710" y="252"/>
                </a:lnTo>
                <a:lnTo>
                  <a:pt x="743" y="245"/>
                </a:lnTo>
                <a:lnTo>
                  <a:pt x="777" y="239"/>
                </a:lnTo>
                <a:lnTo>
                  <a:pt x="805" y="229"/>
                </a:lnTo>
                <a:lnTo>
                  <a:pt x="832" y="219"/>
                </a:lnTo>
                <a:lnTo>
                  <a:pt x="854" y="205"/>
                </a:lnTo>
                <a:lnTo>
                  <a:pt x="874" y="192"/>
                </a:lnTo>
                <a:lnTo>
                  <a:pt x="874" y="232"/>
                </a:lnTo>
                <a:close/>
                <a:moveTo>
                  <a:pt x="874" y="405"/>
                </a:moveTo>
                <a:lnTo>
                  <a:pt x="874" y="445"/>
                </a:lnTo>
                <a:lnTo>
                  <a:pt x="874" y="445"/>
                </a:lnTo>
                <a:lnTo>
                  <a:pt x="872" y="452"/>
                </a:lnTo>
                <a:lnTo>
                  <a:pt x="872" y="452"/>
                </a:lnTo>
                <a:lnTo>
                  <a:pt x="869" y="460"/>
                </a:lnTo>
                <a:lnTo>
                  <a:pt x="864" y="467"/>
                </a:lnTo>
                <a:lnTo>
                  <a:pt x="857" y="474"/>
                </a:lnTo>
                <a:lnTo>
                  <a:pt x="849" y="482"/>
                </a:lnTo>
                <a:lnTo>
                  <a:pt x="837" y="489"/>
                </a:lnTo>
                <a:lnTo>
                  <a:pt x="825" y="495"/>
                </a:lnTo>
                <a:lnTo>
                  <a:pt x="797" y="507"/>
                </a:lnTo>
                <a:lnTo>
                  <a:pt x="763" y="517"/>
                </a:lnTo>
                <a:lnTo>
                  <a:pt x="725" y="526"/>
                </a:lnTo>
                <a:lnTo>
                  <a:pt x="681" y="531"/>
                </a:lnTo>
                <a:lnTo>
                  <a:pt x="634" y="532"/>
                </a:lnTo>
                <a:lnTo>
                  <a:pt x="634" y="532"/>
                </a:lnTo>
                <a:lnTo>
                  <a:pt x="596" y="531"/>
                </a:lnTo>
                <a:lnTo>
                  <a:pt x="557" y="527"/>
                </a:lnTo>
                <a:lnTo>
                  <a:pt x="557" y="469"/>
                </a:lnTo>
                <a:lnTo>
                  <a:pt x="557" y="469"/>
                </a:lnTo>
                <a:lnTo>
                  <a:pt x="555" y="464"/>
                </a:lnTo>
                <a:lnTo>
                  <a:pt x="554" y="458"/>
                </a:lnTo>
                <a:lnTo>
                  <a:pt x="554" y="458"/>
                </a:lnTo>
                <a:lnTo>
                  <a:pt x="594" y="464"/>
                </a:lnTo>
                <a:lnTo>
                  <a:pt x="634" y="465"/>
                </a:lnTo>
                <a:lnTo>
                  <a:pt x="634" y="465"/>
                </a:lnTo>
                <a:lnTo>
                  <a:pt x="673" y="464"/>
                </a:lnTo>
                <a:lnTo>
                  <a:pt x="710" y="460"/>
                </a:lnTo>
                <a:lnTo>
                  <a:pt x="743" y="455"/>
                </a:lnTo>
                <a:lnTo>
                  <a:pt x="775" y="448"/>
                </a:lnTo>
                <a:lnTo>
                  <a:pt x="804" y="440"/>
                </a:lnTo>
                <a:lnTo>
                  <a:pt x="831" y="430"/>
                </a:lnTo>
                <a:lnTo>
                  <a:pt x="854" y="418"/>
                </a:lnTo>
                <a:lnTo>
                  <a:pt x="874" y="405"/>
                </a:lnTo>
                <a:lnTo>
                  <a:pt x="874" y="405"/>
                </a:lnTo>
                <a:close/>
                <a:moveTo>
                  <a:pt x="517" y="527"/>
                </a:moveTo>
                <a:lnTo>
                  <a:pt x="519" y="566"/>
                </a:lnTo>
                <a:lnTo>
                  <a:pt x="519" y="566"/>
                </a:lnTo>
                <a:lnTo>
                  <a:pt x="515" y="574"/>
                </a:lnTo>
                <a:lnTo>
                  <a:pt x="512" y="583"/>
                </a:lnTo>
                <a:lnTo>
                  <a:pt x="505" y="589"/>
                </a:lnTo>
                <a:lnTo>
                  <a:pt x="497" y="598"/>
                </a:lnTo>
                <a:lnTo>
                  <a:pt x="487" y="604"/>
                </a:lnTo>
                <a:lnTo>
                  <a:pt x="475" y="611"/>
                </a:lnTo>
                <a:lnTo>
                  <a:pt x="462" y="618"/>
                </a:lnTo>
                <a:lnTo>
                  <a:pt x="446" y="625"/>
                </a:lnTo>
                <a:lnTo>
                  <a:pt x="411" y="635"/>
                </a:lnTo>
                <a:lnTo>
                  <a:pt x="373" y="643"/>
                </a:lnTo>
                <a:lnTo>
                  <a:pt x="327" y="650"/>
                </a:lnTo>
                <a:lnTo>
                  <a:pt x="304" y="651"/>
                </a:lnTo>
                <a:lnTo>
                  <a:pt x="279" y="651"/>
                </a:lnTo>
                <a:lnTo>
                  <a:pt x="279" y="651"/>
                </a:lnTo>
                <a:lnTo>
                  <a:pt x="232" y="650"/>
                </a:lnTo>
                <a:lnTo>
                  <a:pt x="190" y="645"/>
                </a:lnTo>
                <a:lnTo>
                  <a:pt x="151" y="636"/>
                </a:lnTo>
                <a:lnTo>
                  <a:pt x="118" y="626"/>
                </a:lnTo>
                <a:lnTo>
                  <a:pt x="89" y="615"/>
                </a:lnTo>
                <a:lnTo>
                  <a:pt x="67" y="601"/>
                </a:lnTo>
                <a:lnTo>
                  <a:pt x="57" y="594"/>
                </a:lnTo>
                <a:lnTo>
                  <a:pt x="51" y="588"/>
                </a:lnTo>
                <a:lnTo>
                  <a:pt x="46" y="581"/>
                </a:lnTo>
                <a:lnTo>
                  <a:pt x="41" y="573"/>
                </a:lnTo>
                <a:lnTo>
                  <a:pt x="41" y="573"/>
                </a:lnTo>
                <a:lnTo>
                  <a:pt x="41" y="531"/>
                </a:lnTo>
                <a:lnTo>
                  <a:pt x="41" y="531"/>
                </a:lnTo>
                <a:lnTo>
                  <a:pt x="61" y="544"/>
                </a:lnTo>
                <a:lnTo>
                  <a:pt x="83" y="556"/>
                </a:lnTo>
                <a:lnTo>
                  <a:pt x="109" y="566"/>
                </a:lnTo>
                <a:lnTo>
                  <a:pt x="138" y="574"/>
                </a:lnTo>
                <a:lnTo>
                  <a:pt x="170" y="581"/>
                </a:lnTo>
                <a:lnTo>
                  <a:pt x="203" y="586"/>
                </a:lnTo>
                <a:lnTo>
                  <a:pt x="239" y="589"/>
                </a:lnTo>
                <a:lnTo>
                  <a:pt x="277" y="591"/>
                </a:lnTo>
                <a:lnTo>
                  <a:pt x="277" y="591"/>
                </a:lnTo>
                <a:lnTo>
                  <a:pt x="316" y="589"/>
                </a:lnTo>
                <a:lnTo>
                  <a:pt x="353" y="586"/>
                </a:lnTo>
                <a:lnTo>
                  <a:pt x="388" y="581"/>
                </a:lnTo>
                <a:lnTo>
                  <a:pt x="420" y="574"/>
                </a:lnTo>
                <a:lnTo>
                  <a:pt x="450" y="564"/>
                </a:lnTo>
                <a:lnTo>
                  <a:pt x="475" y="552"/>
                </a:lnTo>
                <a:lnTo>
                  <a:pt x="498" y="541"/>
                </a:lnTo>
                <a:lnTo>
                  <a:pt x="517" y="527"/>
                </a:lnTo>
                <a:lnTo>
                  <a:pt x="517" y="527"/>
                </a:lnTo>
                <a:close/>
                <a:moveTo>
                  <a:pt x="279" y="692"/>
                </a:moveTo>
                <a:lnTo>
                  <a:pt x="279" y="692"/>
                </a:lnTo>
                <a:lnTo>
                  <a:pt x="316" y="690"/>
                </a:lnTo>
                <a:lnTo>
                  <a:pt x="353" y="687"/>
                </a:lnTo>
                <a:lnTo>
                  <a:pt x="386" y="682"/>
                </a:lnTo>
                <a:lnTo>
                  <a:pt x="418" y="675"/>
                </a:lnTo>
                <a:lnTo>
                  <a:pt x="448" y="667"/>
                </a:lnTo>
                <a:lnTo>
                  <a:pt x="475" y="656"/>
                </a:lnTo>
                <a:lnTo>
                  <a:pt x="497" y="645"/>
                </a:lnTo>
                <a:lnTo>
                  <a:pt x="517" y="631"/>
                </a:lnTo>
                <a:lnTo>
                  <a:pt x="519" y="675"/>
                </a:lnTo>
                <a:lnTo>
                  <a:pt x="519" y="675"/>
                </a:lnTo>
                <a:lnTo>
                  <a:pt x="515" y="682"/>
                </a:lnTo>
                <a:lnTo>
                  <a:pt x="512" y="690"/>
                </a:lnTo>
                <a:lnTo>
                  <a:pt x="505" y="697"/>
                </a:lnTo>
                <a:lnTo>
                  <a:pt x="497" y="705"/>
                </a:lnTo>
                <a:lnTo>
                  <a:pt x="487" y="712"/>
                </a:lnTo>
                <a:lnTo>
                  <a:pt x="475" y="719"/>
                </a:lnTo>
                <a:lnTo>
                  <a:pt x="462" y="725"/>
                </a:lnTo>
                <a:lnTo>
                  <a:pt x="446" y="732"/>
                </a:lnTo>
                <a:lnTo>
                  <a:pt x="411" y="744"/>
                </a:lnTo>
                <a:lnTo>
                  <a:pt x="373" y="752"/>
                </a:lnTo>
                <a:lnTo>
                  <a:pt x="327" y="757"/>
                </a:lnTo>
                <a:lnTo>
                  <a:pt x="304" y="759"/>
                </a:lnTo>
                <a:lnTo>
                  <a:pt x="279" y="759"/>
                </a:lnTo>
                <a:lnTo>
                  <a:pt x="279" y="759"/>
                </a:lnTo>
                <a:lnTo>
                  <a:pt x="232" y="757"/>
                </a:lnTo>
                <a:lnTo>
                  <a:pt x="190" y="752"/>
                </a:lnTo>
                <a:lnTo>
                  <a:pt x="151" y="744"/>
                </a:lnTo>
                <a:lnTo>
                  <a:pt x="118" y="734"/>
                </a:lnTo>
                <a:lnTo>
                  <a:pt x="89" y="722"/>
                </a:lnTo>
                <a:lnTo>
                  <a:pt x="67" y="708"/>
                </a:lnTo>
                <a:lnTo>
                  <a:pt x="57" y="702"/>
                </a:lnTo>
                <a:lnTo>
                  <a:pt x="51" y="695"/>
                </a:lnTo>
                <a:lnTo>
                  <a:pt x="46" y="688"/>
                </a:lnTo>
                <a:lnTo>
                  <a:pt x="41" y="680"/>
                </a:lnTo>
                <a:lnTo>
                  <a:pt x="41" y="680"/>
                </a:lnTo>
                <a:lnTo>
                  <a:pt x="41" y="633"/>
                </a:lnTo>
                <a:lnTo>
                  <a:pt x="41" y="633"/>
                </a:lnTo>
                <a:lnTo>
                  <a:pt x="61" y="645"/>
                </a:lnTo>
                <a:lnTo>
                  <a:pt x="84" y="656"/>
                </a:lnTo>
                <a:lnTo>
                  <a:pt x="111" y="667"/>
                </a:lnTo>
                <a:lnTo>
                  <a:pt x="140" y="675"/>
                </a:lnTo>
                <a:lnTo>
                  <a:pt x="171" y="682"/>
                </a:lnTo>
                <a:lnTo>
                  <a:pt x="205" y="687"/>
                </a:lnTo>
                <a:lnTo>
                  <a:pt x="242" y="690"/>
                </a:lnTo>
                <a:lnTo>
                  <a:pt x="279" y="692"/>
                </a:lnTo>
                <a:lnTo>
                  <a:pt x="279" y="692"/>
                </a:lnTo>
                <a:close/>
                <a:moveTo>
                  <a:pt x="462" y="71"/>
                </a:moveTo>
                <a:lnTo>
                  <a:pt x="462" y="71"/>
                </a:lnTo>
                <a:lnTo>
                  <a:pt x="478" y="64"/>
                </a:lnTo>
                <a:lnTo>
                  <a:pt x="498" y="58"/>
                </a:lnTo>
                <a:lnTo>
                  <a:pt x="519" y="52"/>
                </a:lnTo>
                <a:lnTo>
                  <a:pt x="540" y="47"/>
                </a:lnTo>
                <a:lnTo>
                  <a:pt x="562" y="44"/>
                </a:lnTo>
                <a:lnTo>
                  <a:pt x="586" y="42"/>
                </a:lnTo>
                <a:lnTo>
                  <a:pt x="633" y="41"/>
                </a:lnTo>
                <a:lnTo>
                  <a:pt x="633" y="41"/>
                </a:lnTo>
                <a:lnTo>
                  <a:pt x="681" y="42"/>
                </a:lnTo>
                <a:lnTo>
                  <a:pt x="705" y="44"/>
                </a:lnTo>
                <a:lnTo>
                  <a:pt x="727" y="47"/>
                </a:lnTo>
                <a:lnTo>
                  <a:pt x="748" y="52"/>
                </a:lnTo>
                <a:lnTo>
                  <a:pt x="768" y="58"/>
                </a:lnTo>
                <a:lnTo>
                  <a:pt x="789" y="64"/>
                </a:lnTo>
                <a:lnTo>
                  <a:pt x="805" y="71"/>
                </a:lnTo>
                <a:lnTo>
                  <a:pt x="805" y="71"/>
                </a:lnTo>
                <a:lnTo>
                  <a:pt x="819" y="76"/>
                </a:lnTo>
                <a:lnTo>
                  <a:pt x="832" y="84"/>
                </a:lnTo>
                <a:lnTo>
                  <a:pt x="842" y="91"/>
                </a:lnTo>
                <a:lnTo>
                  <a:pt x="852" y="98"/>
                </a:lnTo>
                <a:lnTo>
                  <a:pt x="859" y="106"/>
                </a:lnTo>
                <a:lnTo>
                  <a:pt x="864" y="113"/>
                </a:lnTo>
                <a:lnTo>
                  <a:pt x="867" y="121"/>
                </a:lnTo>
                <a:lnTo>
                  <a:pt x="867" y="128"/>
                </a:lnTo>
                <a:lnTo>
                  <a:pt x="867" y="128"/>
                </a:lnTo>
                <a:lnTo>
                  <a:pt x="867" y="135"/>
                </a:lnTo>
                <a:lnTo>
                  <a:pt x="864" y="143"/>
                </a:lnTo>
                <a:lnTo>
                  <a:pt x="859" y="150"/>
                </a:lnTo>
                <a:lnTo>
                  <a:pt x="852" y="158"/>
                </a:lnTo>
                <a:lnTo>
                  <a:pt x="842" y="165"/>
                </a:lnTo>
                <a:lnTo>
                  <a:pt x="832" y="173"/>
                </a:lnTo>
                <a:lnTo>
                  <a:pt x="819" y="180"/>
                </a:lnTo>
                <a:lnTo>
                  <a:pt x="805" y="185"/>
                </a:lnTo>
                <a:lnTo>
                  <a:pt x="805" y="185"/>
                </a:lnTo>
                <a:lnTo>
                  <a:pt x="789" y="192"/>
                </a:lnTo>
                <a:lnTo>
                  <a:pt x="768" y="198"/>
                </a:lnTo>
                <a:lnTo>
                  <a:pt x="748" y="203"/>
                </a:lnTo>
                <a:lnTo>
                  <a:pt x="727" y="209"/>
                </a:lnTo>
                <a:lnTo>
                  <a:pt x="705" y="212"/>
                </a:lnTo>
                <a:lnTo>
                  <a:pt x="681" y="214"/>
                </a:lnTo>
                <a:lnTo>
                  <a:pt x="633" y="215"/>
                </a:lnTo>
                <a:lnTo>
                  <a:pt x="633" y="215"/>
                </a:lnTo>
                <a:lnTo>
                  <a:pt x="586" y="214"/>
                </a:lnTo>
                <a:lnTo>
                  <a:pt x="562" y="212"/>
                </a:lnTo>
                <a:lnTo>
                  <a:pt x="540" y="209"/>
                </a:lnTo>
                <a:lnTo>
                  <a:pt x="519" y="203"/>
                </a:lnTo>
                <a:lnTo>
                  <a:pt x="498" y="198"/>
                </a:lnTo>
                <a:lnTo>
                  <a:pt x="478" y="192"/>
                </a:lnTo>
                <a:lnTo>
                  <a:pt x="462" y="185"/>
                </a:lnTo>
                <a:lnTo>
                  <a:pt x="462" y="185"/>
                </a:lnTo>
                <a:lnTo>
                  <a:pt x="446" y="180"/>
                </a:lnTo>
                <a:lnTo>
                  <a:pt x="435" y="173"/>
                </a:lnTo>
                <a:lnTo>
                  <a:pt x="425" y="165"/>
                </a:lnTo>
                <a:lnTo>
                  <a:pt x="415" y="158"/>
                </a:lnTo>
                <a:lnTo>
                  <a:pt x="408" y="150"/>
                </a:lnTo>
                <a:lnTo>
                  <a:pt x="403" y="143"/>
                </a:lnTo>
                <a:lnTo>
                  <a:pt x="400" y="135"/>
                </a:lnTo>
                <a:lnTo>
                  <a:pt x="398" y="128"/>
                </a:lnTo>
                <a:lnTo>
                  <a:pt x="398" y="128"/>
                </a:lnTo>
                <a:lnTo>
                  <a:pt x="400" y="121"/>
                </a:lnTo>
                <a:lnTo>
                  <a:pt x="403" y="113"/>
                </a:lnTo>
                <a:lnTo>
                  <a:pt x="408" y="106"/>
                </a:lnTo>
                <a:lnTo>
                  <a:pt x="415" y="98"/>
                </a:lnTo>
                <a:lnTo>
                  <a:pt x="425" y="91"/>
                </a:lnTo>
                <a:lnTo>
                  <a:pt x="435" y="84"/>
                </a:lnTo>
                <a:lnTo>
                  <a:pt x="446" y="76"/>
                </a:lnTo>
                <a:lnTo>
                  <a:pt x="462" y="71"/>
                </a:lnTo>
                <a:lnTo>
                  <a:pt x="462" y="71"/>
                </a:lnTo>
                <a:close/>
                <a:moveTo>
                  <a:pt x="398" y="297"/>
                </a:moveTo>
                <a:lnTo>
                  <a:pt x="398" y="297"/>
                </a:lnTo>
                <a:lnTo>
                  <a:pt x="418" y="311"/>
                </a:lnTo>
                <a:lnTo>
                  <a:pt x="441" y="323"/>
                </a:lnTo>
                <a:lnTo>
                  <a:pt x="467" y="333"/>
                </a:lnTo>
                <a:lnTo>
                  <a:pt x="497" y="341"/>
                </a:lnTo>
                <a:lnTo>
                  <a:pt x="529" y="348"/>
                </a:lnTo>
                <a:lnTo>
                  <a:pt x="562" y="353"/>
                </a:lnTo>
                <a:lnTo>
                  <a:pt x="597" y="356"/>
                </a:lnTo>
                <a:lnTo>
                  <a:pt x="634" y="356"/>
                </a:lnTo>
                <a:lnTo>
                  <a:pt x="634" y="356"/>
                </a:lnTo>
                <a:lnTo>
                  <a:pt x="673" y="356"/>
                </a:lnTo>
                <a:lnTo>
                  <a:pt x="710" y="353"/>
                </a:lnTo>
                <a:lnTo>
                  <a:pt x="743" y="348"/>
                </a:lnTo>
                <a:lnTo>
                  <a:pt x="775" y="341"/>
                </a:lnTo>
                <a:lnTo>
                  <a:pt x="804" y="331"/>
                </a:lnTo>
                <a:lnTo>
                  <a:pt x="831" y="321"/>
                </a:lnTo>
                <a:lnTo>
                  <a:pt x="854" y="309"/>
                </a:lnTo>
                <a:lnTo>
                  <a:pt x="874" y="296"/>
                </a:lnTo>
                <a:lnTo>
                  <a:pt x="874" y="339"/>
                </a:lnTo>
                <a:lnTo>
                  <a:pt x="874" y="339"/>
                </a:lnTo>
                <a:lnTo>
                  <a:pt x="872" y="348"/>
                </a:lnTo>
                <a:lnTo>
                  <a:pt x="867" y="354"/>
                </a:lnTo>
                <a:lnTo>
                  <a:pt x="861" y="363"/>
                </a:lnTo>
                <a:lnTo>
                  <a:pt x="852" y="370"/>
                </a:lnTo>
                <a:lnTo>
                  <a:pt x="842" y="378"/>
                </a:lnTo>
                <a:lnTo>
                  <a:pt x="831" y="385"/>
                </a:lnTo>
                <a:lnTo>
                  <a:pt x="817" y="391"/>
                </a:lnTo>
                <a:lnTo>
                  <a:pt x="802" y="396"/>
                </a:lnTo>
                <a:lnTo>
                  <a:pt x="768" y="408"/>
                </a:lnTo>
                <a:lnTo>
                  <a:pt x="728" y="417"/>
                </a:lnTo>
                <a:lnTo>
                  <a:pt x="683" y="422"/>
                </a:lnTo>
                <a:lnTo>
                  <a:pt x="659" y="423"/>
                </a:lnTo>
                <a:lnTo>
                  <a:pt x="634" y="425"/>
                </a:lnTo>
                <a:lnTo>
                  <a:pt x="634" y="425"/>
                </a:lnTo>
                <a:lnTo>
                  <a:pt x="587" y="422"/>
                </a:lnTo>
                <a:lnTo>
                  <a:pt x="542" y="417"/>
                </a:lnTo>
                <a:lnTo>
                  <a:pt x="542" y="417"/>
                </a:lnTo>
                <a:lnTo>
                  <a:pt x="535" y="417"/>
                </a:lnTo>
                <a:lnTo>
                  <a:pt x="535" y="417"/>
                </a:lnTo>
                <a:lnTo>
                  <a:pt x="524" y="405"/>
                </a:lnTo>
                <a:lnTo>
                  <a:pt x="512" y="395"/>
                </a:lnTo>
                <a:lnTo>
                  <a:pt x="497" y="385"/>
                </a:lnTo>
                <a:lnTo>
                  <a:pt x="480" y="375"/>
                </a:lnTo>
                <a:lnTo>
                  <a:pt x="463" y="366"/>
                </a:lnTo>
                <a:lnTo>
                  <a:pt x="443" y="360"/>
                </a:lnTo>
                <a:lnTo>
                  <a:pt x="421" y="353"/>
                </a:lnTo>
                <a:lnTo>
                  <a:pt x="398" y="348"/>
                </a:lnTo>
                <a:lnTo>
                  <a:pt x="398" y="348"/>
                </a:lnTo>
                <a:lnTo>
                  <a:pt x="398" y="297"/>
                </a:lnTo>
                <a:lnTo>
                  <a:pt x="398" y="297"/>
                </a:lnTo>
                <a:close/>
                <a:moveTo>
                  <a:pt x="104" y="405"/>
                </a:moveTo>
                <a:lnTo>
                  <a:pt x="104" y="405"/>
                </a:lnTo>
                <a:lnTo>
                  <a:pt x="123" y="398"/>
                </a:lnTo>
                <a:lnTo>
                  <a:pt x="141" y="393"/>
                </a:lnTo>
                <a:lnTo>
                  <a:pt x="161" y="388"/>
                </a:lnTo>
                <a:lnTo>
                  <a:pt x="183" y="383"/>
                </a:lnTo>
                <a:lnTo>
                  <a:pt x="205" y="380"/>
                </a:lnTo>
                <a:lnTo>
                  <a:pt x="228" y="378"/>
                </a:lnTo>
                <a:lnTo>
                  <a:pt x="277" y="375"/>
                </a:lnTo>
                <a:lnTo>
                  <a:pt x="277" y="375"/>
                </a:lnTo>
                <a:lnTo>
                  <a:pt x="326" y="378"/>
                </a:lnTo>
                <a:lnTo>
                  <a:pt x="348" y="380"/>
                </a:lnTo>
                <a:lnTo>
                  <a:pt x="371" y="383"/>
                </a:lnTo>
                <a:lnTo>
                  <a:pt x="391" y="388"/>
                </a:lnTo>
                <a:lnTo>
                  <a:pt x="413" y="393"/>
                </a:lnTo>
                <a:lnTo>
                  <a:pt x="431" y="398"/>
                </a:lnTo>
                <a:lnTo>
                  <a:pt x="450" y="405"/>
                </a:lnTo>
                <a:lnTo>
                  <a:pt x="450" y="405"/>
                </a:lnTo>
                <a:lnTo>
                  <a:pt x="463" y="412"/>
                </a:lnTo>
                <a:lnTo>
                  <a:pt x="475" y="418"/>
                </a:lnTo>
                <a:lnTo>
                  <a:pt x="487" y="425"/>
                </a:lnTo>
                <a:lnTo>
                  <a:pt x="495" y="433"/>
                </a:lnTo>
                <a:lnTo>
                  <a:pt x="502" y="440"/>
                </a:lnTo>
                <a:lnTo>
                  <a:pt x="507" y="448"/>
                </a:lnTo>
                <a:lnTo>
                  <a:pt x="510" y="455"/>
                </a:lnTo>
                <a:lnTo>
                  <a:pt x="512" y="464"/>
                </a:lnTo>
                <a:lnTo>
                  <a:pt x="512" y="464"/>
                </a:lnTo>
                <a:lnTo>
                  <a:pt x="510" y="470"/>
                </a:lnTo>
                <a:lnTo>
                  <a:pt x="507" y="479"/>
                </a:lnTo>
                <a:lnTo>
                  <a:pt x="502" y="485"/>
                </a:lnTo>
                <a:lnTo>
                  <a:pt x="495" y="494"/>
                </a:lnTo>
                <a:lnTo>
                  <a:pt x="487" y="500"/>
                </a:lnTo>
                <a:lnTo>
                  <a:pt x="475" y="507"/>
                </a:lnTo>
                <a:lnTo>
                  <a:pt x="463" y="514"/>
                </a:lnTo>
                <a:lnTo>
                  <a:pt x="450" y="521"/>
                </a:lnTo>
                <a:lnTo>
                  <a:pt x="450" y="521"/>
                </a:lnTo>
                <a:lnTo>
                  <a:pt x="431" y="527"/>
                </a:lnTo>
                <a:lnTo>
                  <a:pt x="413" y="534"/>
                </a:lnTo>
                <a:lnTo>
                  <a:pt x="391" y="539"/>
                </a:lnTo>
                <a:lnTo>
                  <a:pt x="371" y="542"/>
                </a:lnTo>
                <a:lnTo>
                  <a:pt x="348" y="546"/>
                </a:lnTo>
                <a:lnTo>
                  <a:pt x="326" y="549"/>
                </a:lnTo>
                <a:lnTo>
                  <a:pt x="277" y="551"/>
                </a:lnTo>
                <a:lnTo>
                  <a:pt x="277" y="551"/>
                </a:lnTo>
                <a:lnTo>
                  <a:pt x="228" y="549"/>
                </a:lnTo>
                <a:lnTo>
                  <a:pt x="205" y="546"/>
                </a:lnTo>
                <a:lnTo>
                  <a:pt x="183" y="542"/>
                </a:lnTo>
                <a:lnTo>
                  <a:pt x="161" y="539"/>
                </a:lnTo>
                <a:lnTo>
                  <a:pt x="141" y="534"/>
                </a:lnTo>
                <a:lnTo>
                  <a:pt x="123" y="527"/>
                </a:lnTo>
                <a:lnTo>
                  <a:pt x="104" y="521"/>
                </a:lnTo>
                <a:lnTo>
                  <a:pt x="104" y="521"/>
                </a:lnTo>
                <a:lnTo>
                  <a:pt x="91" y="514"/>
                </a:lnTo>
                <a:lnTo>
                  <a:pt x="78" y="507"/>
                </a:lnTo>
                <a:lnTo>
                  <a:pt x="67" y="500"/>
                </a:lnTo>
                <a:lnTo>
                  <a:pt x="59" y="494"/>
                </a:lnTo>
                <a:lnTo>
                  <a:pt x="52" y="485"/>
                </a:lnTo>
                <a:lnTo>
                  <a:pt x="46" y="479"/>
                </a:lnTo>
                <a:lnTo>
                  <a:pt x="44" y="470"/>
                </a:lnTo>
                <a:lnTo>
                  <a:pt x="42" y="464"/>
                </a:lnTo>
                <a:lnTo>
                  <a:pt x="42" y="464"/>
                </a:lnTo>
                <a:lnTo>
                  <a:pt x="44" y="455"/>
                </a:lnTo>
                <a:lnTo>
                  <a:pt x="46" y="448"/>
                </a:lnTo>
                <a:lnTo>
                  <a:pt x="52" y="440"/>
                </a:lnTo>
                <a:lnTo>
                  <a:pt x="59" y="433"/>
                </a:lnTo>
                <a:lnTo>
                  <a:pt x="67" y="425"/>
                </a:lnTo>
                <a:lnTo>
                  <a:pt x="78" y="418"/>
                </a:lnTo>
                <a:lnTo>
                  <a:pt x="91" y="412"/>
                </a:lnTo>
                <a:lnTo>
                  <a:pt x="104" y="405"/>
                </a:lnTo>
                <a:lnTo>
                  <a:pt x="104" y="405"/>
                </a:lnTo>
                <a:close/>
                <a:moveTo>
                  <a:pt x="279" y="866"/>
                </a:moveTo>
                <a:lnTo>
                  <a:pt x="279" y="866"/>
                </a:lnTo>
                <a:lnTo>
                  <a:pt x="232" y="865"/>
                </a:lnTo>
                <a:lnTo>
                  <a:pt x="190" y="859"/>
                </a:lnTo>
                <a:lnTo>
                  <a:pt x="151" y="853"/>
                </a:lnTo>
                <a:lnTo>
                  <a:pt x="118" y="843"/>
                </a:lnTo>
                <a:lnTo>
                  <a:pt x="89" y="829"/>
                </a:lnTo>
                <a:lnTo>
                  <a:pt x="67" y="818"/>
                </a:lnTo>
                <a:lnTo>
                  <a:pt x="57" y="809"/>
                </a:lnTo>
                <a:lnTo>
                  <a:pt x="51" y="802"/>
                </a:lnTo>
                <a:lnTo>
                  <a:pt x="46" y="796"/>
                </a:lnTo>
                <a:lnTo>
                  <a:pt x="41" y="789"/>
                </a:lnTo>
                <a:lnTo>
                  <a:pt x="41" y="789"/>
                </a:lnTo>
                <a:lnTo>
                  <a:pt x="41" y="740"/>
                </a:lnTo>
                <a:lnTo>
                  <a:pt x="41" y="740"/>
                </a:lnTo>
                <a:lnTo>
                  <a:pt x="61" y="754"/>
                </a:lnTo>
                <a:lnTo>
                  <a:pt x="84" y="764"/>
                </a:lnTo>
                <a:lnTo>
                  <a:pt x="111" y="776"/>
                </a:lnTo>
                <a:lnTo>
                  <a:pt x="140" y="784"/>
                </a:lnTo>
                <a:lnTo>
                  <a:pt x="171" y="791"/>
                </a:lnTo>
                <a:lnTo>
                  <a:pt x="205" y="796"/>
                </a:lnTo>
                <a:lnTo>
                  <a:pt x="242" y="799"/>
                </a:lnTo>
                <a:lnTo>
                  <a:pt x="279" y="799"/>
                </a:lnTo>
                <a:lnTo>
                  <a:pt x="279" y="799"/>
                </a:lnTo>
                <a:lnTo>
                  <a:pt x="317" y="799"/>
                </a:lnTo>
                <a:lnTo>
                  <a:pt x="353" y="796"/>
                </a:lnTo>
                <a:lnTo>
                  <a:pt x="386" y="791"/>
                </a:lnTo>
                <a:lnTo>
                  <a:pt x="418" y="782"/>
                </a:lnTo>
                <a:lnTo>
                  <a:pt x="448" y="774"/>
                </a:lnTo>
                <a:lnTo>
                  <a:pt x="475" y="764"/>
                </a:lnTo>
                <a:lnTo>
                  <a:pt x="497" y="752"/>
                </a:lnTo>
                <a:lnTo>
                  <a:pt x="517" y="739"/>
                </a:lnTo>
                <a:lnTo>
                  <a:pt x="519" y="782"/>
                </a:lnTo>
                <a:lnTo>
                  <a:pt x="519" y="782"/>
                </a:lnTo>
                <a:lnTo>
                  <a:pt x="515" y="789"/>
                </a:lnTo>
                <a:lnTo>
                  <a:pt x="512" y="797"/>
                </a:lnTo>
                <a:lnTo>
                  <a:pt x="505" y="806"/>
                </a:lnTo>
                <a:lnTo>
                  <a:pt x="497" y="812"/>
                </a:lnTo>
                <a:lnTo>
                  <a:pt x="487" y="819"/>
                </a:lnTo>
                <a:lnTo>
                  <a:pt x="475" y="828"/>
                </a:lnTo>
                <a:lnTo>
                  <a:pt x="462" y="834"/>
                </a:lnTo>
                <a:lnTo>
                  <a:pt x="446" y="839"/>
                </a:lnTo>
                <a:lnTo>
                  <a:pt x="411" y="851"/>
                </a:lnTo>
                <a:lnTo>
                  <a:pt x="373" y="859"/>
                </a:lnTo>
                <a:lnTo>
                  <a:pt x="327" y="865"/>
                </a:lnTo>
                <a:lnTo>
                  <a:pt x="304" y="866"/>
                </a:lnTo>
                <a:lnTo>
                  <a:pt x="279" y="866"/>
                </a:lnTo>
                <a:lnTo>
                  <a:pt x="279" y="866"/>
                </a:lnTo>
                <a:close/>
                <a:moveTo>
                  <a:pt x="564" y="730"/>
                </a:moveTo>
                <a:lnTo>
                  <a:pt x="564" y="730"/>
                </a:lnTo>
                <a:lnTo>
                  <a:pt x="557" y="730"/>
                </a:lnTo>
                <a:lnTo>
                  <a:pt x="557" y="685"/>
                </a:lnTo>
                <a:lnTo>
                  <a:pt x="557" y="685"/>
                </a:lnTo>
                <a:lnTo>
                  <a:pt x="559" y="678"/>
                </a:lnTo>
                <a:lnTo>
                  <a:pt x="559" y="678"/>
                </a:lnTo>
                <a:lnTo>
                  <a:pt x="559" y="675"/>
                </a:lnTo>
                <a:lnTo>
                  <a:pt x="559" y="670"/>
                </a:lnTo>
                <a:lnTo>
                  <a:pt x="559" y="670"/>
                </a:lnTo>
                <a:lnTo>
                  <a:pt x="596" y="673"/>
                </a:lnTo>
                <a:lnTo>
                  <a:pt x="634" y="675"/>
                </a:lnTo>
                <a:lnTo>
                  <a:pt x="634" y="675"/>
                </a:lnTo>
                <a:lnTo>
                  <a:pt x="683" y="673"/>
                </a:lnTo>
                <a:lnTo>
                  <a:pt x="730" y="668"/>
                </a:lnTo>
                <a:lnTo>
                  <a:pt x="730" y="668"/>
                </a:lnTo>
                <a:lnTo>
                  <a:pt x="727" y="673"/>
                </a:lnTo>
                <a:lnTo>
                  <a:pt x="727" y="678"/>
                </a:lnTo>
                <a:lnTo>
                  <a:pt x="727" y="678"/>
                </a:lnTo>
                <a:lnTo>
                  <a:pt x="727" y="727"/>
                </a:lnTo>
                <a:lnTo>
                  <a:pt x="727" y="727"/>
                </a:lnTo>
                <a:lnTo>
                  <a:pt x="681" y="734"/>
                </a:lnTo>
                <a:lnTo>
                  <a:pt x="634" y="735"/>
                </a:lnTo>
                <a:lnTo>
                  <a:pt x="634" y="735"/>
                </a:lnTo>
                <a:lnTo>
                  <a:pt x="599" y="734"/>
                </a:lnTo>
                <a:lnTo>
                  <a:pt x="564" y="730"/>
                </a:lnTo>
                <a:lnTo>
                  <a:pt x="564" y="730"/>
                </a:lnTo>
                <a:close/>
                <a:moveTo>
                  <a:pt x="1005" y="866"/>
                </a:moveTo>
                <a:lnTo>
                  <a:pt x="1005" y="866"/>
                </a:lnTo>
                <a:lnTo>
                  <a:pt x="960" y="865"/>
                </a:lnTo>
                <a:lnTo>
                  <a:pt x="916" y="859"/>
                </a:lnTo>
                <a:lnTo>
                  <a:pt x="877" y="853"/>
                </a:lnTo>
                <a:lnTo>
                  <a:pt x="844" y="843"/>
                </a:lnTo>
                <a:lnTo>
                  <a:pt x="815" y="829"/>
                </a:lnTo>
                <a:lnTo>
                  <a:pt x="794" y="818"/>
                </a:lnTo>
                <a:lnTo>
                  <a:pt x="785" y="809"/>
                </a:lnTo>
                <a:lnTo>
                  <a:pt x="777" y="802"/>
                </a:lnTo>
                <a:lnTo>
                  <a:pt x="772" y="796"/>
                </a:lnTo>
                <a:lnTo>
                  <a:pt x="768" y="789"/>
                </a:lnTo>
                <a:lnTo>
                  <a:pt x="768" y="789"/>
                </a:lnTo>
                <a:lnTo>
                  <a:pt x="767" y="745"/>
                </a:lnTo>
                <a:lnTo>
                  <a:pt x="767" y="745"/>
                </a:lnTo>
                <a:lnTo>
                  <a:pt x="787" y="759"/>
                </a:lnTo>
                <a:lnTo>
                  <a:pt x="810" y="771"/>
                </a:lnTo>
                <a:lnTo>
                  <a:pt x="836" y="781"/>
                </a:lnTo>
                <a:lnTo>
                  <a:pt x="864" y="791"/>
                </a:lnTo>
                <a:lnTo>
                  <a:pt x="896" y="797"/>
                </a:lnTo>
                <a:lnTo>
                  <a:pt x="929" y="802"/>
                </a:lnTo>
                <a:lnTo>
                  <a:pt x="966" y="806"/>
                </a:lnTo>
                <a:lnTo>
                  <a:pt x="1003" y="806"/>
                </a:lnTo>
                <a:lnTo>
                  <a:pt x="1003" y="806"/>
                </a:lnTo>
                <a:lnTo>
                  <a:pt x="1042" y="806"/>
                </a:lnTo>
                <a:lnTo>
                  <a:pt x="1079" y="802"/>
                </a:lnTo>
                <a:lnTo>
                  <a:pt x="1114" y="796"/>
                </a:lnTo>
                <a:lnTo>
                  <a:pt x="1146" y="789"/>
                </a:lnTo>
                <a:lnTo>
                  <a:pt x="1176" y="779"/>
                </a:lnTo>
                <a:lnTo>
                  <a:pt x="1203" y="769"/>
                </a:lnTo>
                <a:lnTo>
                  <a:pt x="1225" y="755"/>
                </a:lnTo>
                <a:lnTo>
                  <a:pt x="1245" y="742"/>
                </a:lnTo>
                <a:lnTo>
                  <a:pt x="1245" y="782"/>
                </a:lnTo>
                <a:lnTo>
                  <a:pt x="1245" y="782"/>
                </a:lnTo>
                <a:lnTo>
                  <a:pt x="1243" y="789"/>
                </a:lnTo>
                <a:lnTo>
                  <a:pt x="1238" y="797"/>
                </a:lnTo>
                <a:lnTo>
                  <a:pt x="1231" y="806"/>
                </a:lnTo>
                <a:lnTo>
                  <a:pt x="1223" y="812"/>
                </a:lnTo>
                <a:lnTo>
                  <a:pt x="1213" y="819"/>
                </a:lnTo>
                <a:lnTo>
                  <a:pt x="1201" y="828"/>
                </a:lnTo>
                <a:lnTo>
                  <a:pt x="1188" y="834"/>
                </a:lnTo>
                <a:lnTo>
                  <a:pt x="1173" y="839"/>
                </a:lnTo>
                <a:lnTo>
                  <a:pt x="1137" y="851"/>
                </a:lnTo>
                <a:lnTo>
                  <a:pt x="1099" y="859"/>
                </a:lnTo>
                <a:lnTo>
                  <a:pt x="1054" y="865"/>
                </a:lnTo>
                <a:lnTo>
                  <a:pt x="1030" y="866"/>
                </a:lnTo>
                <a:lnTo>
                  <a:pt x="1005" y="866"/>
                </a:lnTo>
                <a:lnTo>
                  <a:pt x="1005" y="866"/>
                </a:lnTo>
                <a:close/>
              </a:path>
            </a:pathLst>
          </a:custGeom>
          <a:solidFill>
            <a:srgbClr val="3F3F3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80609487"/>
      </p:ext>
    </p:extLst>
  </p:cSld>
  <p:clrMapOvr>
    <a:masterClrMapping/>
  </p:clrMapOvr>
</p:sld>
</file>

<file path=ppt/theme/theme1.xml><?xml version="1.0" encoding="utf-8"?>
<a:theme xmlns:a="http://schemas.openxmlformats.org/drawingml/2006/main" name="Office Theme">
  <a:themeElements>
    <a:clrScheme name="Custom 29">
      <a:dk1>
        <a:srgbClr val="000000"/>
      </a:dk1>
      <a:lt1>
        <a:srgbClr val="FFFFFF"/>
      </a:lt1>
      <a:dk2>
        <a:srgbClr val="F2F0EE"/>
      </a:dk2>
      <a:lt2>
        <a:srgbClr val="E3E7F0"/>
      </a:lt2>
      <a:accent1>
        <a:srgbClr val="0099FF"/>
      </a:accent1>
      <a:accent2>
        <a:srgbClr val="FF2E3C"/>
      </a:accent2>
      <a:accent3>
        <a:srgbClr val="762CA0"/>
      </a:accent3>
      <a:accent4>
        <a:srgbClr val="FFC000"/>
      </a:accent4>
      <a:accent5>
        <a:srgbClr val="92CA18"/>
      </a:accent5>
      <a:accent6>
        <a:srgbClr val="27AFF4"/>
      </a:accent6>
      <a:hlink>
        <a:srgbClr val="0099FF"/>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605</TotalTime>
  <Words>1356</Words>
  <Application>Microsoft Office PowerPoint</Application>
  <PresentationFormat>Widescreen</PresentationFormat>
  <Paragraphs>141</Paragraphs>
  <Slides>35</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Roboto Light</vt:lpstr>
      <vt:lpstr>Roboto</vt:lpstr>
      <vt:lpstr>Calibri</vt:lpstr>
      <vt:lpstr>Office Theme</vt:lpstr>
      <vt:lpstr>PowerPoint Presentation</vt:lpstr>
      <vt:lpstr>Customer Churn Banking - Mortgage Customers</vt:lpstr>
      <vt:lpstr>Why Combat Customer Churn?</vt:lpstr>
      <vt:lpstr>Cost of Churn</vt:lpstr>
      <vt:lpstr>Bottom Line Benefits of Reducing Churn</vt:lpstr>
      <vt:lpstr>Analytics and Action</vt:lpstr>
      <vt:lpstr>Resource Constraints</vt:lpstr>
      <vt:lpstr>Solution: Build an AI That Predicts Which Customers Are At Risk of Churn</vt:lpstr>
      <vt:lpstr>Not All Customers Are Equal…</vt:lpstr>
      <vt:lpstr>Solution: Build an AI That Predicts Customer Value</vt:lpstr>
      <vt:lpstr>Some Customers Will Churn No Matter What You Do…</vt:lpstr>
      <vt:lpstr>Solution: Build an AI That Predicts Which Customers Will Respond Positively</vt:lpstr>
      <vt:lpstr>A More Focussed Retention Team</vt:lpstr>
      <vt:lpstr>Churn Prediction Case Study</vt:lpstr>
      <vt:lpstr>The Business Problem</vt:lpstr>
      <vt:lpstr>Data Collected</vt:lpstr>
      <vt:lpstr>DataRobot Predicts Customer Churn</vt:lpstr>
      <vt:lpstr>Understanding the Data</vt:lpstr>
      <vt:lpstr>Data Summary</vt:lpstr>
      <vt:lpstr>Data Dictionary</vt:lpstr>
      <vt:lpstr>DataRobot Demonstration</vt:lpstr>
      <vt:lpstr>What to Watch For In The Demo</vt:lpstr>
      <vt:lpstr>Insights and Diagnostics</vt:lpstr>
      <vt:lpstr>How to Find the Best Model?</vt:lpstr>
      <vt:lpstr>In Need of Speed or Accuracy?</vt:lpstr>
      <vt:lpstr>Quickly Discover What is Important</vt:lpstr>
      <vt:lpstr>Interest Rate</vt:lpstr>
      <vt:lpstr>Original Balance</vt:lpstr>
      <vt:lpstr>Loan Age</vt:lpstr>
      <vt:lpstr>Customer Feedback</vt:lpstr>
      <vt:lpstr>Can We Trust the Model?</vt:lpstr>
      <vt:lpstr>For the Data Scientist: Still Not Convinced?</vt:lpstr>
      <vt:lpstr>For the Data Scientist: Still Not Convinced?</vt:lpstr>
      <vt:lpstr>Let’s Deploy the Model!</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Colin Priest</cp:lastModifiedBy>
  <cp:revision>55</cp:revision>
  <dcterms:modified xsi:type="dcterms:W3CDTF">2018-12-21T07:38:40Z</dcterms:modified>
</cp:coreProperties>
</file>